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6" r:id="rId1"/>
    <p:sldMasterId id="2147483707" r:id="rId2"/>
    <p:sldMasterId id="2147483708" r:id="rId3"/>
  </p:sldMasterIdLst>
  <p:notesMasterIdLst>
    <p:notesMasterId r:id="rId19"/>
  </p:notesMasterIdLst>
  <p:sldIdLst>
    <p:sldId id="258" r:id="rId4"/>
    <p:sldId id="259" r:id="rId5"/>
    <p:sldId id="279" r:id="rId6"/>
    <p:sldId id="272" r:id="rId7"/>
    <p:sldId id="280" r:id="rId8"/>
    <p:sldId id="268" r:id="rId9"/>
    <p:sldId id="284" r:id="rId10"/>
    <p:sldId id="283" r:id="rId11"/>
    <p:sldId id="285" r:id="rId12"/>
    <p:sldId id="282" r:id="rId13"/>
    <p:sldId id="286" r:id="rId14"/>
    <p:sldId id="287" r:id="rId15"/>
    <p:sldId id="289" r:id="rId16"/>
    <p:sldId id="288" r:id="rId17"/>
    <p:sldId id="281" r:id="rId18"/>
  </p:sldIdLst>
  <p:sldSz cx="9144000" cy="5143500" type="screen16x9"/>
  <p:notesSz cx="6858000" cy="9144000"/>
  <p:embeddedFontLst>
    <p:embeddedFont>
      <p:font typeface="Inter" panose="020B0604020202020204" charset="0"/>
      <p:regular r:id="rId20"/>
      <p:bold r:id="rId21"/>
      <p:italic r:id="rId22"/>
      <p:boldItalic r:id="rId23"/>
    </p:embeddedFont>
    <p:embeddedFont>
      <p:font typeface="Work Sans" pitchFamily="2" charset="0"/>
      <p:regular r:id="rId24"/>
      <p:bold r:id="rId25"/>
      <p:italic r:id="rId26"/>
      <p:boldItalic r:id="rId27"/>
    </p:embeddedFont>
    <p:embeddedFont>
      <p:font typeface="Work Sans ExtraBold" pitchFamily="2" charset="0"/>
      <p:bold r:id="rId28"/>
      <p:boldItalic r:id="rId29"/>
    </p:embeddedFont>
    <p:embeddedFont>
      <p:font typeface="Work Sans Medium" pitchFamily="2" charset="0"/>
      <p:regular r:id="rId30"/>
      <p:bold r:id="rId31"/>
      <p:italic r:id="rId32"/>
      <p:boldItalic r:id="rId33"/>
    </p:embeddedFont>
    <p:embeddedFont>
      <p:font typeface="Work Sans SemiBold"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FE1113-D99D-4A69-B348-1AC4AF9D50B0}">
  <a:tblStyle styleId="{CDFE1113-D99D-4A69-B348-1AC4AF9D50B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50" d="100"/>
          <a:sy n="150" d="100"/>
        </p:scale>
        <p:origin x="612"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86faf1b08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86faf1b08b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918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86faf1b08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286faf1b08b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090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86faf1b08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86faf1b08b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897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86faf1b08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86faf1b08b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241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86faf1b08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286faf1b08b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3508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213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86faf1b08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286faf1b08b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990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86faf1b08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286faf1b08b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86faf1b08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86faf1b08b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848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437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595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5869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_HEADER_4">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a:stretch/>
        </p:blipFill>
        <p:spPr>
          <a:xfrm>
            <a:off x="0" y="-1"/>
            <a:ext cx="9143992" cy="5143501"/>
          </a:xfrm>
          <a:prstGeom prst="rect">
            <a:avLst/>
          </a:prstGeom>
          <a:noFill/>
          <a:ln>
            <a:noFill/>
          </a:ln>
        </p:spPr>
      </p:pic>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5" name="Google Shape;55;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7"/>
        <p:cNvGrpSpPr/>
        <p:nvPr/>
      </p:nvGrpSpPr>
      <p:grpSpPr>
        <a:xfrm>
          <a:off x="0" y="0"/>
          <a:ext cx="0" cy="0"/>
          <a:chOff x="0" y="0"/>
          <a:chExt cx="0" cy="0"/>
        </a:xfrm>
      </p:grpSpPr>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70"/>
        <p:cNvGrpSpPr/>
        <p:nvPr/>
      </p:nvGrpSpPr>
      <p:grpSpPr>
        <a:xfrm>
          <a:off x="0" y="0"/>
          <a:ext cx="0" cy="0"/>
          <a:chOff x="0" y="0"/>
          <a:chExt cx="0" cy="0"/>
        </a:xfrm>
      </p:grpSpPr>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75" name="Google Shape;75;p19"/>
          <p:cNvPicPr preferRelativeResize="0"/>
          <p:nvPr/>
        </p:nvPicPr>
        <p:blipFill rotWithShape="1">
          <a:blip r:embed="rId2">
            <a:alphaModFix/>
          </a:blip>
          <a:srcRect t="31469" b="34000"/>
          <a:stretch/>
        </p:blipFill>
        <p:spPr>
          <a:xfrm>
            <a:off x="134750" y="4589275"/>
            <a:ext cx="1410576" cy="34434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3">
    <p:spTree>
      <p:nvGrpSpPr>
        <p:cNvPr id="1"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a:stretch/>
        </p:blipFill>
        <p:spPr>
          <a:xfrm>
            <a:off x="0" y="-1"/>
            <a:ext cx="9206026" cy="5178401"/>
          </a:xfrm>
          <a:prstGeom prst="rect">
            <a:avLst/>
          </a:prstGeom>
          <a:noFill/>
          <a:ln>
            <a:noFill/>
          </a:ln>
        </p:spPr>
      </p:pic>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3">
    <p:spTree>
      <p:nvGrpSpPr>
        <p:cNvPr id="1"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a:stretch/>
        </p:blipFill>
        <p:spPr>
          <a:xfrm>
            <a:off x="0" y="-1"/>
            <a:ext cx="9143992" cy="5143501"/>
          </a:xfrm>
          <a:prstGeom prst="rect">
            <a:avLst/>
          </a:prstGeom>
          <a:noFill/>
          <a:ln>
            <a:noFill/>
          </a:ln>
        </p:spPr>
      </p:pic>
      <p:sp>
        <p:nvSpPr>
          <p:cNvPr id="86" name="Google Shape;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1">
  <p:cSld name="TITLE_2_1">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9" name="Google Shape;19;p4"/>
          <p:cNvPicPr preferRelativeResize="0"/>
          <p:nvPr/>
        </p:nvPicPr>
        <p:blipFill rotWithShape="1">
          <a:blip r:embed="rId2">
            <a:alphaModFix/>
          </a:blip>
          <a:srcRect/>
          <a:stretch/>
        </p:blipFill>
        <p:spPr>
          <a:xfrm>
            <a:off x="-7200" y="-7175"/>
            <a:ext cx="9204623" cy="5177601"/>
          </a:xfrm>
          <a:prstGeom prst="rect">
            <a:avLst/>
          </a:prstGeom>
          <a:noFill/>
          <a:ln>
            <a:noFill/>
          </a:ln>
        </p:spPr>
      </p:pic>
      <p:pic>
        <p:nvPicPr>
          <p:cNvPr id="20" name="Google Shape;20;p4"/>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a:stretch/>
        </p:blipFill>
        <p:spPr>
          <a:xfrm>
            <a:off x="-7200" y="-15150"/>
            <a:ext cx="9190446" cy="5169626"/>
          </a:xfrm>
          <a:prstGeom prst="rect">
            <a:avLst/>
          </a:prstGeom>
          <a:noFill/>
          <a:ln>
            <a:noFill/>
          </a:ln>
        </p:spPr>
      </p:pic>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92"/>
        <p:cNvGrpSpPr/>
        <p:nvPr/>
      </p:nvGrpSpPr>
      <p:grpSpPr>
        <a:xfrm>
          <a:off x="0" y="0"/>
          <a:ext cx="0" cy="0"/>
          <a:chOff x="0" y="0"/>
          <a:chExt cx="0" cy="0"/>
        </a:xfrm>
      </p:grpSpPr>
      <p:pic>
        <p:nvPicPr>
          <p:cNvPr id="93" name="Google Shape;93;p24"/>
          <p:cNvPicPr preferRelativeResize="0"/>
          <p:nvPr/>
        </p:nvPicPr>
        <p:blipFill rotWithShape="1">
          <a:blip r:embed="rId2">
            <a:alphaModFix/>
          </a:blip>
          <a:srcRect/>
          <a:stretch/>
        </p:blipFill>
        <p:spPr>
          <a:xfrm>
            <a:off x="-14350" y="-6375"/>
            <a:ext cx="9160668" cy="5152876"/>
          </a:xfrm>
          <a:prstGeom prst="rect">
            <a:avLst/>
          </a:prstGeom>
          <a:noFill/>
          <a:ln>
            <a:noFill/>
          </a:ln>
        </p:spPr>
      </p:pic>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5" name="Google Shape;95;p24"/>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2 1">
  <p:cSld name="TITLE_2_1">
    <p:spTree>
      <p:nvGrpSpPr>
        <p:cNvPr id="1" name="Shape 96"/>
        <p:cNvGrpSpPr/>
        <p:nvPr/>
      </p:nvGrpSpPr>
      <p:grpSpPr>
        <a:xfrm>
          <a:off x="0" y="0"/>
          <a:ext cx="0" cy="0"/>
          <a:chOff x="0" y="0"/>
          <a:chExt cx="0" cy="0"/>
        </a:xfrm>
      </p:grpSpPr>
      <p:sp>
        <p:nvSpPr>
          <p:cNvPr id="97" name="Google Shape;9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8" name="Google Shape;98;p25"/>
          <p:cNvPicPr preferRelativeResize="0"/>
          <p:nvPr/>
        </p:nvPicPr>
        <p:blipFill rotWithShape="1">
          <a:blip r:embed="rId2">
            <a:alphaModFix/>
          </a:blip>
          <a:srcRect/>
          <a:stretch/>
        </p:blipFill>
        <p:spPr>
          <a:xfrm>
            <a:off x="-7200" y="-7175"/>
            <a:ext cx="9204623" cy="5177601"/>
          </a:xfrm>
          <a:prstGeom prst="rect">
            <a:avLst/>
          </a:prstGeom>
          <a:noFill/>
          <a:ln>
            <a:noFill/>
          </a:ln>
        </p:spPr>
      </p:pic>
      <p:pic>
        <p:nvPicPr>
          <p:cNvPr id="99" name="Google Shape;99;p25"/>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pic>
        <p:nvPicPr>
          <p:cNvPr id="101" name="Google Shape;101;p26"/>
          <p:cNvPicPr preferRelativeResize="0"/>
          <p:nvPr/>
        </p:nvPicPr>
        <p:blipFill rotWithShape="1">
          <a:blip r:embed="rId2">
            <a:alphaModFix/>
          </a:blip>
          <a:srcRect/>
          <a:stretch/>
        </p:blipFill>
        <p:spPr>
          <a:xfrm>
            <a:off x="0" y="-1"/>
            <a:ext cx="9144003" cy="5143504"/>
          </a:xfrm>
          <a:prstGeom prst="rect">
            <a:avLst/>
          </a:prstGeom>
          <a:noFill/>
          <a:ln>
            <a:noFill/>
          </a:ln>
        </p:spPr>
      </p:pic>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03" name="Google Shape;103;p26"/>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6" name="Google Shape;106;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7" name="Google Shape;10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1" name="Google Shape;111;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2" name="Google Shape;11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5" name="Google Shape;11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8" name="Google Shape;118;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9" name="Google Shape;11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sp>
        <p:nvSpPr>
          <p:cNvPr id="121" name="Google Shape;121;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22" name="Google Shape;12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6" name="Google Shape;126;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7" name="Google Shape;127;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8" name="Google Shape;12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14350" y="-6375"/>
            <a:ext cx="9160668" cy="5152876"/>
          </a:xfrm>
          <a:prstGeom prst="rect">
            <a:avLst/>
          </a:prstGeom>
          <a:noFill/>
          <a:ln>
            <a:noFill/>
          </a:ln>
        </p:spPr>
      </p:pic>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31" name="Google Shape;13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2"/>
        <p:cNvGrpSpPr/>
        <p:nvPr/>
      </p:nvGrpSpPr>
      <p:grpSpPr>
        <a:xfrm>
          <a:off x="0" y="0"/>
          <a:ext cx="0" cy="0"/>
          <a:chOff x="0" y="0"/>
          <a:chExt cx="0" cy="0"/>
        </a:xfrm>
      </p:grpSpPr>
      <p:sp>
        <p:nvSpPr>
          <p:cNvPr id="133" name="Google Shape;133;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4" name="Google Shape;134;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35" name="Google Shape;13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8"/>
        <p:cNvGrpSpPr/>
        <p:nvPr/>
      </p:nvGrpSpPr>
      <p:grpSpPr>
        <a:xfrm>
          <a:off x="0" y="0"/>
          <a:ext cx="0" cy="0"/>
          <a:chOff x="0" y="0"/>
          <a:chExt cx="0" cy="0"/>
        </a:xfrm>
      </p:grpSpPr>
      <p:sp>
        <p:nvSpPr>
          <p:cNvPr id="139" name="Google Shape;13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141"/>
        <p:cNvGrpSpPr/>
        <p:nvPr/>
      </p:nvGrpSpPr>
      <p:grpSpPr>
        <a:xfrm>
          <a:off x="0" y="0"/>
          <a:ext cx="0" cy="0"/>
          <a:chOff x="0" y="0"/>
          <a:chExt cx="0" cy="0"/>
        </a:xfrm>
      </p:grpSpPr>
      <p:sp>
        <p:nvSpPr>
          <p:cNvPr id="142" name="Google Shape;14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4"/>
        <p:cNvGrpSpPr/>
        <p:nvPr/>
      </p:nvGrpSpPr>
      <p:grpSpPr>
        <a:xfrm>
          <a:off x="0" y="0"/>
          <a:ext cx="0" cy="0"/>
          <a:chOff x="0" y="0"/>
          <a:chExt cx="0" cy="0"/>
        </a:xfrm>
      </p:grpSpPr>
      <p:sp>
        <p:nvSpPr>
          <p:cNvPr id="145" name="Google Shape;145;p3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46" name="Google Shape;146;p38"/>
          <p:cNvPicPr preferRelativeResize="0"/>
          <p:nvPr/>
        </p:nvPicPr>
        <p:blipFill rotWithShape="1">
          <a:blip r:embed="rId2">
            <a:alphaModFix/>
          </a:blip>
          <a:srcRect t="31469" b="34000"/>
          <a:stretch/>
        </p:blipFill>
        <p:spPr>
          <a:xfrm>
            <a:off x="134750" y="4589275"/>
            <a:ext cx="1410576" cy="344348"/>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1">
  <p:cSld name="SECTION_HEADER_3">
    <p:spTree>
      <p:nvGrpSpPr>
        <p:cNvPr id="1" name="Shape 151"/>
        <p:cNvGrpSpPr/>
        <p:nvPr/>
      </p:nvGrpSpPr>
      <p:grpSpPr>
        <a:xfrm>
          <a:off x="0" y="0"/>
          <a:ext cx="0" cy="0"/>
          <a:chOff x="0" y="0"/>
          <a:chExt cx="0" cy="0"/>
        </a:xfrm>
      </p:grpSpPr>
      <p:pic>
        <p:nvPicPr>
          <p:cNvPr id="152" name="Google Shape;152;p40"/>
          <p:cNvPicPr preferRelativeResize="0"/>
          <p:nvPr/>
        </p:nvPicPr>
        <p:blipFill rotWithShape="1">
          <a:blip r:embed="rId2">
            <a:alphaModFix/>
          </a:blip>
          <a:srcRect/>
          <a:stretch/>
        </p:blipFill>
        <p:spPr>
          <a:xfrm>
            <a:off x="0" y="-1"/>
            <a:ext cx="9143992" cy="5143501"/>
          </a:xfrm>
          <a:prstGeom prst="rect">
            <a:avLst/>
          </a:prstGeom>
          <a:noFill/>
          <a:ln>
            <a:noFill/>
          </a:ln>
        </p:spPr>
      </p:pic>
      <p:sp>
        <p:nvSpPr>
          <p:cNvPr id="153" name="Google Shape;15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54" name="Google Shape;154;p40"/>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2 1 1">
  <p:cSld name="TITLE_2_1_1">
    <p:spTree>
      <p:nvGrpSpPr>
        <p:cNvPr id="1" name="Shape 155"/>
        <p:cNvGrpSpPr/>
        <p:nvPr/>
      </p:nvGrpSpPr>
      <p:grpSpPr>
        <a:xfrm>
          <a:off x="0" y="0"/>
          <a:ext cx="0" cy="0"/>
          <a:chOff x="0" y="0"/>
          <a:chExt cx="0" cy="0"/>
        </a:xfrm>
      </p:grpSpPr>
      <p:sp>
        <p:nvSpPr>
          <p:cNvPr id="156" name="Google Shape;156;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57" name="Google Shape;157;p41"/>
          <p:cNvPicPr preferRelativeResize="0"/>
          <p:nvPr/>
        </p:nvPicPr>
        <p:blipFill rotWithShape="1">
          <a:blip r:embed="rId2">
            <a:alphaModFix/>
          </a:blip>
          <a:srcRect/>
          <a:stretch/>
        </p:blipFill>
        <p:spPr>
          <a:xfrm>
            <a:off x="-7200" y="-7175"/>
            <a:ext cx="9204623" cy="5177601"/>
          </a:xfrm>
          <a:prstGeom prst="rect">
            <a:avLst/>
          </a:prstGeom>
          <a:noFill/>
          <a:ln>
            <a:noFill/>
          </a:ln>
        </p:spPr>
      </p:pic>
      <p:pic>
        <p:nvPicPr>
          <p:cNvPr id="158" name="Google Shape;158;p41"/>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l="17884" r="23014"/>
          <a:stretch/>
        </p:blipFill>
        <p:spPr>
          <a:xfrm>
            <a:off x="0" y="0"/>
            <a:ext cx="4560050" cy="5143500"/>
          </a:xfrm>
          <a:prstGeom prst="rect">
            <a:avLst/>
          </a:prstGeom>
          <a:noFill/>
          <a:ln>
            <a:noFill/>
          </a:ln>
        </p:spPr>
      </p:pic>
      <p:sp>
        <p:nvSpPr>
          <p:cNvPr id="161" name="Google Shape;16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a:stretch/>
        </p:blipFill>
        <p:spPr>
          <a:xfrm>
            <a:off x="4687899" y="814525"/>
            <a:ext cx="1932934" cy="1366499"/>
          </a:xfrm>
          <a:prstGeom prst="rect">
            <a:avLst/>
          </a:prstGeom>
          <a:noFill/>
          <a:ln>
            <a:noFill/>
          </a:ln>
        </p:spPr>
      </p:pic>
      <p:cxnSp>
        <p:nvCxnSpPr>
          <p:cNvPr id="163" name="Google Shape;163;p42"/>
          <p:cNvCxnSpPr/>
          <p:nvPr/>
        </p:nvCxnSpPr>
        <p:spPr>
          <a:xfrm>
            <a:off x="4961450" y="3495925"/>
            <a:ext cx="3699300" cy="0"/>
          </a:xfrm>
          <a:prstGeom prst="straightConnector1">
            <a:avLst/>
          </a:prstGeom>
          <a:noFill/>
          <a:ln w="9525" cap="flat" cmpd="sng">
            <a:solidFill>
              <a:srgbClr val="000000"/>
            </a:solidFill>
            <a:prstDash val="solid"/>
            <a:round/>
            <a:headEnd type="none" w="sm" len="sm"/>
            <a:tailEnd type="none" w="sm" len="sm"/>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64"/>
        <p:cNvGrpSpPr/>
        <p:nvPr/>
      </p:nvGrpSpPr>
      <p:grpSpPr>
        <a:xfrm>
          <a:off x="0" y="0"/>
          <a:ext cx="0" cy="0"/>
          <a:chOff x="0" y="0"/>
          <a:chExt cx="0" cy="0"/>
        </a:xfrm>
      </p:grpSpPr>
      <p:pic>
        <p:nvPicPr>
          <p:cNvPr id="165" name="Google Shape;165;p43"/>
          <p:cNvPicPr preferRelativeResize="0"/>
          <p:nvPr/>
        </p:nvPicPr>
        <p:blipFill rotWithShape="1">
          <a:blip r:embed="rId2">
            <a:alphaModFix/>
          </a:blip>
          <a:srcRect/>
          <a:stretch/>
        </p:blipFill>
        <p:spPr>
          <a:xfrm>
            <a:off x="0" y="1"/>
            <a:ext cx="9140448" cy="5143500"/>
          </a:xfrm>
          <a:prstGeom prst="rect">
            <a:avLst/>
          </a:prstGeom>
          <a:noFill/>
          <a:ln>
            <a:noFill/>
          </a:ln>
        </p:spPr>
      </p:pic>
      <p:sp>
        <p:nvSpPr>
          <p:cNvPr id="166" name="Google Shape;16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67" name="Google Shape;167;p43"/>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pic>
        <p:nvPicPr>
          <p:cNvPr id="168" name="Google Shape;168;p43"/>
          <p:cNvPicPr preferRelativeResize="0"/>
          <p:nvPr/>
        </p:nvPicPr>
        <p:blipFill rotWithShape="1">
          <a:blip r:embed="rId3">
            <a:alphaModFix/>
          </a:blip>
          <a:srcRect/>
          <a:stretch/>
        </p:blipFill>
        <p:spPr>
          <a:xfrm>
            <a:off x="3364550" y="606300"/>
            <a:ext cx="2414898" cy="17072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a:stretch/>
        </p:blipFill>
        <p:spPr>
          <a:xfrm>
            <a:off x="0" y="-1"/>
            <a:ext cx="9144003" cy="5143504"/>
          </a:xfrm>
          <a:prstGeom prst="rect">
            <a:avLst/>
          </a:prstGeom>
          <a:noFill/>
          <a:ln>
            <a:noFill/>
          </a:ln>
        </p:spPr>
      </p:pic>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169"/>
        <p:cNvGrpSpPr/>
        <p:nvPr/>
      </p:nvGrpSpPr>
      <p:grpSpPr>
        <a:xfrm>
          <a:off x="0" y="0"/>
          <a:ext cx="0" cy="0"/>
          <a:chOff x="0" y="0"/>
          <a:chExt cx="0" cy="0"/>
        </a:xfrm>
      </p:grpSpPr>
      <p:pic>
        <p:nvPicPr>
          <p:cNvPr id="170" name="Google Shape;170;p44"/>
          <p:cNvPicPr preferRelativeResize="0"/>
          <p:nvPr/>
        </p:nvPicPr>
        <p:blipFill rotWithShape="1">
          <a:blip r:embed="rId2">
            <a:alphaModFix/>
          </a:blip>
          <a:srcRect l="8826" t="9209" r="9600" b="9217"/>
          <a:stretch/>
        </p:blipFill>
        <p:spPr>
          <a:xfrm rot="10800000" flipH="1">
            <a:off x="0" y="0"/>
            <a:ext cx="9144000" cy="5145524"/>
          </a:xfrm>
          <a:prstGeom prst="rect">
            <a:avLst/>
          </a:prstGeom>
          <a:noFill/>
          <a:ln>
            <a:noFill/>
          </a:ln>
        </p:spPr>
      </p:pic>
      <p:sp>
        <p:nvSpPr>
          <p:cNvPr id="171" name="Google Shape;171;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72" name="Google Shape;172;p44"/>
          <p:cNvCxnSpPr/>
          <p:nvPr/>
        </p:nvCxnSpPr>
        <p:spPr>
          <a:xfrm>
            <a:off x="2740288" y="3545850"/>
            <a:ext cx="3824400" cy="0"/>
          </a:xfrm>
          <a:prstGeom prst="straightConnector1">
            <a:avLst/>
          </a:prstGeom>
          <a:noFill/>
          <a:ln w="9525" cap="flat" cmpd="sng">
            <a:solidFill>
              <a:srgbClr val="FFFFFF"/>
            </a:solidFill>
            <a:prstDash val="solid"/>
            <a:round/>
            <a:headEnd type="none" w="sm" len="sm"/>
            <a:tailEnd type="none" w="sm" len="sm"/>
          </a:ln>
        </p:spPr>
      </p:cxnSp>
      <p:pic>
        <p:nvPicPr>
          <p:cNvPr id="173" name="Google Shape;173;p44"/>
          <p:cNvPicPr preferRelativeResize="0"/>
          <p:nvPr/>
        </p:nvPicPr>
        <p:blipFill rotWithShape="1">
          <a:blip r:embed="rId3">
            <a:alphaModFix/>
          </a:blip>
          <a:srcRect/>
          <a:stretch/>
        </p:blipFill>
        <p:spPr>
          <a:xfrm>
            <a:off x="3364550" y="606300"/>
            <a:ext cx="2414898" cy="170720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4"/>
        <p:cNvGrpSpPr/>
        <p:nvPr/>
      </p:nvGrpSpPr>
      <p:grpSpPr>
        <a:xfrm>
          <a:off x="0" y="0"/>
          <a:ext cx="0" cy="0"/>
          <a:chOff x="0" y="0"/>
          <a:chExt cx="0" cy="0"/>
        </a:xfrm>
      </p:grpSpPr>
      <p:sp>
        <p:nvSpPr>
          <p:cNvPr id="175" name="Google Shape;175;p4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76" name="Google Shape;176;p45"/>
          <p:cNvPicPr preferRelativeResize="0"/>
          <p:nvPr/>
        </p:nvPicPr>
        <p:blipFill rotWithShape="1">
          <a:blip r:embed="rId2">
            <a:alphaModFix/>
          </a:blip>
          <a:srcRect/>
          <a:stretch/>
        </p:blipFill>
        <p:spPr>
          <a:xfrm>
            <a:off x="0" y="-987"/>
            <a:ext cx="9144000" cy="5145485"/>
          </a:xfrm>
          <a:prstGeom prst="rect">
            <a:avLst/>
          </a:prstGeom>
          <a:noFill/>
          <a:ln>
            <a:noFill/>
          </a:ln>
        </p:spPr>
      </p:pic>
      <p:sp>
        <p:nvSpPr>
          <p:cNvPr id="177" name="Google Shape;177;p45"/>
          <p:cNvSpPr txBox="1">
            <a:spLocks noGrp="1"/>
          </p:cNvSpPr>
          <p:nvPr>
            <p:ph type="sldNum" idx="12"/>
          </p:nvPr>
        </p:nvSpPr>
        <p:spPr>
          <a:xfrm>
            <a:off x="8121383"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9pPr>
          </a:lstStyle>
          <a:p>
            <a:pPr marL="0" lvl="0" indent="0" algn="r" rtl="0">
              <a:spcBef>
                <a:spcPts val="0"/>
              </a:spcBef>
              <a:spcAft>
                <a:spcPts val="0"/>
              </a:spcAft>
              <a:buNone/>
            </a:pPr>
            <a:r>
              <a:rPr lang="en"/>
              <a:t>| 0</a:t>
            </a:r>
            <a:endParaRPr/>
          </a:p>
        </p:txBody>
      </p:sp>
      <p:pic>
        <p:nvPicPr>
          <p:cNvPr id="178" name="Google Shape;178;p45"/>
          <p:cNvPicPr preferRelativeResize="0"/>
          <p:nvPr/>
        </p:nvPicPr>
        <p:blipFill rotWithShape="1">
          <a:blip r:embed="rId3">
            <a:alphaModFix/>
          </a:blip>
          <a:srcRect t="31469" b="34000"/>
          <a:stretch/>
        </p:blipFill>
        <p:spPr>
          <a:xfrm>
            <a:off x="7072375" y="4687850"/>
            <a:ext cx="1410576" cy="344348"/>
          </a:xfrm>
          <a:prstGeom prst="rect">
            <a:avLst/>
          </a:prstGeom>
          <a:noFill/>
          <a:ln>
            <a:noFill/>
          </a:ln>
        </p:spPr>
      </p:pic>
      <p:sp>
        <p:nvSpPr>
          <p:cNvPr id="179" name="Google Shape;179;p45"/>
          <p:cNvSpPr txBox="1">
            <a:spLocks noGrp="1"/>
          </p:cNvSpPr>
          <p:nvPr>
            <p:ph type="sldNum" idx="2"/>
          </p:nvPr>
        </p:nvSpPr>
        <p:spPr>
          <a:xfrm>
            <a:off x="8226683"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180"/>
        <p:cNvGrpSpPr/>
        <p:nvPr/>
      </p:nvGrpSpPr>
      <p:grpSpPr>
        <a:xfrm>
          <a:off x="0" y="0"/>
          <a:ext cx="0" cy="0"/>
          <a:chOff x="0" y="0"/>
          <a:chExt cx="0" cy="0"/>
        </a:xfrm>
      </p:grpSpPr>
      <p:pic>
        <p:nvPicPr>
          <p:cNvPr id="181" name="Google Shape;181;p46"/>
          <p:cNvPicPr preferRelativeResize="0"/>
          <p:nvPr/>
        </p:nvPicPr>
        <p:blipFill rotWithShape="1">
          <a:blip r:embed="rId2">
            <a:alphaModFix/>
          </a:blip>
          <a:srcRect/>
          <a:stretch/>
        </p:blipFill>
        <p:spPr>
          <a:xfrm>
            <a:off x="-7200" y="-15150"/>
            <a:ext cx="9190446" cy="5169626"/>
          </a:xfrm>
          <a:prstGeom prst="rect">
            <a:avLst/>
          </a:prstGeom>
          <a:noFill/>
          <a:ln>
            <a:noFill/>
          </a:ln>
        </p:spPr>
      </p:pic>
      <p:sp>
        <p:nvSpPr>
          <p:cNvPr id="182" name="Google Shape;18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83" name="Google Shape;183;p46"/>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2 1">
  <p:cSld name="TITLE_2_1">
    <p:spTree>
      <p:nvGrpSpPr>
        <p:cNvPr id="1" name="Shape 184"/>
        <p:cNvGrpSpPr/>
        <p:nvPr/>
      </p:nvGrpSpPr>
      <p:grpSpPr>
        <a:xfrm>
          <a:off x="0" y="0"/>
          <a:ext cx="0" cy="0"/>
          <a:chOff x="0" y="0"/>
          <a:chExt cx="0" cy="0"/>
        </a:xfrm>
      </p:grpSpPr>
      <p:pic>
        <p:nvPicPr>
          <p:cNvPr id="185" name="Google Shape;185;p47"/>
          <p:cNvPicPr preferRelativeResize="0"/>
          <p:nvPr/>
        </p:nvPicPr>
        <p:blipFill rotWithShape="1">
          <a:blip r:embed="rId2">
            <a:alphaModFix/>
          </a:blip>
          <a:srcRect/>
          <a:stretch/>
        </p:blipFill>
        <p:spPr>
          <a:xfrm>
            <a:off x="-14350" y="-6375"/>
            <a:ext cx="9160668" cy="5152876"/>
          </a:xfrm>
          <a:prstGeom prst="rect">
            <a:avLst/>
          </a:prstGeom>
          <a:noFill/>
          <a:ln>
            <a:noFill/>
          </a:ln>
        </p:spPr>
      </p:pic>
      <p:sp>
        <p:nvSpPr>
          <p:cNvPr id="186" name="Google Shape;18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87" name="Google Shape;187;p47"/>
          <p:cNvPicPr preferRelativeResize="0"/>
          <p:nvPr/>
        </p:nvPicPr>
        <p:blipFill rotWithShape="1">
          <a:blip r:embed="rId3">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2 1 1 1">
  <p:cSld name="TITLE_2_1_1_1">
    <p:spTree>
      <p:nvGrpSpPr>
        <p:cNvPr id="1" name="Shape 188"/>
        <p:cNvGrpSpPr/>
        <p:nvPr/>
      </p:nvGrpSpPr>
      <p:grpSpPr>
        <a:xfrm>
          <a:off x="0" y="0"/>
          <a:ext cx="0" cy="0"/>
          <a:chOff x="0" y="0"/>
          <a:chExt cx="0" cy="0"/>
        </a:xfrm>
      </p:grpSpPr>
      <p:sp>
        <p:nvSpPr>
          <p:cNvPr id="189" name="Google Shape;18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90" name="Google Shape;190;p48"/>
          <p:cNvPicPr preferRelativeResize="0"/>
          <p:nvPr/>
        </p:nvPicPr>
        <p:blipFill rotWithShape="1">
          <a:blip r:embed="rId2">
            <a:alphaModFix/>
          </a:blip>
          <a:srcRect l="-11869" r="-10498"/>
          <a:stretch/>
        </p:blipFill>
        <p:spPr>
          <a:xfrm>
            <a:off x="7614450" y="286450"/>
            <a:ext cx="1372051" cy="247350"/>
          </a:xfrm>
          <a:prstGeom prst="rect">
            <a:avLst/>
          </a:prstGeom>
          <a:noFill/>
          <a:ln>
            <a:noFill/>
          </a:ln>
        </p:spPr>
      </p:pic>
      <p:pic>
        <p:nvPicPr>
          <p:cNvPr id="191" name="Google Shape;191;p48"/>
          <p:cNvPicPr preferRelativeResize="0"/>
          <p:nvPr/>
        </p:nvPicPr>
        <p:blipFill rotWithShape="1">
          <a:blip r:embed="rId3">
            <a:alphaModFix/>
          </a:blip>
          <a:srcRect/>
          <a:stretch/>
        </p:blipFill>
        <p:spPr>
          <a:xfrm>
            <a:off x="0" y="0"/>
            <a:ext cx="9143992" cy="5143501"/>
          </a:xfrm>
          <a:prstGeom prst="rect">
            <a:avLst/>
          </a:prstGeom>
          <a:noFill/>
          <a:ln>
            <a:noFill/>
          </a:ln>
        </p:spPr>
      </p:pic>
      <p:pic>
        <p:nvPicPr>
          <p:cNvPr id="192" name="Google Shape;192;p48"/>
          <p:cNvPicPr preferRelativeResize="0"/>
          <p:nvPr/>
        </p:nvPicPr>
        <p:blipFill rotWithShape="1">
          <a:blip r:embed="rId2">
            <a:alphaModFix/>
          </a:blip>
          <a:srcRect l="-11869" r="-10498"/>
          <a:stretch/>
        </p:blipFill>
        <p:spPr>
          <a:xfrm>
            <a:off x="7614450" y="286450"/>
            <a:ext cx="1372051" cy="24735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3">
  <p:cSld name="SECTION_HEADER_4">
    <p:spTree>
      <p:nvGrpSpPr>
        <p:cNvPr id="1" name="Shape 193"/>
        <p:cNvGrpSpPr/>
        <p:nvPr/>
      </p:nvGrpSpPr>
      <p:grpSpPr>
        <a:xfrm>
          <a:off x="0" y="0"/>
          <a:ext cx="0" cy="0"/>
          <a:chOff x="0" y="0"/>
          <a:chExt cx="0" cy="0"/>
        </a:xfrm>
      </p:grpSpPr>
      <p:pic>
        <p:nvPicPr>
          <p:cNvPr id="194" name="Google Shape;194;p49"/>
          <p:cNvPicPr preferRelativeResize="0"/>
          <p:nvPr/>
        </p:nvPicPr>
        <p:blipFill rotWithShape="1">
          <a:blip r:embed="rId2">
            <a:alphaModFix/>
          </a:blip>
          <a:srcRect/>
          <a:stretch/>
        </p:blipFill>
        <p:spPr>
          <a:xfrm>
            <a:off x="0" y="-1"/>
            <a:ext cx="9144003" cy="5143504"/>
          </a:xfrm>
          <a:prstGeom prst="rect">
            <a:avLst/>
          </a:prstGeom>
          <a:noFill/>
          <a:ln>
            <a:noFill/>
          </a:ln>
        </p:spPr>
      </p:pic>
      <p:sp>
        <p:nvSpPr>
          <p:cNvPr id="195" name="Google Shape;19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96" name="Google Shape;196;p49"/>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3 1">
  <p:cSld name="SECTION_HEADER_4_1">
    <p:spTree>
      <p:nvGrpSpPr>
        <p:cNvPr id="1" name="Shape 197"/>
        <p:cNvGrpSpPr/>
        <p:nvPr/>
      </p:nvGrpSpPr>
      <p:grpSpPr>
        <a:xfrm>
          <a:off x="0" y="0"/>
          <a:ext cx="0" cy="0"/>
          <a:chOff x="0" y="0"/>
          <a:chExt cx="0" cy="0"/>
        </a:xfrm>
      </p:grpSpPr>
      <p:pic>
        <p:nvPicPr>
          <p:cNvPr id="198" name="Google Shape;198;p50"/>
          <p:cNvPicPr preferRelativeResize="0"/>
          <p:nvPr/>
        </p:nvPicPr>
        <p:blipFill rotWithShape="1">
          <a:blip r:embed="rId2">
            <a:alphaModFix/>
          </a:blip>
          <a:srcRect/>
          <a:stretch/>
        </p:blipFill>
        <p:spPr>
          <a:xfrm>
            <a:off x="0" y="-1"/>
            <a:ext cx="9143992" cy="5143501"/>
          </a:xfrm>
          <a:prstGeom prst="rect">
            <a:avLst/>
          </a:prstGeom>
          <a:noFill/>
          <a:ln>
            <a:noFill/>
          </a:ln>
        </p:spPr>
      </p:pic>
      <p:sp>
        <p:nvSpPr>
          <p:cNvPr id="199" name="Google Shape;19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00" name="Google Shape;200;p50"/>
          <p:cNvPicPr preferRelativeResize="0"/>
          <p:nvPr/>
        </p:nvPicPr>
        <p:blipFill rotWithShape="1">
          <a:blip r:embed="rId3">
            <a:alphaModFix/>
          </a:blip>
          <a:srcRect/>
          <a:stretch/>
        </p:blipFill>
        <p:spPr>
          <a:xfrm>
            <a:off x="7768176" y="286450"/>
            <a:ext cx="1080001" cy="247355"/>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01"/>
        <p:cNvGrpSpPr/>
        <p:nvPr/>
      </p:nvGrpSpPr>
      <p:grpSpPr>
        <a:xfrm>
          <a:off x="0" y="0"/>
          <a:ext cx="0" cy="0"/>
          <a:chOff x="0" y="0"/>
          <a:chExt cx="0" cy="0"/>
        </a:xfrm>
      </p:grpSpPr>
      <p:sp>
        <p:nvSpPr>
          <p:cNvPr id="202" name="Google Shape;202;p5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203" name="Google Shape;203;p51"/>
          <p:cNvPicPr preferRelativeResize="0"/>
          <p:nvPr/>
        </p:nvPicPr>
        <p:blipFill rotWithShape="1">
          <a:blip r:embed="rId2">
            <a:alphaModFix/>
          </a:blip>
          <a:srcRect/>
          <a:stretch/>
        </p:blipFill>
        <p:spPr>
          <a:xfrm>
            <a:off x="0" y="-987"/>
            <a:ext cx="9144000" cy="5145485"/>
          </a:xfrm>
          <a:prstGeom prst="rect">
            <a:avLst/>
          </a:prstGeom>
          <a:noFill/>
          <a:ln>
            <a:noFill/>
          </a:ln>
        </p:spPr>
      </p:pic>
      <p:pic>
        <p:nvPicPr>
          <p:cNvPr id="204" name="Google Shape;204;p51"/>
          <p:cNvPicPr preferRelativeResize="0"/>
          <p:nvPr/>
        </p:nvPicPr>
        <p:blipFill rotWithShape="1">
          <a:blip r:embed="rId3">
            <a:alphaModFix/>
          </a:blip>
          <a:srcRect t="31469" b="34000"/>
          <a:stretch/>
        </p:blipFill>
        <p:spPr>
          <a:xfrm>
            <a:off x="134750" y="4589275"/>
            <a:ext cx="1410576" cy="344348"/>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207" name="Google Shape;207;p52"/>
          <p:cNvPicPr preferRelativeResize="0"/>
          <p:nvPr/>
        </p:nvPicPr>
        <p:blipFill rotWithShape="1">
          <a:blip r:embed="rId2">
            <a:alphaModFix/>
          </a:blip>
          <a:srcRect/>
          <a:stretch/>
        </p:blipFill>
        <p:spPr>
          <a:xfrm>
            <a:off x="152400" y="0"/>
            <a:ext cx="9144000" cy="5145485"/>
          </a:xfrm>
          <a:prstGeom prst="rect">
            <a:avLst/>
          </a:prstGeom>
          <a:noFill/>
          <a:ln>
            <a:noFill/>
          </a:ln>
        </p:spPr>
      </p:pic>
      <p:sp>
        <p:nvSpPr>
          <p:cNvPr id="208" name="Google Shape;208;p52"/>
          <p:cNvSpPr txBox="1">
            <a:spLocks noGrp="1"/>
          </p:cNvSpPr>
          <p:nvPr>
            <p:ph type="sldNum" idx="12"/>
          </p:nvPr>
        </p:nvSpPr>
        <p:spPr>
          <a:xfrm>
            <a:off x="8121383"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9pPr>
          </a:lstStyle>
          <a:p>
            <a:pPr marL="0" lvl="0" indent="0" algn="r" rtl="0">
              <a:spcBef>
                <a:spcPts val="0"/>
              </a:spcBef>
              <a:spcAft>
                <a:spcPts val="0"/>
              </a:spcAft>
              <a:buNone/>
            </a:pPr>
            <a:r>
              <a:rPr lang="en"/>
              <a:t>| 0</a:t>
            </a:r>
            <a:endParaRPr/>
          </a:p>
        </p:txBody>
      </p:sp>
      <p:pic>
        <p:nvPicPr>
          <p:cNvPr id="209" name="Google Shape;209;p52"/>
          <p:cNvPicPr preferRelativeResize="0"/>
          <p:nvPr/>
        </p:nvPicPr>
        <p:blipFill rotWithShape="1">
          <a:blip r:embed="rId3">
            <a:alphaModFix/>
          </a:blip>
          <a:srcRect t="31469" b="34000"/>
          <a:stretch/>
        </p:blipFill>
        <p:spPr>
          <a:xfrm>
            <a:off x="7102700" y="4687850"/>
            <a:ext cx="1410576" cy="344348"/>
          </a:xfrm>
          <a:prstGeom prst="rect">
            <a:avLst/>
          </a:prstGeom>
          <a:noFill/>
          <a:ln>
            <a:noFill/>
          </a:ln>
        </p:spPr>
      </p:pic>
      <p:sp>
        <p:nvSpPr>
          <p:cNvPr id="210" name="Google Shape;210;p52"/>
          <p:cNvSpPr txBox="1">
            <a:spLocks noGrp="1"/>
          </p:cNvSpPr>
          <p:nvPr>
            <p:ph type="sldNum" idx="2"/>
          </p:nvPr>
        </p:nvSpPr>
        <p:spPr>
          <a:xfrm>
            <a:off x="8226683"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999999"/>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graphicFrame>
        <p:nvGraphicFramePr>
          <p:cNvPr id="211" name="Google Shape;211;p52"/>
          <p:cNvGraphicFramePr/>
          <p:nvPr/>
        </p:nvGraphicFramePr>
        <p:xfrm>
          <a:off x="1569113" y="1039195"/>
          <a:ext cx="3000000" cy="3000000"/>
        </p:xfrm>
        <a:graphic>
          <a:graphicData uri="http://schemas.openxmlformats.org/drawingml/2006/table">
            <a:tbl>
              <a:tblPr>
                <a:noFill/>
                <a:tableStyleId>{CDFE1113-D99D-4A69-B348-1AC4AF9D50B0}</a:tableStyleId>
              </a:tblPr>
              <a:tblGrid>
                <a:gridCol w="1201150">
                  <a:extLst>
                    <a:ext uri="{9D8B030D-6E8A-4147-A177-3AD203B41FA5}">
                      <a16:colId xmlns:a16="http://schemas.microsoft.com/office/drawing/2014/main" val="20000"/>
                    </a:ext>
                  </a:extLst>
                </a:gridCol>
                <a:gridCol w="1164450">
                  <a:extLst>
                    <a:ext uri="{9D8B030D-6E8A-4147-A177-3AD203B41FA5}">
                      <a16:colId xmlns:a16="http://schemas.microsoft.com/office/drawing/2014/main" val="20001"/>
                    </a:ext>
                  </a:extLst>
                </a:gridCol>
                <a:gridCol w="1237850">
                  <a:extLst>
                    <a:ext uri="{9D8B030D-6E8A-4147-A177-3AD203B41FA5}">
                      <a16:colId xmlns:a16="http://schemas.microsoft.com/office/drawing/2014/main" val="20002"/>
                    </a:ext>
                  </a:extLst>
                </a:gridCol>
                <a:gridCol w="1201150">
                  <a:extLst>
                    <a:ext uri="{9D8B030D-6E8A-4147-A177-3AD203B41FA5}">
                      <a16:colId xmlns:a16="http://schemas.microsoft.com/office/drawing/2014/main" val="20003"/>
                    </a:ext>
                  </a:extLst>
                </a:gridCol>
                <a:gridCol w="1201150">
                  <a:extLst>
                    <a:ext uri="{9D8B030D-6E8A-4147-A177-3AD203B41FA5}">
                      <a16:colId xmlns:a16="http://schemas.microsoft.com/office/drawing/2014/main" val="20004"/>
                    </a:ext>
                  </a:extLst>
                </a:gridCol>
              </a:tblGrid>
              <a:tr h="303425">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 sz="900" b="1" u="none" strike="noStrike" cap="none">
                          <a:solidFill>
                            <a:srgbClr val="FFFFFF"/>
                          </a:solidFill>
                          <a:latin typeface="Work Sans"/>
                          <a:ea typeface="Work Sans"/>
                          <a:cs typeface="Work Sans"/>
                          <a:sym typeface="Work Sans"/>
                        </a:rPr>
                        <a:t>Full-Time</a:t>
                      </a:r>
                      <a:endParaRPr sz="900" b="1" u="none" strike="noStrike" cap="none">
                        <a:solidFill>
                          <a:srgbClr val="FFFFFF"/>
                        </a:solidFill>
                        <a:latin typeface="Work Sans"/>
                        <a:ea typeface="Work Sans"/>
                        <a:cs typeface="Work Sans"/>
                        <a:sym typeface="Work Sans"/>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69138"/>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900" b="1" u="none" strike="noStrike" cap="none">
                          <a:solidFill>
                            <a:srgbClr val="FFFFFF"/>
                          </a:solidFill>
                          <a:latin typeface="Work Sans"/>
                          <a:ea typeface="Work Sans"/>
                          <a:cs typeface="Work Sans"/>
                          <a:sym typeface="Work Sans"/>
                        </a:rPr>
                        <a:t>Part-Time/ In-house</a:t>
                      </a:r>
                      <a:endParaRPr sz="900" b="1" u="none" strike="noStrike" cap="none">
                        <a:solidFill>
                          <a:srgbClr val="FFFFFF"/>
                        </a:solidFill>
                        <a:latin typeface="Work Sans"/>
                        <a:ea typeface="Work Sans"/>
                        <a:cs typeface="Work Sans"/>
                        <a:sym typeface="Work Sans"/>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69138"/>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900" b="1" u="none" strike="noStrike" cap="none">
                          <a:solidFill>
                            <a:srgbClr val="FFFFFF"/>
                          </a:solidFill>
                          <a:latin typeface="Work Sans"/>
                          <a:ea typeface="Work Sans"/>
                          <a:cs typeface="Work Sans"/>
                          <a:sym typeface="Work Sans"/>
                        </a:rPr>
                        <a:t>KODE by HACKTIV8</a:t>
                      </a:r>
                      <a:endParaRPr sz="900" b="1" u="none" strike="noStrike" cap="none">
                        <a:solidFill>
                          <a:srgbClr val="FFFFFF"/>
                        </a:solidFill>
                        <a:latin typeface="Work Sans"/>
                        <a:ea typeface="Work Sans"/>
                        <a:cs typeface="Work Sans"/>
                        <a:sym typeface="Work Sans"/>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69138"/>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900" b="1" u="none" strike="noStrike" cap="none">
                          <a:solidFill>
                            <a:srgbClr val="FFFFFF"/>
                          </a:solidFill>
                          <a:latin typeface="Work Sans"/>
                          <a:ea typeface="Work Sans"/>
                          <a:cs typeface="Work Sans"/>
                          <a:sym typeface="Work Sans"/>
                        </a:rPr>
                        <a:t>KODE by HACKTIV8</a:t>
                      </a:r>
                      <a:endParaRPr sz="900" b="1" u="none" strike="noStrike" cap="none">
                        <a:solidFill>
                          <a:srgbClr val="FFFFFF"/>
                        </a:solidFill>
                        <a:latin typeface="Work Sans"/>
                        <a:ea typeface="Work Sans"/>
                        <a:cs typeface="Work Sans"/>
                        <a:sym typeface="Work Sans"/>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30342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Delivery</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In-Person</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In-Person/Remote</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Online</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Online</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6550">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Time Commitment</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1,000</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hours</a:t>
                      </a:r>
                      <a:endParaRPr sz="7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32</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hours</a:t>
                      </a:r>
                      <a:endParaRPr sz="7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1</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H</a:t>
                      </a:r>
                      <a:r>
                        <a:rPr lang="en" sz="700" u="none" strike="noStrike" cap="none">
                          <a:solidFill>
                            <a:srgbClr val="000000"/>
                          </a:solidFill>
                          <a:latin typeface="Avenir"/>
                          <a:ea typeface="Avenir"/>
                          <a:cs typeface="Avenir"/>
                          <a:sym typeface="Avenir"/>
                        </a:rPr>
                        <a:t>ours (avg)</a:t>
                      </a:r>
                      <a:endParaRPr sz="7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1</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H</a:t>
                      </a:r>
                      <a:r>
                        <a:rPr lang="en" sz="700" u="none" strike="noStrike" cap="none">
                          <a:solidFill>
                            <a:srgbClr val="000000"/>
                          </a:solidFill>
                          <a:latin typeface="Avenir"/>
                          <a:ea typeface="Avenir"/>
                          <a:cs typeface="Avenir"/>
                          <a:sym typeface="Avenir"/>
                        </a:rPr>
                        <a:t>ours (avg)</a:t>
                      </a:r>
                      <a:endParaRPr sz="7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0342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Frequency</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rgbClr val="000000"/>
                          </a:solidFill>
                          <a:latin typeface="Avenir"/>
                          <a:ea typeface="Avenir"/>
                          <a:cs typeface="Avenir"/>
                          <a:sym typeface="Avenir"/>
                        </a:rPr>
                        <a:t>Monthly</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solidFill>
                            <a:srgbClr val="000000"/>
                          </a:solidFill>
                          <a:latin typeface="Avenir"/>
                          <a:ea typeface="Avenir"/>
                          <a:cs typeface="Avenir"/>
                          <a:sym typeface="Avenir"/>
                        </a:rPr>
                        <a:t>Varies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Flexible</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u="none" strike="noStrike" cap="none">
                          <a:latin typeface="Avenir"/>
                          <a:ea typeface="Avenir"/>
                          <a:cs typeface="Avenir"/>
                          <a:sym typeface="Avenir"/>
                        </a:rPr>
                        <a:t>Flexible</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6550">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Capacity</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40</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100"/>
                        <a:buFont typeface="Arial"/>
                        <a:buNone/>
                      </a:pPr>
                      <a:r>
                        <a:rPr lang="en" sz="700" u="none" strike="noStrike" cap="none">
                          <a:solidFill>
                            <a:srgbClr val="000000"/>
                          </a:solidFill>
                          <a:latin typeface="Avenir"/>
                          <a:ea typeface="Avenir"/>
                          <a:cs typeface="Avenir"/>
                          <a:sym typeface="Avenir"/>
                        </a:rPr>
                        <a:t>students</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20-</a:t>
                      </a:r>
                      <a:r>
                        <a:rPr lang="en" sz="700" u="none" strike="noStrike" cap="none">
                          <a:latin typeface="Avenir"/>
                          <a:ea typeface="Avenir"/>
                          <a:cs typeface="Avenir"/>
                          <a:sym typeface="Avenir"/>
                        </a:rPr>
                        <a:t>30</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100"/>
                        <a:buFont typeface="Arial"/>
                        <a:buNone/>
                      </a:pPr>
                      <a:r>
                        <a:rPr lang="en" sz="700" u="none" strike="noStrike" cap="none">
                          <a:solidFill>
                            <a:srgbClr val="000000"/>
                          </a:solidFill>
                          <a:latin typeface="Avenir"/>
                          <a:ea typeface="Avenir"/>
                          <a:cs typeface="Avenir"/>
                          <a:sym typeface="Avenir"/>
                        </a:rPr>
                        <a:t>students</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700" u="none" strike="noStrike" cap="none">
                          <a:solidFill>
                            <a:srgbClr val="000000"/>
                          </a:solidFill>
                          <a:latin typeface="Avenir"/>
                          <a:ea typeface="Avenir"/>
                          <a:cs typeface="Avenir"/>
                          <a:sym typeface="Avenir"/>
                        </a:rPr>
                        <a:t>Flexible</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700" u="none" strike="noStrike" cap="none">
                          <a:solidFill>
                            <a:srgbClr val="000000"/>
                          </a:solidFill>
                          <a:latin typeface="Avenir"/>
                          <a:ea typeface="Avenir"/>
                          <a:cs typeface="Avenir"/>
                          <a:sym typeface="Avenir"/>
                        </a:rPr>
                        <a:t>Flexible</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0342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Quiz</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800" b="1" u="none" strike="noStrike" cap="none">
                          <a:solidFill>
                            <a:srgbClr val="FF0000"/>
                          </a:solidFill>
                          <a:latin typeface="Avenir"/>
                          <a:ea typeface="Avenir"/>
                          <a:cs typeface="Avenir"/>
                          <a:sym typeface="Avenir"/>
                        </a:rPr>
                        <a:t>NO</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0342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Two-Way Learning</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FF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800" b="1" u="none" strike="noStrike" cap="none">
                          <a:solidFill>
                            <a:srgbClr val="FF0000"/>
                          </a:solidFill>
                          <a:latin typeface="Avenir"/>
                          <a:ea typeface="Avenir"/>
                          <a:cs typeface="Avenir"/>
                          <a:sym typeface="Avenir"/>
                        </a:rPr>
                        <a:t>NO</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800" b="1" u="none" strike="noStrike" cap="none">
                          <a:solidFill>
                            <a:srgbClr val="FF0000"/>
                          </a:solidFill>
                          <a:latin typeface="Avenir"/>
                          <a:ea typeface="Avenir"/>
                          <a:cs typeface="Avenir"/>
                          <a:sym typeface="Avenir"/>
                        </a:rPr>
                        <a:t>NO</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0342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Career Support</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6AA84F"/>
                          </a:solidFill>
                          <a:latin typeface="Avenir"/>
                          <a:ea typeface="Avenir"/>
                          <a:cs typeface="Avenir"/>
                          <a:sym typeface="Avenir"/>
                        </a:rPr>
                        <a:t>YES</a:t>
                      </a:r>
                      <a:endParaRPr sz="800" b="1" u="none" strike="noStrike" cap="none">
                        <a:solidFill>
                          <a:srgbClr val="6AA84F"/>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 sz="800" b="1" u="none" strike="noStrike" cap="none">
                          <a:solidFill>
                            <a:srgbClr val="FF0000"/>
                          </a:solidFill>
                          <a:latin typeface="Avenir"/>
                          <a:ea typeface="Avenir"/>
                          <a:cs typeface="Avenir"/>
                          <a:sym typeface="Avenir"/>
                        </a:rPr>
                        <a:t>NO</a:t>
                      </a:r>
                      <a:endParaRPr sz="800" b="1" u="none" strike="noStrike" cap="none">
                        <a:solidFill>
                          <a:srgbClr val="FF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800" b="1" u="none" strike="noStrike" cap="none">
                          <a:solidFill>
                            <a:srgbClr val="FF0000"/>
                          </a:solidFill>
                          <a:latin typeface="Avenir"/>
                          <a:ea typeface="Avenir"/>
                          <a:cs typeface="Avenir"/>
                          <a:sym typeface="Avenir"/>
                        </a:rPr>
                        <a:t>NO</a:t>
                      </a:r>
                      <a:endParaRPr sz="800" u="none" strike="noStrike" cap="none">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800" b="1" u="none" strike="noStrike" cap="none">
                          <a:solidFill>
                            <a:srgbClr val="FF0000"/>
                          </a:solidFill>
                          <a:latin typeface="Avenir"/>
                          <a:ea typeface="Avenir"/>
                          <a:cs typeface="Avenir"/>
                          <a:sym typeface="Avenir"/>
                        </a:rPr>
                        <a:t>NO</a:t>
                      </a:r>
                      <a:endParaRPr sz="800" b="1" u="none" strike="noStrike" cap="none">
                        <a:solidFill>
                          <a:srgbClr val="FF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76550">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solidFill>
                            <a:srgbClr val="FFFFFF"/>
                          </a:solidFill>
                          <a:latin typeface="Work Sans SemiBold"/>
                          <a:ea typeface="Work Sans SemiBold"/>
                          <a:cs typeface="Work Sans SemiBold"/>
                          <a:sym typeface="Work Sans SemiBold"/>
                        </a:rPr>
                        <a:t>Pricing</a:t>
                      </a:r>
                      <a:endParaRPr sz="900" u="none" strike="noStrike" cap="none">
                        <a:solidFill>
                          <a:srgbClr val="FFFFFF"/>
                        </a:solidFill>
                        <a:latin typeface="Work Sans SemiBold"/>
                        <a:ea typeface="Work Sans SemiBold"/>
                        <a:cs typeface="Work Sans SemiBold"/>
                        <a:sym typeface="Work Sans SemiBold"/>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Rp 40,000K</a:t>
                      </a:r>
                      <a:endParaRPr sz="700" u="none" strike="noStrike" cap="none">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fixed</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Rp </a:t>
                      </a:r>
                      <a:r>
                        <a:rPr lang="en" sz="700" u="none" strike="noStrike" cap="none">
                          <a:latin typeface="Avenir"/>
                          <a:ea typeface="Avenir"/>
                          <a:cs typeface="Avenir"/>
                          <a:sym typeface="Avenir"/>
                        </a:rPr>
                        <a:t>10</a:t>
                      </a:r>
                      <a:r>
                        <a:rPr lang="en" sz="700" u="none" strike="noStrike" cap="none">
                          <a:solidFill>
                            <a:srgbClr val="000000"/>
                          </a:solidFill>
                          <a:latin typeface="Avenir"/>
                          <a:ea typeface="Avenir"/>
                          <a:cs typeface="Avenir"/>
                          <a:sym typeface="Avenir"/>
                        </a:rPr>
                        <a:t>,000K</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latin typeface="Avenir"/>
                          <a:ea typeface="Avenir"/>
                          <a:cs typeface="Avenir"/>
                          <a:sym typeface="Avenir"/>
                        </a:rPr>
                        <a:t>F</a:t>
                      </a:r>
                      <a:r>
                        <a:rPr lang="en" sz="700" u="none" strike="noStrike" cap="none">
                          <a:solidFill>
                            <a:srgbClr val="000000"/>
                          </a:solidFill>
                          <a:latin typeface="Avenir"/>
                          <a:ea typeface="Avenir"/>
                          <a:cs typeface="Avenir"/>
                          <a:sym typeface="Avenir"/>
                        </a:rPr>
                        <a:t>ixed (avg)</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Rp </a:t>
                      </a:r>
                      <a:r>
                        <a:rPr lang="en" sz="700" u="none" strike="noStrike" cap="none">
                          <a:latin typeface="Avenir"/>
                          <a:ea typeface="Avenir"/>
                          <a:cs typeface="Avenir"/>
                          <a:sym typeface="Avenir"/>
                        </a:rPr>
                        <a:t>349K</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fixed</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Rp </a:t>
                      </a:r>
                      <a:r>
                        <a:rPr lang="en" sz="700" u="none" strike="noStrike" cap="none">
                          <a:latin typeface="Avenir"/>
                          <a:ea typeface="Avenir"/>
                          <a:cs typeface="Avenir"/>
                          <a:sym typeface="Avenir"/>
                        </a:rPr>
                        <a:t>349K</a:t>
                      </a:r>
                      <a:endParaRPr sz="700" u="none" strike="noStrike" cap="none">
                        <a:solidFill>
                          <a:srgbClr val="000000"/>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700"/>
                        <a:buFont typeface="Arial"/>
                        <a:buNone/>
                      </a:pPr>
                      <a:r>
                        <a:rPr lang="en" sz="700" u="none" strike="noStrike" cap="none">
                          <a:solidFill>
                            <a:srgbClr val="000000"/>
                          </a:solidFill>
                          <a:latin typeface="Avenir"/>
                          <a:ea typeface="Avenir"/>
                          <a:cs typeface="Avenir"/>
                          <a:sym typeface="Avenir"/>
                        </a:rPr>
                        <a:t>fixed</a:t>
                      </a:r>
                      <a:endParaRPr sz="700" u="none" strike="noStrike" cap="none">
                        <a:solidFill>
                          <a:srgbClr val="000000"/>
                        </a:solidFill>
                        <a:latin typeface="Avenir"/>
                        <a:ea typeface="Avenir"/>
                        <a:cs typeface="Avenir"/>
                        <a:sym typeface="Avenir"/>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2"/>
        <p:cNvGrpSpPr/>
        <p:nvPr/>
      </p:nvGrpSpPr>
      <p:grpSpPr>
        <a:xfrm>
          <a:off x="0" y="0"/>
          <a:ext cx="0" cy="0"/>
          <a:chOff x="0" y="0"/>
          <a:chExt cx="0" cy="0"/>
        </a:xfrm>
      </p:grpSpPr>
      <p:sp>
        <p:nvSpPr>
          <p:cNvPr id="213" name="Google Shape;213;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4" name="Google Shape;214;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5" name="Google Shape;215;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2 1 1">
  <p:cSld name="TITLE_2_1_1">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l="-11869" r="-10498"/>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a:stretch/>
        </p:blipFill>
        <p:spPr>
          <a:xfrm>
            <a:off x="0" y="0"/>
            <a:ext cx="9143992" cy="514350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6"/>
        <p:cNvGrpSpPr/>
        <p:nvPr/>
      </p:nvGrpSpPr>
      <p:grpSpPr>
        <a:xfrm>
          <a:off x="0" y="0"/>
          <a:ext cx="0" cy="0"/>
          <a:chOff x="0" y="0"/>
          <a:chExt cx="0" cy="0"/>
        </a:xfrm>
      </p:grpSpPr>
      <p:sp>
        <p:nvSpPr>
          <p:cNvPr id="217" name="Google Shape;217;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8" name="Google Shape;218;p5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9" name="Google Shape;219;p5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0" name="Google Shape;2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1"/>
        <p:cNvGrpSpPr/>
        <p:nvPr/>
      </p:nvGrpSpPr>
      <p:grpSpPr>
        <a:xfrm>
          <a:off x="0" y="0"/>
          <a:ext cx="0" cy="0"/>
          <a:chOff x="0" y="0"/>
          <a:chExt cx="0" cy="0"/>
        </a:xfrm>
      </p:grpSpPr>
      <p:sp>
        <p:nvSpPr>
          <p:cNvPr id="222" name="Google Shape;222;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3" name="Google Shape;223;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4"/>
        <p:cNvGrpSpPr/>
        <p:nvPr/>
      </p:nvGrpSpPr>
      <p:grpSpPr>
        <a:xfrm>
          <a:off x="0" y="0"/>
          <a:ext cx="0" cy="0"/>
          <a:chOff x="0" y="0"/>
          <a:chExt cx="0" cy="0"/>
        </a:xfrm>
      </p:grpSpPr>
      <p:sp>
        <p:nvSpPr>
          <p:cNvPr id="225" name="Google Shape;225;p5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26" name="Google Shape;226;p5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7" name="Google Shape;227;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8"/>
        <p:cNvGrpSpPr/>
        <p:nvPr/>
      </p:nvGrpSpPr>
      <p:grpSpPr>
        <a:xfrm>
          <a:off x="0" y="0"/>
          <a:ext cx="0" cy="0"/>
          <a:chOff x="0" y="0"/>
          <a:chExt cx="0" cy="0"/>
        </a:xfrm>
      </p:grpSpPr>
      <p:sp>
        <p:nvSpPr>
          <p:cNvPr id="229" name="Google Shape;229;p5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30" name="Google Shape;230;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1"/>
        <p:cNvGrpSpPr/>
        <p:nvPr/>
      </p:nvGrpSpPr>
      <p:grpSpPr>
        <a:xfrm>
          <a:off x="0" y="0"/>
          <a:ext cx="0" cy="0"/>
          <a:chOff x="0" y="0"/>
          <a:chExt cx="0" cy="0"/>
        </a:xfrm>
      </p:grpSpPr>
      <p:sp>
        <p:nvSpPr>
          <p:cNvPr id="232" name="Google Shape;232;p5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4" name="Google Shape;234;p5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5" name="Google Shape;235;p5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6" name="Google Shape;236;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7"/>
        <p:cNvGrpSpPr/>
        <p:nvPr/>
      </p:nvGrpSpPr>
      <p:grpSpPr>
        <a:xfrm>
          <a:off x="0" y="0"/>
          <a:ext cx="0" cy="0"/>
          <a:chOff x="0" y="0"/>
          <a:chExt cx="0" cy="0"/>
        </a:xfrm>
      </p:grpSpPr>
      <p:sp>
        <p:nvSpPr>
          <p:cNvPr id="238" name="Google Shape;238;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39" name="Google Shape;239;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sp>
        <p:nvSpPr>
          <p:cNvPr id="241" name="Google Shape;241;p6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2" name="Google Shape;242;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43" name="Google Shape;243;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4"/>
        <p:cNvGrpSpPr/>
        <p:nvPr/>
      </p:nvGrpSpPr>
      <p:grpSpPr>
        <a:xfrm>
          <a:off x="0" y="0"/>
          <a:ext cx="0" cy="0"/>
          <a:chOff x="0" y="0"/>
          <a:chExt cx="0" cy="0"/>
        </a:xfrm>
      </p:grpSpPr>
      <p:sp>
        <p:nvSpPr>
          <p:cNvPr id="245" name="Google Shape;245;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2" name="Google Shape;82;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7"/>
        <p:cNvGrpSpPr/>
        <p:nvPr/>
      </p:nvGrpSpPr>
      <p:grpSpPr>
        <a:xfrm>
          <a:off x="0" y="0"/>
          <a:ext cx="0" cy="0"/>
          <a:chOff x="0" y="0"/>
          <a:chExt cx="0" cy="0"/>
        </a:xfrm>
      </p:grpSpPr>
      <p:sp>
        <p:nvSpPr>
          <p:cNvPr id="148" name="Google Shape;148;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49" name="Google Shape;149;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0" name="Google Shape;150;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TDS-assignment-bay/p2-final-project-ftds-032-rmt-group-002?tab=readme-ov-fil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
        <p:nvSpPr>
          <p:cNvPr id="265" name="Google Shape;265;p64"/>
          <p:cNvSpPr txBox="1"/>
          <p:nvPr/>
        </p:nvSpPr>
        <p:spPr>
          <a:xfrm>
            <a:off x="437750" y="2186400"/>
            <a:ext cx="4720800" cy="925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3500"/>
              <a:buFont typeface="Arial"/>
              <a:buNone/>
            </a:pPr>
            <a:r>
              <a:rPr lang="en-US" sz="2000" dirty="0" err="1">
                <a:solidFill>
                  <a:srgbClr val="F06634"/>
                </a:solidFill>
                <a:latin typeface="Work Sans ExtraBold"/>
                <a:ea typeface="Work Sans ExtraBold"/>
                <a:cs typeface="Work Sans ExtraBold"/>
                <a:sym typeface="Work Sans ExtraBold"/>
              </a:rPr>
              <a:t>XGBoost</a:t>
            </a:r>
            <a:r>
              <a:rPr lang="en-US" sz="2000" dirty="0">
                <a:solidFill>
                  <a:srgbClr val="F06634"/>
                </a:solidFill>
                <a:latin typeface="Work Sans ExtraBold"/>
                <a:ea typeface="Work Sans ExtraBold"/>
                <a:cs typeface="Work Sans ExtraBold"/>
                <a:sym typeface="Work Sans ExtraBold"/>
              </a:rPr>
              <a:t> and Random Forest Method for Estimating Property Values Ibu Kota Nusantara Region</a:t>
            </a:r>
            <a:endParaRPr sz="2000" dirty="0">
              <a:solidFill>
                <a:srgbClr val="F06634"/>
              </a:solidFill>
              <a:latin typeface="Work Sans ExtraBold"/>
              <a:ea typeface="Work Sans ExtraBold"/>
              <a:cs typeface="Work Sans ExtraBold"/>
              <a:sym typeface="Work Sans ExtraBold"/>
            </a:endParaRPr>
          </a:p>
        </p:txBody>
      </p:sp>
      <p:sp>
        <p:nvSpPr>
          <p:cNvPr id="266" name="Google Shape;266;p64"/>
          <p:cNvSpPr txBox="1"/>
          <p:nvPr/>
        </p:nvSpPr>
        <p:spPr>
          <a:xfrm>
            <a:off x="215574" y="4089317"/>
            <a:ext cx="6610676" cy="770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500"/>
              <a:buFont typeface="Arial"/>
              <a:buNone/>
            </a:pPr>
            <a:r>
              <a:rPr lang="en" sz="1200" dirty="0">
                <a:solidFill>
                  <a:schemeClr val="dk2"/>
                </a:solidFill>
                <a:latin typeface="Work Sans Medium"/>
                <a:ea typeface="Work Sans Medium"/>
                <a:cs typeface="Work Sans Medium"/>
                <a:sym typeface="Work Sans Medium"/>
              </a:rPr>
              <a:t>Bagus Adji Kusuma 		- </a:t>
            </a:r>
            <a:r>
              <a:rPr lang="en" sz="1200" b="1" dirty="0">
                <a:solidFill>
                  <a:schemeClr val="dk2"/>
                </a:solidFill>
                <a:latin typeface="Work Sans"/>
                <a:ea typeface="Work Sans"/>
                <a:cs typeface="Work Sans"/>
                <a:sym typeface="Work Sans"/>
              </a:rPr>
              <a:t>Data Engineering / Data Analyst</a:t>
            </a:r>
            <a:endParaRPr lang="en" sz="1200" dirty="0">
              <a:solidFill>
                <a:schemeClr val="dk2"/>
              </a:solidFill>
              <a:latin typeface="Work Sans Medium"/>
              <a:ea typeface="Work Sans Medium"/>
              <a:cs typeface="Work Sans Medium"/>
              <a:sym typeface="Work Sans Medium"/>
            </a:endParaRPr>
          </a:p>
          <a:p>
            <a:pPr marL="0" lvl="0" indent="0" algn="l" rtl="0">
              <a:lnSpc>
                <a:spcPct val="90000"/>
              </a:lnSpc>
              <a:spcBef>
                <a:spcPts val="0"/>
              </a:spcBef>
              <a:spcAft>
                <a:spcPts val="0"/>
              </a:spcAft>
              <a:buClr>
                <a:schemeClr val="dk1"/>
              </a:buClr>
              <a:buSzPts val="1500"/>
              <a:buFont typeface="Arial"/>
              <a:buNone/>
            </a:pPr>
            <a:r>
              <a:rPr lang="en" sz="1200" dirty="0">
                <a:solidFill>
                  <a:schemeClr val="dk2"/>
                </a:solidFill>
                <a:latin typeface="Work Sans Medium"/>
                <a:ea typeface="Work Sans Medium"/>
                <a:cs typeface="Work Sans Medium"/>
                <a:sym typeface="Work Sans Medium"/>
              </a:rPr>
              <a:t>Ignatius Kurniawan Eko Wibowo 	- </a:t>
            </a:r>
            <a:r>
              <a:rPr lang="en" sz="1200" b="1" dirty="0">
                <a:solidFill>
                  <a:schemeClr val="dk2"/>
                </a:solidFill>
                <a:latin typeface="Work Sans"/>
                <a:ea typeface="Work Sans"/>
                <a:cs typeface="Work Sans"/>
                <a:sym typeface="Work Sans"/>
              </a:rPr>
              <a:t>Data Science / Data Engineering</a:t>
            </a:r>
            <a:endParaRPr sz="1200" b="1" dirty="0">
              <a:solidFill>
                <a:schemeClr val="dk2"/>
              </a:solidFill>
              <a:latin typeface="Work Sans"/>
              <a:ea typeface="Work Sans"/>
              <a:cs typeface="Work Sans"/>
              <a:sym typeface="Work Sans"/>
            </a:endParaRPr>
          </a:p>
          <a:p>
            <a:pPr marL="0" lvl="0" indent="0" algn="l" rtl="0">
              <a:lnSpc>
                <a:spcPct val="90000"/>
              </a:lnSpc>
              <a:spcBef>
                <a:spcPts val="0"/>
              </a:spcBef>
              <a:spcAft>
                <a:spcPts val="0"/>
              </a:spcAft>
              <a:buClr>
                <a:schemeClr val="dk1"/>
              </a:buClr>
              <a:buSzPts val="1500"/>
              <a:buFont typeface="Arial"/>
              <a:buNone/>
            </a:pPr>
            <a:r>
              <a:rPr lang="en" sz="1200" dirty="0">
                <a:solidFill>
                  <a:schemeClr val="dk2"/>
                </a:solidFill>
                <a:latin typeface="Work Sans Medium"/>
                <a:ea typeface="Work Sans Medium"/>
                <a:cs typeface="Work Sans Medium"/>
                <a:sym typeface="Work Sans Medium"/>
              </a:rPr>
              <a:t>Iqbal Saputra		- </a:t>
            </a:r>
            <a:r>
              <a:rPr lang="en" sz="1200" b="1" dirty="0">
                <a:solidFill>
                  <a:schemeClr val="dk2"/>
                </a:solidFill>
                <a:latin typeface="Work Sans"/>
                <a:ea typeface="Work Sans"/>
                <a:cs typeface="Work Sans"/>
                <a:sym typeface="Work Sans"/>
              </a:rPr>
              <a:t>Data Science / Data Engineering</a:t>
            </a:r>
            <a:endParaRPr sz="1200" b="1" dirty="0">
              <a:solidFill>
                <a:schemeClr val="dk2"/>
              </a:solidFill>
              <a:latin typeface="Work Sans"/>
              <a:ea typeface="Work Sans"/>
              <a:cs typeface="Work Sans"/>
              <a:sym typeface="Work Sans"/>
            </a:endParaRPr>
          </a:p>
          <a:p>
            <a:pPr marL="0" lvl="0" indent="0" algn="l" rtl="0">
              <a:lnSpc>
                <a:spcPct val="90000"/>
              </a:lnSpc>
              <a:spcBef>
                <a:spcPts val="0"/>
              </a:spcBef>
              <a:spcAft>
                <a:spcPts val="0"/>
              </a:spcAft>
              <a:buClr>
                <a:schemeClr val="dk1"/>
              </a:buClr>
              <a:buSzPts val="1500"/>
              <a:buFont typeface="Arial"/>
              <a:buNone/>
            </a:pPr>
            <a:endParaRPr sz="1200" b="1" dirty="0">
              <a:solidFill>
                <a:schemeClr val="dk2"/>
              </a:solidFill>
              <a:latin typeface="Work Sans"/>
              <a:ea typeface="Work Sans"/>
              <a:cs typeface="Work Sans"/>
              <a:sym typeface="Work Sans"/>
            </a:endParaRPr>
          </a:p>
          <a:p>
            <a:pPr marL="0" lvl="0" indent="0" algn="l" rtl="0">
              <a:lnSpc>
                <a:spcPct val="90000"/>
              </a:lnSpc>
              <a:spcBef>
                <a:spcPts val="0"/>
              </a:spcBef>
              <a:spcAft>
                <a:spcPts val="0"/>
              </a:spcAft>
              <a:buClr>
                <a:schemeClr val="dk1"/>
              </a:buClr>
              <a:buSzPts val="1500"/>
              <a:buFont typeface="Arial"/>
              <a:buNone/>
            </a:pPr>
            <a:endParaRPr sz="1200" b="1" dirty="0">
              <a:solidFill>
                <a:schemeClr val="dk2"/>
              </a:solidFill>
              <a:latin typeface="Work Sans"/>
              <a:ea typeface="Work Sans"/>
              <a:cs typeface="Work Sans"/>
              <a:sym typeface="Work Sans"/>
            </a:endParaRPr>
          </a:p>
          <a:p>
            <a:pPr marL="0" marR="0" lvl="0" indent="0" algn="l" rtl="0">
              <a:lnSpc>
                <a:spcPct val="90000"/>
              </a:lnSpc>
              <a:spcBef>
                <a:spcPts val="0"/>
              </a:spcBef>
              <a:spcAft>
                <a:spcPts val="0"/>
              </a:spcAft>
              <a:buClr>
                <a:srgbClr val="000000"/>
              </a:buClr>
              <a:buSzPts val="1500"/>
              <a:buFont typeface="Arial"/>
              <a:buNone/>
            </a:pPr>
            <a:endParaRPr sz="1200" dirty="0">
              <a:solidFill>
                <a:schemeClr val="dk2"/>
              </a:solidFill>
              <a:latin typeface="Work Sans Medium"/>
              <a:ea typeface="Work Sans Medium"/>
              <a:cs typeface="Work Sans Medium"/>
              <a:sym typeface="Work Sans Medium"/>
            </a:endParaRPr>
          </a:p>
        </p:txBody>
      </p:sp>
      <p:sp>
        <p:nvSpPr>
          <p:cNvPr id="267" name="Google Shape;267;p64"/>
          <p:cNvSpPr/>
          <p:nvPr/>
        </p:nvSpPr>
        <p:spPr>
          <a:xfrm>
            <a:off x="5517425" y="1058325"/>
            <a:ext cx="3027000" cy="3027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8" name="Google Shape;268;p64"/>
          <p:cNvPicPr preferRelativeResize="0"/>
          <p:nvPr/>
        </p:nvPicPr>
        <p:blipFill>
          <a:blip r:embed="rId3"/>
          <a:srcRect/>
          <a:stretch/>
        </p:blipFill>
        <p:spPr>
          <a:xfrm>
            <a:off x="5742950" y="963950"/>
            <a:ext cx="2899800" cy="28998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2"/>
          <p:cNvSpPr txBox="1"/>
          <p:nvPr/>
        </p:nvSpPr>
        <p:spPr>
          <a:xfrm>
            <a:off x="700050" y="1307779"/>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500" b="1" i="0" u="none" strike="noStrike" cap="none" dirty="0">
                <a:solidFill>
                  <a:srgbClr val="F06634"/>
                </a:solidFill>
                <a:latin typeface="Inter"/>
                <a:ea typeface="Inter"/>
                <a:cs typeface="Inter"/>
                <a:sym typeface="Inter"/>
              </a:rPr>
              <a:t>Estimating Property Values Ibu Kota Nusantara Region</a:t>
            </a:r>
          </a:p>
        </p:txBody>
      </p:sp>
      <p:sp>
        <p:nvSpPr>
          <p:cNvPr id="352" name="Google Shape;352;p72"/>
          <p:cNvSpPr txBox="1"/>
          <p:nvPr/>
        </p:nvSpPr>
        <p:spPr>
          <a:xfrm>
            <a:off x="700050" y="1598758"/>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dirty="0">
                <a:solidFill>
                  <a:srgbClr val="1D3D70"/>
                </a:solidFill>
                <a:latin typeface="Work Sans ExtraBold"/>
                <a:ea typeface="Work Sans ExtraBold"/>
                <a:cs typeface="Work Sans ExtraBold"/>
                <a:sym typeface="Work Sans ExtraBold"/>
              </a:rPr>
              <a:t>Result</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353" name="Google Shape;353;p72"/>
          <p:cNvSpPr txBox="1"/>
          <p:nvPr/>
        </p:nvSpPr>
        <p:spPr>
          <a:xfrm>
            <a:off x="700050" y="1985200"/>
            <a:ext cx="7772400" cy="11517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 sz="1000" b="0" i="0" u="none" strike="noStrike" cap="none" dirty="0">
                <a:solidFill>
                  <a:srgbClr val="434343"/>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sz="1000" b="0" i="0" u="none" strike="noStrike" cap="none" dirty="0">
              <a:solidFill>
                <a:srgbClr val="434343"/>
              </a:solidFill>
              <a:latin typeface="Inter"/>
              <a:ea typeface="Inter"/>
              <a:cs typeface="Inter"/>
              <a:sym typeface="Inter"/>
            </a:endParaRPr>
          </a:p>
          <a:p>
            <a:pPr marL="0" marR="0" lvl="0" indent="0" algn="l" rtl="0">
              <a:lnSpc>
                <a:spcPct val="120000"/>
              </a:lnSpc>
              <a:spcBef>
                <a:spcPts val="0"/>
              </a:spcBef>
              <a:spcAft>
                <a:spcPts val="0"/>
              </a:spcAft>
              <a:buClr>
                <a:srgbClr val="000000"/>
              </a:buClr>
              <a:buSzPts val="1000"/>
              <a:buFont typeface="Arial"/>
              <a:buNone/>
            </a:pPr>
            <a:endParaRPr sz="1000" b="0" i="0" u="none" strike="noStrike" cap="none" dirty="0">
              <a:solidFill>
                <a:srgbClr val="434343"/>
              </a:solidFill>
              <a:latin typeface="Inter"/>
              <a:ea typeface="Inter"/>
              <a:cs typeface="Inter"/>
              <a:sym typeface="Inter"/>
            </a:endParaRPr>
          </a:p>
          <a:p>
            <a:pPr marL="0" marR="0" lvl="0" indent="0" algn="l" rtl="0">
              <a:lnSpc>
                <a:spcPct val="120000"/>
              </a:lnSpc>
              <a:spcBef>
                <a:spcPts val="0"/>
              </a:spcBef>
              <a:spcAft>
                <a:spcPts val="0"/>
              </a:spcAft>
              <a:buClr>
                <a:srgbClr val="000000"/>
              </a:buClr>
              <a:buSzPts val="1000"/>
              <a:buFont typeface="Arial"/>
              <a:buNone/>
            </a:pPr>
            <a:r>
              <a:rPr lang="en" sz="1000" b="0" i="0" u="none" strike="noStrike" cap="none" dirty="0">
                <a:solidFill>
                  <a:srgbClr val="434343"/>
                </a:solidFill>
                <a:latin typeface="Inter"/>
                <a:ea typeface="Inter"/>
                <a:cs typeface="Inter"/>
                <a:sym typeface="Inter"/>
              </a:rPr>
              <a:t>Duis aute irure dolor in reprehenderit in voluptate velit esse cillum dolore eu fugiat nulla pariatur. Excepteur sint occaecat cupidatat non proident, sunt in culpa qui officia deserunt mollit anim id est laborum.</a:t>
            </a:r>
            <a:endParaRPr sz="1000" b="0" i="0" u="none" strike="noStrike" cap="none" dirty="0">
              <a:solidFill>
                <a:srgbClr val="434343"/>
              </a:solidFill>
              <a:latin typeface="Inter"/>
              <a:ea typeface="Inter"/>
              <a:cs typeface="Inter"/>
              <a:sym typeface="Inter"/>
            </a:endParaRPr>
          </a:p>
        </p:txBody>
      </p:sp>
      <p:sp>
        <p:nvSpPr>
          <p:cNvPr id="354" name="Google Shape;354;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
        <p:nvSpPr>
          <p:cNvPr id="2" name="Google Shape;351;p72">
            <a:extLst>
              <a:ext uri="{FF2B5EF4-FFF2-40B4-BE49-F238E27FC236}">
                <a16:creationId xmlns:a16="http://schemas.microsoft.com/office/drawing/2014/main" id="{7EF2A367-EFC5-12C5-11FC-B7AB06DCEDC1}"/>
              </a:ext>
            </a:extLst>
          </p:cNvPr>
          <p:cNvSpPr txBox="1"/>
          <p:nvPr/>
        </p:nvSpPr>
        <p:spPr>
          <a:xfrm>
            <a:off x="700050" y="3330121"/>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800" b="1" i="0" u="none" strike="noStrike" cap="none" dirty="0">
                <a:solidFill>
                  <a:srgbClr val="F06634"/>
                </a:solidFill>
                <a:latin typeface="Inter"/>
                <a:ea typeface="Inter"/>
                <a:cs typeface="Inter"/>
                <a:sym typeface="Inter"/>
              </a:rPr>
              <a:t>Deployment Result</a:t>
            </a:r>
            <a:endParaRPr sz="1800" b="1" i="0" u="none" strike="noStrike" cap="none" dirty="0">
              <a:solidFill>
                <a:srgbClr val="F06634"/>
              </a:solidFill>
              <a:latin typeface="Inter"/>
              <a:ea typeface="Inter"/>
              <a:cs typeface="Inter"/>
              <a:sym typeface="Inter"/>
            </a:endParaRPr>
          </a:p>
        </p:txBody>
      </p:sp>
      <p:sp>
        <p:nvSpPr>
          <p:cNvPr id="4" name="Google Shape;353;p72">
            <a:extLst>
              <a:ext uri="{FF2B5EF4-FFF2-40B4-BE49-F238E27FC236}">
                <a16:creationId xmlns:a16="http://schemas.microsoft.com/office/drawing/2014/main" id="{DEC8FFA5-9310-5930-4670-38CC29EC8E72}"/>
              </a:ext>
            </a:extLst>
          </p:cNvPr>
          <p:cNvSpPr txBox="1"/>
          <p:nvPr/>
        </p:nvSpPr>
        <p:spPr>
          <a:xfrm>
            <a:off x="744500" y="3700925"/>
            <a:ext cx="1128750" cy="398267"/>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100" dirty="0">
                <a:solidFill>
                  <a:srgbClr val="434343"/>
                </a:solidFill>
                <a:latin typeface="Inter"/>
                <a:ea typeface="Inter"/>
                <a:cs typeface="Inter"/>
                <a:sym typeface="Inter"/>
                <a:hlinkClick r:id="rId3"/>
              </a:rPr>
              <a:t>Hugging Face</a:t>
            </a:r>
            <a:endParaRPr sz="1100" b="0" i="0" u="none" strike="noStrike" cap="none"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33920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1"/>
          <p:cNvSpPr txBox="1"/>
          <p:nvPr/>
        </p:nvSpPr>
        <p:spPr>
          <a:xfrm>
            <a:off x="1138724" y="1321998"/>
            <a:ext cx="77508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D" sz="1500" i="1" dirty="0">
                <a:solidFill>
                  <a:srgbClr val="E0764F"/>
                </a:solidFill>
                <a:latin typeface="Inter"/>
                <a:ea typeface="Inter"/>
                <a:cs typeface="Inter"/>
                <a:sym typeface="Inter"/>
              </a:rPr>
              <a:t>Estimating Property Values Ibu Kota Nusantara Region</a:t>
            </a:r>
          </a:p>
        </p:txBody>
      </p:sp>
      <p:sp>
        <p:nvSpPr>
          <p:cNvPr id="449" name="Google Shape;449;p81"/>
          <p:cNvSpPr txBox="1"/>
          <p:nvPr/>
        </p:nvSpPr>
        <p:spPr>
          <a:xfrm>
            <a:off x="1138724" y="1610521"/>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dirty="0">
                <a:solidFill>
                  <a:srgbClr val="1C4587"/>
                </a:solidFill>
                <a:latin typeface="Work Sans ExtraBold"/>
                <a:ea typeface="Work Sans ExtraBold"/>
                <a:cs typeface="Work Sans ExtraBold"/>
                <a:sym typeface="Work Sans ExtraBold"/>
              </a:rPr>
              <a:t>Challenges</a:t>
            </a:r>
            <a:endParaRPr sz="2300" b="0" i="0" u="none" strike="noStrike" cap="none" dirty="0">
              <a:solidFill>
                <a:srgbClr val="1C4587"/>
              </a:solidFill>
              <a:latin typeface="Work Sans ExtraBold"/>
              <a:ea typeface="Work Sans ExtraBold"/>
              <a:cs typeface="Work Sans ExtraBold"/>
              <a:sym typeface="Work Sans ExtraBold"/>
            </a:endParaRPr>
          </a:p>
        </p:txBody>
      </p:sp>
      <p:sp>
        <p:nvSpPr>
          <p:cNvPr id="450" name="Google Shape;450;p81"/>
          <p:cNvSpPr txBox="1"/>
          <p:nvPr/>
        </p:nvSpPr>
        <p:spPr>
          <a:xfrm>
            <a:off x="1138724" y="2187567"/>
            <a:ext cx="6309825" cy="1975200"/>
          </a:xfrm>
          <a:prstGeom prst="rect">
            <a:avLst/>
          </a:prstGeom>
          <a:noFill/>
          <a:ln>
            <a:noFill/>
          </a:ln>
        </p:spPr>
        <p:txBody>
          <a:bodyPr spcFirstLastPara="1" wrap="square" lIns="91425" tIns="91425" rIns="91425" bIns="91425" anchor="t" anchorCtr="0">
            <a:noAutofit/>
          </a:bodyPr>
          <a:lstStyle/>
          <a:p>
            <a:pPr marL="228600" marR="0" lvl="0" indent="-228600" algn="l" rtl="0">
              <a:lnSpc>
                <a:spcPct val="120000"/>
              </a:lnSpc>
              <a:spcBef>
                <a:spcPts val="0"/>
              </a:spcBef>
              <a:spcAft>
                <a:spcPts val="0"/>
              </a:spcAft>
              <a:buClr>
                <a:srgbClr val="000000"/>
              </a:buClr>
              <a:buSzPts val="1000"/>
              <a:buFont typeface="+mj-lt"/>
              <a:buAutoNum type="arabicPeriod"/>
            </a:pPr>
            <a:r>
              <a:rPr lang="en-US" sz="1000" dirty="0">
                <a:solidFill>
                  <a:srgbClr val="434343"/>
                </a:solidFill>
                <a:latin typeface="Inter"/>
                <a:ea typeface="Inter"/>
                <a:cs typeface="Inter"/>
                <a:sym typeface="Inter"/>
              </a:rPr>
              <a:t>The quality and quantity of </a:t>
            </a:r>
            <a:r>
              <a:rPr lang="en-US" sz="1000" b="1" i="1" dirty="0">
                <a:solidFill>
                  <a:srgbClr val="434343"/>
                </a:solidFill>
                <a:latin typeface="Inter"/>
                <a:ea typeface="Inter"/>
                <a:cs typeface="Inter"/>
                <a:sym typeface="Inter"/>
              </a:rPr>
              <a:t>data obtained through scraping techniques</a:t>
            </a:r>
            <a:r>
              <a:rPr lang="en-US" sz="1000" dirty="0">
                <a:solidFill>
                  <a:srgbClr val="434343"/>
                </a:solidFill>
                <a:latin typeface="Inter"/>
                <a:ea typeface="Inter"/>
                <a:cs typeface="Inter"/>
                <a:sym typeface="Inter"/>
              </a:rPr>
              <a:t> may not always be consistent or complete. Inaccurate or outdated data can affect the accuracy of house price predictions.</a:t>
            </a:r>
          </a:p>
          <a:p>
            <a:pPr marL="228600" marR="0" lvl="0" indent="-228600" algn="l" rtl="0">
              <a:lnSpc>
                <a:spcPct val="120000"/>
              </a:lnSpc>
              <a:spcBef>
                <a:spcPts val="0"/>
              </a:spcBef>
              <a:spcAft>
                <a:spcPts val="0"/>
              </a:spcAft>
              <a:buClr>
                <a:srgbClr val="000000"/>
              </a:buClr>
              <a:buSzPts val="1000"/>
              <a:buFont typeface="+mj-lt"/>
              <a:buAutoNum type="arabicPeriod"/>
            </a:pPr>
            <a:endParaRPr lang="en-US" sz="1000" dirty="0">
              <a:solidFill>
                <a:srgbClr val="434343"/>
              </a:solidFill>
              <a:latin typeface="Inter"/>
              <a:ea typeface="Inter"/>
              <a:cs typeface="Inter"/>
              <a:sym typeface="Inter"/>
            </a:endParaRPr>
          </a:p>
          <a:p>
            <a:pPr marL="228600" marR="0" lvl="0" indent="-228600" algn="l" rtl="0">
              <a:lnSpc>
                <a:spcPct val="120000"/>
              </a:lnSpc>
              <a:spcBef>
                <a:spcPts val="0"/>
              </a:spcBef>
              <a:spcAft>
                <a:spcPts val="0"/>
              </a:spcAft>
              <a:buClr>
                <a:srgbClr val="000000"/>
              </a:buClr>
              <a:buSzPts val="1000"/>
              <a:buFont typeface="+mj-lt"/>
              <a:buAutoNum type="arabicPeriod"/>
            </a:pPr>
            <a:r>
              <a:rPr lang="en-US" sz="1000" b="1" i="1" dirty="0">
                <a:solidFill>
                  <a:srgbClr val="434343"/>
                </a:solidFill>
                <a:latin typeface="Inter"/>
                <a:ea typeface="Inter"/>
                <a:cs typeface="Inter"/>
                <a:sym typeface="Inter"/>
              </a:rPr>
              <a:t>The project timeline </a:t>
            </a:r>
            <a:r>
              <a:rPr lang="en-US" sz="1000" dirty="0">
                <a:solidFill>
                  <a:srgbClr val="434343"/>
                </a:solidFill>
                <a:latin typeface="Inter"/>
                <a:ea typeface="Inter"/>
                <a:cs typeface="Inter"/>
                <a:sym typeface="Inter"/>
              </a:rPr>
              <a:t>is relatively short, only about 6 days, which makes it very challenging to complete as a team.</a:t>
            </a:r>
            <a:endParaRPr sz="1000" dirty="0">
              <a:solidFill>
                <a:srgbClr val="434343"/>
              </a:solidFill>
              <a:latin typeface="Inter"/>
              <a:ea typeface="Inter"/>
              <a:cs typeface="Inter"/>
              <a:sym typeface="Inter"/>
            </a:endParaRPr>
          </a:p>
        </p:txBody>
      </p:sp>
      <p:sp>
        <p:nvSpPr>
          <p:cNvPr id="452" name="Google Shape;45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extLst>
      <p:ext uri="{BB962C8B-B14F-4D97-AF65-F5344CB8AC3E}">
        <p14:creationId xmlns:p14="http://schemas.microsoft.com/office/powerpoint/2010/main" val="16958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2"/>
          <p:cNvSpPr txBox="1"/>
          <p:nvPr/>
        </p:nvSpPr>
        <p:spPr>
          <a:xfrm>
            <a:off x="700050" y="120985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400" b="1" i="0" u="none" strike="noStrike" cap="none" dirty="0">
                <a:solidFill>
                  <a:srgbClr val="F06634"/>
                </a:solidFill>
                <a:latin typeface="Inter"/>
                <a:ea typeface="Inter"/>
                <a:cs typeface="Inter"/>
                <a:sym typeface="Inter"/>
              </a:rPr>
              <a:t>Estimating Property Values Ibu Kota Nusantara Region</a:t>
            </a:r>
          </a:p>
        </p:txBody>
      </p:sp>
      <p:sp>
        <p:nvSpPr>
          <p:cNvPr id="458" name="Google Shape;458;p82"/>
          <p:cNvSpPr txBox="1"/>
          <p:nvPr/>
        </p:nvSpPr>
        <p:spPr>
          <a:xfrm>
            <a:off x="700050" y="149050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59" name="Google Shape;459;p82"/>
          <p:cNvSpPr txBox="1"/>
          <p:nvPr/>
        </p:nvSpPr>
        <p:spPr>
          <a:xfrm>
            <a:off x="700050" y="1985200"/>
            <a:ext cx="7772400" cy="1980000"/>
          </a:xfrm>
          <a:prstGeom prst="rect">
            <a:avLst/>
          </a:prstGeom>
          <a:noFill/>
          <a:ln>
            <a:noFill/>
          </a:ln>
        </p:spPr>
        <p:txBody>
          <a:bodyPr spcFirstLastPara="1" wrap="square" lIns="91425" tIns="91425" rIns="91425" bIns="91425" anchor="t" anchorCtr="0">
            <a:noAutofit/>
          </a:bodyPr>
          <a:lstStyle/>
          <a:p>
            <a:pPr marL="0" marR="0" lvl="0" indent="0" algn="just" rtl="0">
              <a:lnSpc>
                <a:spcPct val="120000"/>
              </a:lnSpc>
              <a:spcBef>
                <a:spcPts val="0"/>
              </a:spcBef>
              <a:spcAft>
                <a:spcPts val="0"/>
              </a:spcAft>
              <a:buClr>
                <a:schemeClr val="dk1"/>
              </a:buClr>
              <a:buSzPts val="1100"/>
              <a:buFont typeface="Arial"/>
              <a:buNone/>
            </a:pPr>
            <a:r>
              <a:rPr lang="en-US" sz="1000" dirty="0">
                <a:solidFill>
                  <a:srgbClr val="434343"/>
                </a:solidFill>
                <a:latin typeface="Inter"/>
                <a:ea typeface="Inter"/>
                <a:cs typeface="Inter"/>
                <a:sym typeface="Inter"/>
              </a:rPr>
              <a:t>Provided valuable data for stakeholders involved in the real estate market. Investors can now focus on high-value areas. By leveraging these findings, stakeholders are better equipped to navigate the evolving real estate landscape in </a:t>
            </a:r>
            <a:r>
              <a:rPr lang="en-US" sz="1000" dirty="0" err="1">
                <a:solidFill>
                  <a:srgbClr val="434343"/>
                </a:solidFill>
                <a:latin typeface="Inter"/>
                <a:ea typeface="Inter"/>
                <a:cs typeface="Inter"/>
                <a:sym typeface="Inter"/>
              </a:rPr>
              <a:t>Samarinda</a:t>
            </a:r>
            <a:r>
              <a:rPr lang="en-US" sz="1000" dirty="0">
                <a:solidFill>
                  <a:srgbClr val="434343"/>
                </a:solidFill>
                <a:latin typeface="Inter"/>
                <a:ea typeface="Inter"/>
                <a:cs typeface="Inter"/>
                <a:sym typeface="Inter"/>
              </a:rPr>
              <a:t> and Balikpapan, ultimately leading to more strategic and informed investment decisions.</a:t>
            </a:r>
          </a:p>
          <a:p>
            <a:pPr marL="0" marR="0" lvl="0" indent="0" algn="just" rtl="0">
              <a:lnSpc>
                <a:spcPct val="120000"/>
              </a:lnSpc>
              <a:spcBef>
                <a:spcPts val="0"/>
              </a:spcBef>
              <a:spcAft>
                <a:spcPts val="0"/>
              </a:spcAft>
              <a:buClr>
                <a:schemeClr val="dk1"/>
              </a:buClr>
              <a:buSzPts val="1100"/>
              <a:buFont typeface="Arial"/>
              <a:buNone/>
            </a:pPr>
            <a:endParaRPr lang="en-US" sz="1000" dirty="0">
              <a:solidFill>
                <a:srgbClr val="434343"/>
              </a:solidFill>
              <a:latin typeface="Inter"/>
              <a:ea typeface="Inter"/>
              <a:cs typeface="Inter"/>
              <a:sym typeface="Inter"/>
            </a:endParaRPr>
          </a:p>
          <a:p>
            <a:pPr marL="0" marR="0" lvl="0" indent="0" algn="just" rtl="0">
              <a:lnSpc>
                <a:spcPct val="120000"/>
              </a:lnSpc>
              <a:spcBef>
                <a:spcPts val="0"/>
              </a:spcBef>
              <a:spcAft>
                <a:spcPts val="0"/>
              </a:spcAft>
              <a:buClr>
                <a:schemeClr val="dk1"/>
              </a:buClr>
              <a:buSzPts val="1100"/>
              <a:buFont typeface="Arial"/>
              <a:buNone/>
            </a:pPr>
            <a:r>
              <a:rPr lang="en" sz="1000" dirty="0">
                <a:solidFill>
                  <a:srgbClr val="434343"/>
                </a:solidFill>
                <a:latin typeface="Inter"/>
                <a:ea typeface="Inter"/>
                <a:cs typeface="Inter"/>
                <a:sym typeface="Inter"/>
              </a:rPr>
              <a:t>You can also add your model’s result in this point such as “</a:t>
            </a:r>
            <a:r>
              <a:rPr lang="en" sz="1000" b="1" i="1" dirty="0">
                <a:solidFill>
                  <a:srgbClr val="434343"/>
                </a:solidFill>
                <a:latin typeface="Inter"/>
                <a:ea typeface="Inter"/>
                <a:cs typeface="Inter"/>
                <a:sym typeface="Inter"/>
              </a:rPr>
              <a:t>our model can reduce losses around $50 less than the average models in today’s market</a:t>
            </a:r>
            <a:r>
              <a:rPr lang="en" sz="1000" dirty="0">
                <a:solidFill>
                  <a:srgbClr val="434343"/>
                </a:solidFill>
                <a:latin typeface="Inter"/>
                <a:ea typeface="Inter"/>
                <a:cs typeface="Inter"/>
                <a:sym typeface="Inter"/>
              </a:rPr>
              <a:t>”. </a:t>
            </a:r>
            <a:endParaRPr sz="1000" dirty="0">
              <a:solidFill>
                <a:srgbClr val="434343"/>
              </a:solidFill>
              <a:latin typeface="Inter"/>
              <a:ea typeface="Inter"/>
              <a:cs typeface="Inter"/>
              <a:sym typeface="Inter"/>
            </a:endParaRPr>
          </a:p>
        </p:txBody>
      </p:sp>
      <p:sp>
        <p:nvSpPr>
          <p:cNvPr id="460" name="Google Shape;460;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extLst>
      <p:ext uri="{BB962C8B-B14F-4D97-AF65-F5344CB8AC3E}">
        <p14:creationId xmlns:p14="http://schemas.microsoft.com/office/powerpoint/2010/main" val="209021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2"/>
          <p:cNvSpPr txBox="1"/>
          <p:nvPr/>
        </p:nvSpPr>
        <p:spPr>
          <a:xfrm>
            <a:off x="700050" y="120985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400" b="1" i="0" u="none" strike="noStrike" cap="none" dirty="0">
                <a:solidFill>
                  <a:srgbClr val="F06634"/>
                </a:solidFill>
                <a:latin typeface="Inter"/>
                <a:ea typeface="Inter"/>
                <a:cs typeface="Inter"/>
                <a:sym typeface="Inter"/>
              </a:rPr>
              <a:t>Estimating Property Values Ibu Kota Nusantara Region</a:t>
            </a:r>
          </a:p>
        </p:txBody>
      </p:sp>
      <p:sp>
        <p:nvSpPr>
          <p:cNvPr id="458" name="Google Shape;458;p82"/>
          <p:cNvSpPr txBox="1"/>
          <p:nvPr/>
        </p:nvSpPr>
        <p:spPr>
          <a:xfrm>
            <a:off x="700050" y="149050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300" dirty="0">
                <a:solidFill>
                  <a:srgbClr val="1D3D70"/>
                </a:solidFill>
                <a:latin typeface="Work Sans ExtraBold"/>
                <a:ea typeface="Work Sans ExtraBold"/>
                <a:cs typeface="Work Sans ExtraBold"/>
                <a:sym typeface="Work Sans ExtraBold"/>
              </a:rPr>
              <a:t>Future Improvement</a:t>
            </a:r>
            <a:endParaRPr sz="2300" dirty="0">
              <a:solidFill>
                <a:srgbClr val="1D3D70"/>
              </a:solidFill>
              <a:latin typeface="Work Sans ExtraBold"/>
              <a:ea typeface="Work Sans ExtraBold"/>
              <a:cs typeface="Work Sans ExtraBold"/>
              <a:sym typeface="Work Sans ExtraBold"/>
            </a:endParaRPr>
          </a:p>
        </p:txBody>
      </p:sp>
      <p:sp>
        <p:nvSpPr>
          <p:cNvPr id="459" name="Google Shape;459;p82"/>
          <p:cNvSpPr txBox="1"/>
          <p:nvPr/>
        </p:nvSpPr>
        <p:spPr>
          <a:xfrm>
            <a:off x="700050" y="1985200"/>
            <a:ext cx="7772400" cy="1980000"/>
          </a:xfrm>
          <a:prstGeom prst="rect">
            <a:avLst/>
          </a:prstGeom>
          <a:noFill/>
          <a:ln>
            <a:noFill/>
          </a:ln>
        </p:spPr>
        <p:txBody>
          <a:bodyPr spcFirstLastPara="1" wrap="square" lIns="91425" tIns="91425" rIns="91425" bIns="91425" anchor="t" anchorCtr="0">
            <a:noAutofit/>
          </a:bodyPr>
          <a:lstStyle/>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the features are limited, further enhancement is needed. Is this dataset suitable for using the appropriate  model, or does it require further adjustments.</a:t>
            </a:r>
          </a:p>
          <a:p>
            <a:pPr marL="171450" marR="0" lvl="0" indent="-171450" algn="just" rtl="0">
              <a:lnSpc>
                <a:spcPct val="120000"/>
              </a:lnSpc>
              <a:spcBef>
                <a:spcPts val="0"/>
              </a:spcBef>
              <a:spcAft>
                <a:spcPts val="0"/>
              </a:spcAft>
              <a:buClr>
                <a:schemeClr val="dk1"/>
              </a:buClr>
              <a:buSzPts val="1100"/>
              <a:buFontTx/>
              <a:buChar char="-"/>
            </a:pPr>
            <a:endParaRPr lang="en-US" sz="1000" dirty="0">
              <a:solidFill>
                <a:srgbClr val="434343"/>
              </a:solidFill>
              <a:latin typeface="Inter"/>
              <a:ea typeface="Inter"/>
              <a:cs typeface="Inter"/>
              <a:sym typeface="Inter"/>
            </a:endParaRP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Hyperparameter tuning and potentially using more complex feature engineering to enrich features are some of the improvements needed for modeling with this </a:t>
            </a:r>
            <a:r>
              <a:rPr lang="en-US" sz="1000" dirty="0" err="1">
                <a:solidFill>
                  <a:srgbClr val="434343"/>
                </a:solidFill>
                <a:latin typeface="Inter"/>
                <a:ea typeface="Inter"/>
                <a:cs typeface="Inter"/>
                <a:sym typeface="Inter"/>
              </a:rPr>
              <a:t>XGBoost</a:t>
            </a:r>
            <a:r>
              <a:rPr lang="en-US" sz="1000" dirty="0">
                <a:solidFill>
                  <a:srgbClr val="434343"/>
                </a:solidFill>
                <a:latin typeface="Inter"/>
                <a:ea typeface="Inter"/>
                <a:cs typeface="Inter"/>
                <a:sym typeface="Inter"/>
              </a:rPr>
              <a:t> method.</a:t>
            </a:r>
          </a:p>
        </p:txBody>
      </p:sp>
      <p:sp>
        <p:nvSpPr>
          <p:cNvPr id="460" name="Google Shape;460;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extLst>
      <p:ext uri="{BB962C8B-B14F-4D97-AF65-F5344CB8AC3E}">
        <p14:creationId xmlns:p14="http://schemas.microsoft.com/office/powerpoint/2010/main" val="378695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3"/>
          <p:cNvSpPr txBox="1"/>
          <p:nvPr/>
        </p:nvSpPr>
        <p:spPr>
          <a:xfrm>
            <a:off x="700050" y="120985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400" b="1" i="0" u="none" strike="noStrike" cap="none" dirty="0">
                <a:solidFill>
                  <a:srgbClr val="F06634"/>
                </a:solidFill>
                <a:latin typeface="Inter"/>
                <a:ea typeface="Inter"/>
                <a:cs typeface="Inter"/>
                <a:sym typeface="Inter"/>
              </a:rPr>
              <a:t>Estimating Property Values Ibu Kota Nusantara Region</a:t>
            </a:r>
          </a:p>
        </p:txBody>
      </p:sp>
      <p:sp>
        <p:nvSpPr>
          <p:cNvPr id="466" name="Google Shape;466;p83"/>
          <p:cNvSpPr txBox="1"/>
          <p:nvPr/>
        </p:nvSpPr>
        <p:spPr>
          <a:xfrm>
            <a:off x="700050" y="149050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300" dirty="0">
                <a:solidFill>
                  <a:srgbClr val="1D3D70"/>
                </a:solidFill>
                <a:latin typeface="Work Sans ExtraBold"/>
                <a:ea typeface="Work Sans ExtraBold"/>
                <a:cs typeface="Work Sans ExtraBold"/>
                <a:sym typeface="Work Sans ExtraBold"/>
              </a:rPr>
              <a:t>Conclusion &amp; Business Impact</a:t>
            </a:r>
            <a:endParaRPr sz="2300" dirty="0">
              <a:solidFill>
                <a:srgbClr val="1D3D70"/>
              </a:solidFill>
              <a:latin typeface="Work Sans ExtraBold"/>
              <a:ea typeface="Work Sans ExtraBold"/>
              <a:cs typeface="Work Sans ExtraBold"/>
              <a:sym typeface="Work Sans ExtraBold"/>
            </a:endParaRPr>
          </a:p>
        </p:txBody>
      </p:sp>
      <p:sp>
        <p:nvSpPr>
          <p:cNvPr id="467" name="Google Shape;467;p83"/>
          <p:cNvSpPr txBox="1"/>
          <p:nvPr/>
        </p:nvSpPr>
        <p:spPr>
          <a:xfrm>
            <a:off x="700050" y="1985200"/>
            <a:ext cx="7772400" cy="1980000"/>
          </a:xfrm>
          <a:prstGeom prst="rect">
            <a:avLst/>
          </a:prstGeom>
          <a:noFill/>
          <a:ln>
            <a:noFill/>
          </a:ln>
        </p:spPr>
        <p:txBody>
          <a:bodyPr spcFirstLastPara="1" wrap="square" lIns="91425" tIns="91425" rIns="91425" bIns="91425" anchor="t" anchorCtr="0">
            <a:noAutofit/>
          </a:bodyPr>
          <a:lstStyle/>
          <a:p>
            <a:pPr marL="0" marR="0" lvl="0" indent="0" algn="just" rtl="0">
              <a:lnSpc>
                <a:spcPct val="120000"/>
              </a:lnSpc>
              <a:spcBef>
                <a:spcPts val="0"/>
              </a:spcBef>
              <a:spcAft>
                <a:spcPts val="0"/>
              </a:spcAft>
              <a:buClr>
                <a:schemeClr val="dk1"/>
              </a:buClr>
              <a:buSzPts val="1100"/>
              <a:buFont typeface="Arial"/>
              <a:buNone/>
            </a:pPr>
            <a:r>
              <a:rPr lang="en" sz="1000" dirty="0">
                <a:solidFill>
                  <a:srgbClr val="434343"/>
                </a:solidFill>
                <a:latin typeface="Inter"/>
                <a:ea typeface="Inter"/>
                <a:cs typeface="Inter"/>
                <a:sym typeface="Inter"/>
              </a:rPr>
              <a:t>such as successfully implement </a:t>
            </a:r>
            <a:r>
              <a:rPr lang="en-US" sz="1000" dirty="0">
                <a:solidFill>
                  <a:srgbClr val="434343"/>
                </a:solidFill>
                <a:latin typeface="Inter"/>
                <a:ea typeface="Inter"/>
                <a:cs typeface="Inter"/>
                <a:sym typeface="Inter"/>
              </a:rPr>
              <a:t>By analyzing data, applying machine learning using </a:t>
            </a:r>
            <a:r>
              <a:rPr lang="en-US" sz="1000" dirty="0" err="1">
                <a:solidFill>
                  <a:srgbClr val="434343"/>
                </a:solidFill>
                <a:latin typeface="Inter"/>
                <a:ea typeface="Inter"/>
                <a:cs typeface="Inter"/>
                <a:sym typeface="Inter"/>
              </a:rPr>
              <a:t>XGBoost</a:t>
            </a:r>
            <a:r>
              <a:rPr lang="en-US" sz="1000" dirty="0">
                <a:solidFill>
                  <a:srgbClr val="434343"/>
                </a:solidFill>
                <a:latin typeface="Inter"/>
                <a:ea typeface="Inter"/>
                <a:cs typeface="Inter"/>
                <a:sym typeface="Inter"/>
              </a:rPr>
              <a:t> and Random Forest methods, and generating predictions, the project improves the comprehension of how the capital relocation might impact house prices, providing a more profound perspective on regional real estate trends.</a:t>
            </a:r>
            <a:endParaRPr sz="1000" dirty="0">
              <a:solidFill>
                <a:srgbClr val="434343"/>
              </a:solidFill>
              <a:latin typeface="Inter"/>
              <a:ea typeface="Inter"/>
              <a:cs typeface="Inter"/>
              <a:sym typeface="Inter"/>
            </a:endParaRPr>
          </a:p>
          <a:p>
            <a:pPr marL="0" marR="0" lvl="0" indent="0" algn="just" rtl="0">
              <a:lnSpc>
                <a:spcPct val="120000"/>
              </a:lnSpc>
              <a:spcBef>
                <a:spcPts val="0"/>
              </a:spcBef>
              <a:spcAft>
                <a:spcPts val="0"/>
              </a:spcAft>
              <a:buClr>
                <a:schemeClr val="dk1"/>
              </a:buClr>
              <a:buSzPts val="1100"/>
              <a:buFont typeface="Arial"/>
              <a:buNone/>
            </a:pPr>
            <a:endParaRPr sz="1000" dirty="0">
              <a:solidFill>
                <a:srgbClr val="434343"/>
              </a:solidFill>
              <a:latin typeface="Inter"/>
              <a:ea typeface="Inter"/>
              <a:cs typeface="Inter"/>
              <a:sym typeface="Inter"/>
            </a:endParaRPr>
          </a:p>
          <a:p>
            <a:pPr marL="0" marR="0" lvl="0" indent="0" algn="just" rtl="0">
              <a:lnSpc>
                <a:spcPct val="120000"/>
              </a:lnSpc>
              <a:spcBef>
                <a:spcPts val="0"/>
              </a:spcBef>
              <a:spcAft>
                <a:spcPts val="0"/>
              </a:spcAft>
              <a:buClr>
                <a:schemeClr val="dk1"/>
              </a:buClr>
              <a:buSzPts val="1100"/>
              <a:buFont typeface="Arial"/>
              <a:buNone/>
            </a:pPr>
            <a:r>
              <a:rPr lang="en" sz="1000" dirty="0">
                <a:solidFill>
                  <a:srgbClr val="434343"/>
                </a:solidFill>
                <a:latin typeface="Inter"/>
                <a:ea typeface="Inter"/>
                <a:cs typeface="Inter"/>
                <a:sym typeface="Inter"/>
              </a:rPr>
              <a:t>You can also add your model’s result in this point such as “</a:t>
            </a:r>
            <a:r>
              <a:rPr lang="en" sz="1000" b="1" i="1" dirty="0">
                <a:solidFill>
                  <a:srgbClr val="434343"/>
                </a:solidFill>
                <a:latin typeface="Inter"/>
                <a:ea typeface="Inter"/>
                <a:cs typeface="Inter"/>
                <a:sym typeface="Inter"/>
              </a:rPr>
              <a:t>our model can reduce losses around $50 less than the average models in today’s market</a:t>
            </a:r>
            <a:r>
              <a:rPr lang="en" sz="1000" dirty="0">
                <a:solidFill>
                  <a:srgbClr val="434343"/>
                </a:solidFill>
                <a:latin typeface="Inter"/>
                <a:ea typeface="Inter"/>
                <a:cs typeface="Inter"/>
                <a:sym typeface="Inter"/>
              </a:rPr>
              <a:t>”. </a:t>
            </a:r>
            <a:endParaRPr sz="1000" dirty="0">
              <a:solidFill>
                <a:srgbClr val="434343"/>
              </a:solidFill>
              <a:latin typeface="Inter"/>
              <a:ea typeface="Inter"/>
              <a:cs typeface="Inter"/>
              <a:sym typeface="Inter"/>
            </a:endParaRPr>
          </a:p>
        </p:txBody>
      </p:sp>
      <p:sp>
        <p:nvSpPr>
          <p:cNvPr id="468" name="Google Shape;468;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extLst>
      <p:ext uri="{BB962C8B-B14F-4D97-AF65-F5344CB8AC3E}">
        <p14:creationId xmlns:p14="http://schemas.microsoft.com/office/powerpoint/2010/main" val="343164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74"/>
          <p:cNvSpPr txBox="1"/>
          <p:nvPr/>
        </p:nvSpPr>
        <p:spPr>
          <a:xfrm>
            <a:off x="805250" y="1028350"/>
            <a:ext cx="4977000" cy="634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200"/>
              <a:buFont typeface="Arial"/>
              <a:buNone/>
            </a:pPr>
            <a:r>
              <a:rPr lang="en" sz="7200" b="0" i="0" u="none" strike="noStrike" cap="none" dirty="0">
                <a:solidFill>
                  <a:srgbClr val="FFFFFF"/>
                </a:solidFill>
                <a:latin typeface="Work Sans ExtraBold"/>
                <a:ea typeface="Work Sans ExtraBold"/>
                <a:cs typeface="Work Sans ExtraBold"/>
                <a:sym typeface="Work Sans ExtraBold"/>
              </a:rPr>
              <a:t>Thank You</a:t>
            </a:r>
            <a:endParaRPr sz="7200" b="0" i="0" u="none" strike="noStrike" cap="none" dirty="0">
              <a:solidFill>
                <a:srgbClr val="FFFFFF"/>
              </a:solidFill>
              <a:latin typeface="Work Sans ExtraBold"/>
              <a:ea typeface="Work Sans ExtraBold"/>
              <a:cs typeface="Work Sans ExtraBold"/>
              <a:sym typeface="Work Sans ExtraBold"/>
            </a:endParaRPr>
          </a:p>
        </p:txBody>
      </p:sp>
      <p:sp>
        <p:nvSpPr>
          <p:cNvPr id="371" name="Google Shape;371;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Tree>
    <p:extLst>
      <p:ext uri="{BB962C8B-B14F-4D97-AF65-F5344CB8AC3E}">
        <p14:creationId xmlns:p14="http://schemas.microsoft.com/office/powerpoint/2010/main" val="406749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65"/>
          <p:cNvSpPr txBox="1"/>
          <p:nvPr/>
        </p:nvSpPr>
        <p:spPr>
          <a:xfrm>
            <a:off x="4508325" y="1258901"/>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dirty="0">
                <a:solidFill>
                  <a:srgbClr val="1D3D70"/>
                </a:solidFill>
                <a:latin typeface="Work Sans ExtraBold"/>
                <a:ea typeface="Work Sans ExtraBold"/>
                <a:cs typeface="Work Sans ExtraBold"/>
                <a:sym typeface="Work Sans ExtraBold"/>
              </a:rPr>
              <a:t>Urban value</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275" name="Google Shape;275;p65"/>
          <p:cNvSpPr txBox="1"/>
          <p:nvPr/>
        </p:nvSpPr>
        <p:spPr>
          <a:xfrm>
            <a:off x="4508325" y="1743101"/>
            <a:ext cx="4253408" cy="19800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Urban Value is a subdivision of Brighton.co.id, a company in the real estate industry known for its commitment to innovation and data-driven solutions.</a:t>
            </a:r>
          </a:p>
          <a:p>
            <a:pPr marL="0" marR="0" lvl="0" indent="0" algn="l" rtl="0">
              <a:lnSpc>
                <a:spcPct val="120000"/>
              </a:lnSpc>
              <a:spcBef>
                <a:spcPts val="0"/>
              </a:spcBef>
              <a:spcAft>
                <a:spcPts val="0"/>
              </a:spcAft>
              <a:buClr>
                <a:srgbClr val="000000"/>
              </a:buClr>
              <a:buSzPts val="1000"/>
              <a:buFont typeface="Arial"/>
              <a:buNone/>
            </a:pPr>
            <a:endParaRPr lang="en-US" sz="1000" b="0" i="0" u="none" strike="noStrike" cap="none" dirty="0">
              <a:solidFill>
                <a:srgbClr val="434343"/>
              </a:solidFill>
              <a:latin typeface="Inter"/>
              <a:ea typeface="Inter"/>
              <a:cs typeface="Inter"/>
              <a:sym typeface="Inter"/>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As part of Brighton.co.id, the Urban Value Data Team utilizes </a:t>
            </a:r>
            <a:r>
              <a:rPr lang="en-US" sz="1000" b="0" i="0" u="none" strike="noStrike" cap="none" dirty="0" err="1">
                <a:solidFill>
                  <a:srgbClr val="434343"/>
                </a:solidFill>
                <a:latin typeface="Inter"/>
                <a:ea typeface="Inter"/>
                <a:cs typeface="Inter"/>
                <a:sym typeface="Inter"/>
              </a:rPr>
              <a:t>XGBoost</a:t>
            </a:r>
            <a:r>
              <a:rPr lang="en-US" sz="1000" b="0" i="0" u="none" strike="noStrike" cap="none" dirty="0">
                <a:solidFill>
                  <a:srgbClr val="434343"/>
                </a:solidFill>
                <a:latin typeface="Inter"/>
                <a:ea typeface="Inter"/>
                <a:cs typeface="Inter"/>
                <a:sym typeface="Inter"/>
              </a:rPr>
              <a:t> and Random Forest methods and data analysis to provide in-depth and accurate insights into the real estate sector, specifically in forecasting property prices in the Nusantara Capital (IKN) and the areas of Balikpapan and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a:t>
            </a:r>
            <a:endParaRPr lang="en-ID" sz="1000" b="0" i="0" u="none" strike="noStrike" cap="none" dirty="0">
              <a:solidFill>
                <a:srgbClr val="434343"/>
              </a:solidFill>
              <a:latin typeface="Inter"/>
              <a:ea typeface="Inter"/>
              <a:cs typeface="Inter"/>
              <a:sym typeface="Inter"/>
            </a:endParaRPr>
          </a:p>
        </p:txBody>
      </p:sp>
      <p:sp>
        <p:nvSpPr>
          <p:cNvPr id="276" name="Google Shape;276;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
        <p:nvSpPr>
          <p:cNvPr id="277" name="Google Shape;277;p65"/>
          <p:cNvSpPr/>
          <p:nvPr/>
        </p:nvSpPr>
        <p:spPr>
          <a:xfrm>
            <a:off x="1135925" y="1058325"/>
            <a:ext cx="3027000" cy="3027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8" name="Google Shape;278;p65"/>
          <p:cNvPicPr preferRelativeResize="0"/>
          <p:nvPr/>
        </p:nvPicPr>
        <p:blipFill>
          <a:blip r:embed="rId3"/>
          <a:srcRect/>
          <a:stretch/>
        </p:blipFill>
        <p:spPr>
          <a:xfrm>
            <a:off x="1320100" y="1172675"/>
            <a:ext cx="2899800" cy="28998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392" name="Google Shape;392;p76"/>
          <p:cNvSpPr txBox="1"/>
          <p:nvPr/>
        </p:nvSpPr>
        <p:spPr>
          <a:xfrm>
            <a:off x="4572000" y="1001508"/>
            <a:ext cx="2090375" cy="3357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dirty="0">
                <a:solidFill>
                  <a:srgbClr val="F06634"/>
                </a:solidFill>
                <a:latin typeface="Inter"/>
                <a:ea typeface="Inter"/>
                <a:cs typeface="Inter"/>
                <a:sym typeface="Inter"/>
              </a:rPr>
              <a:t>Urban Value</a:t>
            </a:r>
            <a:endParaRPr lang="en-US" sz="1500" b="1" i="0" u="none" strike="noStrike" cap="none" dirty="0">
              <a:solidFill>
                <a:srgbClr val="F06634"/>
              </a:solidFill>
              <a:latin typeface="Inter"/>
              <a:ea typeface="Inter"/>
              <a:cs typeface="Inter"/>
              <a:sym typeface="Inter"/>
            </a:endParaRPr>
          </a:p>
        </p:txBody>
      </p:sp>
      <p:sp>
        <p:nvSpPr>
          <p:cNvPr id="393" name="Google Shape;393;p76"/>
          <p:cNvSpPr txBox="1"/>
          <p:nvPr/>
        </p:nvSpPr>
        <p:spPr>
          <a:xfrm>
            <a:off x="4572000" y="1255625"/>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dirty="0">
                <a:solidFill>
                  <a:srgbClr val="1D3D70"/>
                </a:solidFill>
                <a:latin typeface="Work Sans ExtraBold"/>
                <a:ea typeface="Work Sans ExtraBold"/>
                <a:cs typeface="Work Sans ExtraBold"/>
                <a:sym typeface="Work Sans ExtraBold"/>
              </a:rPr>
              <a:t>Project Backgrounds</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394" name="Google Shape;394;p76"/>
          <p:cNvSpPr txBox="1"/>
          <p:nvPr/>
        </p:nvSpPr>
        <p:spPr>
          <a:xfrm>
            <a:off x="4582749" y="1739824"/>
            <a:ext cx="4051175" cy="3403675"/>
          </a:xfrm>
          <a:prstGeom prst="rect">
            <a:avLst/>
          </a:prstGeom>
          <a:noFill/>
          <a:ln>
            <a:noFill/>
          </a:ln>
        </p:spPr>
        <p:txBody>
          <a:bodyPr spcFirstLastPara="1" wrap="square" lIns="91425" tIns="91425" rIns="91425" bIns="91425" anchor="t" anchorCtr="0">
            <a:noAutofit/>
          </a:bodyPr>
          <a:lstStyle/>
          <a:p>
            <a:pPr marL="0" marR="0" lvl="0" indent="0" algn="just" rtl="0">
              <a:lnSpc>
                <a:spcPct val="120000"/>
              </a:lnSpc>
              <a:spcBef>
                <a:spcPts val="0"/>
              </a:spcBef>
              <a:spcAft>
                <a:spcPts val="0"/>
              </a:spcAft>
              <a:buClr>
                <a:schemeClr val="dk1"/>
              </a:buClr>
              <a:buSzPts val="1100"/>
              <a:buFont typeface="Arial"/>
              <a:buNone/>
            </a:pPr>
            <a:r>
              <a:rPr lang="en-ID" sz="1000" b="1" i="1" dirty="0">
                <a:solidFill>
                  <a:srgbClr val="434343"/>
                </a:solidFill>
                <a:latin typeface="Inter"/>
                <a:ea typeface="Inter"/>
                <a:cs typeface="Inter"/>
                <a:sym typeface="Inter"/>
              </a:rPr>
              <a:t>Problem Statement </a:t>
            </a:r>
            <a:r>
              <a:rPr lang="en-ID" sz="1000" dirty="0">
                <a:solidFill>
                  <a:srgbClr val="434343"/>
                </a:solidFill>
                <a:latin typeface="Inter"/>
                <a:ea typeface="Inter"/>
                <a:cs typeface="Inter"/>
                <a:sym typeface="Inter"/>
              </a:rPr>
              <a:t>:</a:t>
            </a: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The relocation of the capital is expected to impact the housing market</a:t>
            </a: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Accurate data-driven insights are essential for making informed decisions.</a:t>
            </a:r>
          </a:p>
          <a:p>
            <a:pPr marL="171450" marR="0" lvl="0" indent="-171450" algn="just" rtl="0">
              <a:lnSpc>
                <a:spcPct val="120000"/>
              </a:lnSpc>
              <a:spcBef>
                <a:spcPts val="0"/>
              </a:spcBef>
              <a:spcAft>
                <a:spcPts val="0"/>
              </a:spcAft>
              <a:buClr>
                <a:schemeClr val="dk1"/>
              </a:buClr>
              <a:buSzPts val="1100"/>
              <a:buFontTx/>
              <a:buChar char="-"/>
            </a:pPr>
            <a:r>
              <a:rPr lang="en-ID" sz="1000" dirty="0">
                <a:solidFill>
                  <a:srgbClr val="434343"/>
                </a:solidFill>
                <a:latin typeface="Inter"/>
                <a:ea typeface="Inter"/>
                <a:cs typeface="Inter"/>
                <a:sym typeface="Inter"/>
              </a:rPr>
              <a:t>Comprehensive data collection.</a:t>
            </a:r>
          </a:p>
          <a:p>
            <a:pPr marR="0" lvl="0" algn="just" rtl="0">
              <a:lnSpc>
                <a:spcPct val="120000"/>
              </a:lnSpc>
              <a:spcBef>
                <a:spcPts val="0"/>
              </a:spcBef>
              <a:spcAft>
                <a:spcPts val="0"/>
              </a:spcAft>
              <a:buClr>
                <a:schemeClr val="dk1"/>
              </a:buClr>
              <a:buSzPts val="1100"/>
            </a:pPr>
            <a:endParaRPr lang="en-ID" sz="1000" dirty="0">
              <a:solidFill>
                <a:srgbClr val="434343"/>
              </a:solidFill>
              <a:latin typeface="Inter"/>
              <a:ea typeface="Inter"/>
              <a:cs typeface="Inter"/>
              <a:sym typeface="Inter"/>
            </a:endParaRPr>
          </a:p>
          <a:p>
            <a:pPr marR="0" lvl="0" algn="just" rtl="0">
              <a:lnSpc>
                <a:spcPct val="120000"/>
              </a:lnSpc>
              <a:spcBef>
                <a:spcPts val="0"/>
              </a:spcBef>
              <a:spcAft>
                <a:spcPts val="0"/>
              </a:spcAft>
              <a:buClr>
                <a:schemeClr val="dk1"/>
              </a:buClr>
              <a:buSzPts val="1100"/>
            </a:pPr>
            <a:r>
              <a:rPr lang="en-ID" sz="1000" b="1" i="1" dirty="0">
                <a:solidFill>
                  <a:srgbClr val="434343"/>
                </a:solidFill>
                <a:latin typeface="Inter"/>
                <a:ea typeface="Inter"/>
                <a:cs typeface="Inter"/>
                <a:sym typeface="Inter"/>
              </a:rPr>
              <a:t>Solution :</a:t>
            </a: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Using web scraping techniques to collect comprehensive real estate data.</a:t>
            </a:r>
            <a:endParaRPr lang="en-ID" sz="1000" dirty="0">
              <a:solidFill>
                <a:srgbClr val="434343"/>
              </a:solidFill>
              <a:latin typeface="Inter"/>
              <a:ea typeface="Inter"/>
              <a:cs typeface="Inter"/>
              <a:sym typeface="Inter"/>
            </a:endParaRP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Conducting an impact analysis of the capital relocation on the housing market, considering various factors that may affect property prices.</a:t>
            </a:r>
            <a:endParaRPr lang="en-ID" sz="1000" dirty="0">
              <a:solidFill>
                <a:srgbClr val="434343"/>
              </a:solidFill>
              <a:latin typeface="Inter"/>
              <a:ea typeface="Inter"/>
              <a:cs typeface="Inter"/>
              <a:sym typeface="Inter"/>
            </a:endParaRPr>
          </a:p>
          <a:p>
            <a:pPr marL="171450" marR="0" lvl="0" indent="-171450" algn="just" rtl="0">
              <a:lnSpc>
                <a:spcPct val="120000"/>
              </a:lnSpc>
              <a:spcBef>
                <a:spcPts val="0"/>
              </a:spcBef>
              <a:spcAft>
                <a:spcPts val="0"/>
              </a:spcAft>
              <a:buClr>
                <a:schemeClr val="dk1"/>
              </a:buClr>
              <a:buSzPts val="1100"/>
              <a:buFontTx/>
              <a:buChar char="-"/>
            </a:pPr>
            <a:r>
              <a:rPr lang="en-US" sz="1000" dirty="0">
                <a:solidFill>
                  <a:srgbClr val="434343"/>
                </a:solidFill>
                <a:latin typeface="Inter"/>
                <a:ea typeface="Inter"/>
                <a:cs typeface="Inter"/>
                <a:sym typeface="Inter"/>
              </a:rPr>
              <a:t>Developing an application by applying </a:t>
            </a:r>
            <a:r>
              <a:rPr lang="en-US" sz="1000" dirty="0" err="1">
                <a:solidFill>
                  <a:srgbClr val="434343"/>
                </a:solidFill>
                <a:latin typeface="Inter"/>
                <a:ea typeface="Inter"/>
                <a:cs typeface="Inter"/>
                <a:sym typeface="Inter"/>
              </a:rPr>
              <a:t>XGBoost</a:t>
            </a:r>
            <a:r>
              <a:rPr lang="en-US" sz="1000" dirty="0">
                <a:solidFill>
                  <a:srgbClr val="434343"/>
                </a:solidFill>
                <a:latin typeface="Inter"/>
                <a:ea typeface="Inter"/>
                <a:cs typeface="Inter"/>
                <a:sym typeface="Inter"/>
              </a:rPr>
              <a:t> and Random Forest methods  and established metrics to obtain precise results for informed decision-making.</a:t>
            </a:r>
            <a:r>
              <a:rPr lang="en-ID" sz="1000" dirty="0">
                <a:solidFill>
                  <a:srgbClr val="434343"/>
                </a:solidFill>
                <a:latin typeface="Inter"/>
                <a:ea typeface="Inter"/>
                <a:cs typeface="Inter"/>
                <a:sym typeface="Inter"/>
              </a:rPr>
              <a:t> </a:t>
            </a:r>
          </a:p>
        </p:txBody>
      </p:sp>
      <p:sp>
        <p:nvSpPr>
          <p:cNvPr id="3" name="Google Shape;277;p65">
            <a:extLst>
              <a:ext uri="{FF2B5EF4-FFF2-40B4-BE49-F238E27FC236}">
                <a16:creationId xmlns:a16="http://schemas.microsoft.com/office/drawing/2014/main" id="{1FF620C7-5C9C-B9BA-390C-BF813CCBCE53}"/>
              </a:ext>
            </a:extLst>
          </p:cNvPr>
          <p:cNvSpPr/>
          <p:nvPr/>
        </p:nvSpPr>
        <p:spPr>
          <a:xfrm>
            <a:off x="1135925" y="1058325"/>
            <a:ext cx="3027000" cy="3027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Google Shape;278;p65">
            <a:extLst>
              <a:ext uri="{FF2B5EF4-FFF2-40B4-BE49-F238E27FC236}">
                <a16:creationId xmlns:a16="http://schemas.microsoft.com/office/drawing/2014/main" id="{C1770250-6255-1578-B12E-A4EE3B2EBB4E}"/>
              </a:ext>
            </a:extLst>
          </p:cNvPr>
          <p:cNvPicPr preferRelativeResize="0"/>
          <p:nvPr/>
        </p:nvPicPr>
        <p:blipFill>
          <a:blip r:embed="rId3"/>
          <a:srcRect/>
          <a:stretch/>
        </p:blipFill>
        <p:spPr>
          <a:xfrm>
            <a:off x="1135925" y="1058175"/>
            <a:ext cx="2899800" cy="2899800"/>
          </a:xfrm>
          <a:prstGeom prst="ellipse">
            <a:avLst/>
          </a:prstGeom>
          <a:noFill/>
          <a:ln>
            <a:noFill/>
          </a:ln>
        </p:spPr>
      </p:pic>
    </p:spTree>
    <p:extLst>
      <p:ext uri="{BB962C8B-B14F-4D97-AF65-F5344CB8AC3E}">
        <p14:creationId xmlns:p14="http://schemas.microsoft.com/office/powerpoint/2010/main" val="194637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78"/>
          <p:cNvSpPr/>
          <p:nvPr/>
        </p:nvSpPr>
        <p:spPr>
          <a:xfrm>
            <a:off x="4571448" y="1976325"/>
            <a:ext cx="1308239" cy="896100"/>
          </a:xfrm>
          <a:prstGeom prst="rect">
            <a:avLst/>
          </a:pr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78"/>
          <p:cNvSpPr/>
          <p:nvPr/>
        </p:nvSpPr>
        <p:spPr>
          <a:xfrm>
            <a:off x="3320724" y="2996777"/>
            <a:ext cx="1251276" cy="751750"/>
          </a:xfrm>
          <a:prstGeom prst="rect">
            <a:avLst/>
          </a:prstGeom>
          <a:solidFill>
            <a:srgbClr val="FFF5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78"/>
          <p:cNvSpPr/>
          <p:nvPr/>
        </p:nvSpPr>
        <p:spPr>
          <a:xfrm>
            <a:off x="1952150" y="1961650"/>
            <a:ext cx="1368900" cy="896100"/>
          </a:xfrm>
          <a:prstGeom prst="rect">
            <a:avLst/>
          </a:prstGeom>
          <a:solidFill>
            <a:srgbClr val="F4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78"/>
          <p:cNvSpPr/>
          <p:nvPr/>
        </p:nvSpPr>
        <p:spPr>
          <a:xfrm>
            <a:off x="564450" y="2857500"/>
            <a:ext cx="1368900" cy="896100"/>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78"/>
          <p:cNvSpPr txBox="1"/>
          <p:nvPr/>
        </p:nvSpPr>
        <p:spPr>
          <a:xfrm>
            <a:off x="4571123" y="1961650"/>
            <a:ext cx="1304929" cy="5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00" b="1" dirty="0">
                <a:solidFill>
                  <a:srgbClr val="F06634"/>
                </a:solidFill>
                <a:latin typeface="Inter"/>
                <a:ea typeface="Inter"/>
                <a:cs typeface="Inter"/>
                <a:sym typeface="Inter"/>
              </a:rPr>
              <a:t>Tuesday</a:t>
            </a:r>
            <a:endParaRPr sz="1000" b="1" i="0" u="none" strike="noStrike" cap="none" dirty="0">
              <a:solidFill>
                <a:srgbClr val="F06634"/>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400" b="1" i="0" u="none" strike="noStrike" cap="none" dirty="0">
              <a:solidFill>
                <a:srgbClr val="F06634"/>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en" sz="700" i="1" dirty="0">
                <a:solidFill>
                  <a:srgbClr val="F06634"/>
                </a:solidFill>
                <a:latin typeface="Inter"/>
                <a:ea typeface="Inter"/>
                <a:cs typeface="Inter"/>
                <a:sym typeface="Inter"/>
              </a:rPr>
              <a:t>EDA (Explore Data Analyst)</a:t>
            </a:r>
            <a:endParaRPr sz="700" b="0" i="1" u="none" strike="noStrike" cap="none" dirty="0">
              <a:solidFill>
                <a:srgbClr val="F06634"/>
              </a:solidFill>
              <a:latin typeface="Inter"/>
              <a:ea typeface="Inter"/>
              <a:cs typeface="Inter"/>
              <a:sym typeface="Inter"/>
            </a:endParaRPr>
          </a:p>
        </p:txBody>
      </p:sp>
      <p:sp>
        <p:nvSpPr>
          <p:cNvPr id="413" name="Google Shape;413;p78"/>
          <p:cNvSpPr txBox="1"/>
          <p:nvPr/>
        </p:nvSpPr>
        <p:spPr>
          <a:xfrm>
            <a:off x="4518766" y="2893976"/>
            <a:ext cx="1409641" cy="99572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US" sz="900" b="1" i="0" u="none" strike="noStrike" cap="none" dirty="0">
                <a:solidFill>
                  <a:srgbClr val="F06634"/>
                </a:solidFill>
                <a:latin typeface="Inter"/>
                <a:ea typeface="Inter"/>
                <a:cs typeface="Inter"/>
                <a:sym typeface="Inter"/>
              </a:rPr>
              <a:t>Explore Data &amp; Analyst</a:t>
            </a:r>
            <a:endParaRPr sz="900" b="1" i="0" u="none" strike="noStrike" cap="none" dirty="0">
              <a:solidFill>
                <a:srgbClr val="F06634"/>
              </a:solidFill>
              <a:latin typeface="Inter"/>
              <a:ea typeface="Inter"/>
              <a:cs typeface="Inter"/>
              <a:sym typeface="Inter"/>
            </a:endParaRPr>
          </a:p>
          <a:p>
            <a:pPr marL="0" marR="0" lvl="0" indent="0" algn="just" rtl="0">
              <a:lnSpc>
                <a:spcPct val="100000"/>
              </a:lnSpc>
              <a:spcBef>
                <a:spcPts val="0"/>
              </a:spcBef>
              <a:spcAft>
                <a:spcPts val="0"/>
              </a:spcAft>
              <a:buClr>
                <a:schemeClr val="dk1"/>
              </a:buClr>
              <a:buSzPts val="1100"/>
              <a:buFont typeface="Arial"/>
              <a:buNone/>
            </a:pPr>
            <a:endParaRPr sz="400" b="1" i="0" u="none" strike="noStrike" cap="none" dirty="0">
              <a:solidFill>
                <a:schemeClr val="dk1"/>
              </a:solidFill>
              <a:latin typeface="Inter"/>
              <a:ea typeface="Inter"/>
              <a:cs typeface="Inter"/>
              <a:sym typeface="Inter"/>
            </a:endParaRPr>
          </a:p>
          <a:p>
            <a:pPr marL="0" marR="0" lvl="0" indent="0" algn="just" rtl="0">
              <a:lnSpc>
                <a:spcPct val="100000"/>
              </a:lnSpc>
              <a:spcBef>
                <a:spcPts val="0"/>
              </a:spcBef>
              <a:spcAft>
                <a:spcPts val="1600"/>
              </a:spcAft>
              <a:buClr>
                <a:schemeClr val="dk1"/>
              </a:buClr>
              <a:buSzPts val="1100"/>
              <a:buFont typeface="Arial"/>
              <a:buNone/>
            </a:pPr>
            <a:r>
              <a:rPr lang="en-US" sz="700" dirty="0">
                <a:solidFill>
                  <a:srgbClr val="666666"/>
                </a:solidFill>
                <a:latin typeface="Inter"/>
                <a:ea typeface="Inter"/>
                <a:cs typeface="Inter"/>
                <a:sym typeface="Inter"/>
              </a:rPr>
              <a:t>Examine the distribution of the data using libraries pandas, </a:t>
            </a:r>
            <a:r>
              <a:rPr lang="en-US" sz="700" b="1" i="1" dirty="0">
                <a:solidFill>
                  <a:srgbClr val="666666"/>
                </a:solidFill>
                <a:latin typeface="Inter"/>
                <a:ea typeface="Inter"/>
                <a:cs typeface="Inter"/>
                <a:sym typeface="Inter"/>
              </a:rPr>
              <a:t>seaborn, and matplotlib.</a:t>
            </a:r>
            <a:endParaRPr sz="800" b="1" i="1" u="none" strike="noStrike" cap="none" dirty="0">
              <a:solidFill>
                <a:srgbClr val="000000"/>
              </a:solidFill>
              <a:latin typeface="Inter"/>
              <a:ea typeface="Inter"/>
              <a:cs typeface="Inter"/>
              <a:sym typeface="Inter"/>
            </a:endParaRPr>
          </a:p>
        </p:txBody>
      </p:sp>
      <p:sp>
        <p:nvSpPr>
          <p:cNvPr id="414" name="Google Shape;414;p78"/>
          <p:cNvSpPr txBox="1"/>
          <p:nvPr/>
        </p:nvSpPr>
        <p:spPr>
          <a:xfrm>
            <a:off x="3347199" y="3026427"/>
            <a:ext cx="1210209" cy="60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00" b="1" dirty="0">
                <a:solidFill>
                  <a:srgbClr val="FFAB40"/>
                </a:solidFill>
                <a:latin typeface="Inter"/>
                <a:ea typeface="Inter"/>
                <a:cs typeface="Inter"/>
                <a:sym typeface="Inter"/>
              </a:rPr>
              <a:t>Monday</a:t>
            </a:r>
            <a:endParaRPr sz="1000" b="1" i="0" u="none" strike="noStrike" cap="none" dirty="0">
              <a:solidFill>
                <a:srgbClr val="FFAB4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400" b="1" i="0" u="none" strike="noStrike" cap="none" dirty="0">
              <a:solidFill>
                <a:srgbClr val="FFAB4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en-US" sz="700" b="0" i="1" u="none" strike="noStrike" cap="none" dirty="0">
                <a:solidFill>
                  <a:srgbClr val="FFAB40"/>
                </a:solidFill>
                <a:latin typeface="Inter"/>
                <a:ea typeface="Inter"/>
                <a:cs typeface="Inter"/>
                <a:sym typeface="Inter"/>
              </a:rPr>
              <a:t>Pre-process Dataset</a:t>
            </a:r>
            <a:endParaRPr sz="1000" b="1" i="0" u="none" strike="noStrike" cap="none" dirty="0">
              <a:solidFill>
                <a:srgbClr val="FFAB40"/>
              </a:solidFill>
              <a:latin typeface="Inter"/>
              <a:ea typeface="Inter"/>
              <a:cs typeface="Inter"/>
              <a:sym typeface="Inter"/>
            </a:endParaRPr>
          </a:p>
        </p:txBody>
      </p:sp>
      <p:sp>
        <p:nvSpPr>
          <p:cNvPr id="415" name="Google Shape;415;p78"/>
          <p:cNvSpPr txBox="1"/>
          <p:nvPr/>
        </p:nvSpPr>
        <p:spPr>
          <a:xfrm>
            <a:off x="472731" y="1432613"/>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dirty="0">
                <a:solidFill>
                  <a:srgbClr val="1C4587"/>
                </a:solidFill>
                <a:latin typeface="Work Sans ExtraBold"/>
                <a:ea typeface="Work Sans ExtraBold"/>
                <a:cs typeface="Work Sans ExtraBold"/>
                <a:sym typeface="Work Sans ExtraBold"/>
              </a:rPr>
              <a:t>Timeline</a:t>
            </a:r>
            <a:endParaRPr sz="2300" b="0" i="0" u="none" strike="noStrike" cap="none" dirty="0">
              <a:solidFill>
                <a:srgbClr val="1C4587"/>
              </a:solidFill>
              <a:latin typeface="Work Sans ExtraBold"/>
              <a:ea typeface="Work Sans ExtraBold"/>
              <a:cs typeface="Work Sans ExtraBold"/>
              <a:sym typeface="Work Sans ExtraBold"/>
            </a:endParaRPr>
          </a:p>
        </p:txBody>
      </p:sp>
      <p:sp>
        <p:nvSpPr>
          <p:cNvPr id="416" name="Google Shape;416;p78"/>
          <p:cNvSpPr txBox="1"/>
          <p:nvPr/>
        </p:nvSpPr>
        <p:spPr>
          <a:xfrm>
            <a:off x="472731" y="4705117"/>
            <a:ext cx="3789900" cy="40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i="1" dirty="0">
                <a:solidFill>
                  <a:srgbClr val="666666"/>
                </a:solidFill>
                <a:latin typeface="Avenir"/>
                <a:ea typeface="Avenir"/>
                <a:cs typeface="Avenir"/>
                <a:sym typeface="Avenir"/>
              </a:rPr>
              <a:t>Timeline from brainstorming to release the project.</a:t>
            </a:r>
            <a:endParaRPr sz="900" b="0" i="1" u="none" strike="noStrike" cap="none" dirty="0">
              <a:solidFill>
                <a:srgbClr val="666666"/>
              </a:solidFill>
              <a:latin typeface="Avenir"/>
              <a:ea typeface="Avenir"/>
              <a:cs typeface="Avenir"/>
              <a:sym typeface="Avenir"/>
            </a:endParaRPr>
          </a:p>
        </p:txBody>
      </p:sp>
      <p:sp>
        <p:nvSpPr>
          <p:cNvPr id="417" name="Google Shape;417;p78"/>
          <p:cNvSpPr/>
          <p:nvPr/>
        </p:nvSpPr>
        <p:spPr>
          <a:xfrm>
            <a:off x="3320724" y="2856928"/>
            <a:ext cx="1251276" cy="133499"/>
          </a:xfrm>
          <a:prstGeom prst="rect">
            <a:avLst/>
          </a:prstGeom>
          <a:solidFill>
            <a:srgbClr val="FF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78"/>
          <p:cNvSpPr txBox="1"/>
          <p:nvPr/>
        </p:nvSpPr>
        <p:spPr>
          <a:xfrm>
            <a:off x="3309867" y="2041740"/>
            <a:ext cx="1208107" cy="8045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900" b="1" dirty="0">
                <a:solidFill>
                  <a:srgbClr val="FFAB40"/>
                </a:solidFill>
                <a:latin typeface="Inter"/>
                <a:ea typeface="Inter"/>
                <a:cs typeface="Inter"/>
                <a:sym typeface="Inter"/>
              </a:rPr>
              <a:t>Clean Data </a:t>
            </a:r>
            <a:endParaRPr sz="900" b="1" i="0" u="none" strike="noStrike" cap="none" dirty="0">
              <a:solidFill>
                <a:srgbClr val="FFAB40"/>
              </a:solidFill>
              <a:latin typeface="Inter"/>
              <a:ea typeface="Inter"/>
              <a:cs typeface="Inter"/>
              <a:sym typeface="Inter"/>
            </a:endParaRPr>
          </a:p>
          <a:p>
            <a:pPr marL="0" marR="0" lvl="0" indent="0" algn="just" rtl="0">
              <a:lnSpc>
                <a:spcPct val="100000"/>
              </a:lnSpc>
              <a:spcBef>
                <a:spcPts val="0"/>
              </a:spcBef>
              <a:spcAft>
                <a:spcPts val="0"/>
              </a:spcAft>
              <a:buClr>
                <a:schemeClr val="dk1"/>
              </a:buClr>
              <a:buSzPts val="1100"/>
              <a:buFont typeface="Arial"/>
              <a:buNone/>
            </a:pPr>
            <a:endParaRPr sz="400" b="1" i="0" u="none" strike="noStrike" cap="none" dirty="0">
              <a:solidFill>
                <a:srgbClr val="E69138"/>
              </a:solidFill>
              <a:latin typeface="Inter"/>
              <a:ea typeface="Inter"/>
              <a:cs typeface="Inter"/>
              <a:sym typeface="Inter"/>
            </a:endParaRPr>
          </a:p>
          <a:p>
            <a:pPr marL="0" marR="0" lvl="0" indent="0" algn="just" rtl="0">
              <a:lnSpc>
                <a:spcPct val="100000"/>
              </a:lnSpc>
              <a:spcBef>
                <a:spcPts val="0"/>
              </a:spcBef>
              <a:spcAft>
                <a:spcPts val="1600"/>
              </a:spcAft>
              <a:buClr>
                <a:schemeClr val="dk1"/>
              </a:buClr>
              <a:buSzPts val="1100"/>
              <a:buFont typeface="Arial"/>
              <a:buNone/>
            </a:pPr>
            <a:r>
              <a:rPr lang="en" sz="700" dirty="0">
                <a:solidFill>
                  <a:srgbClr val="666666"/>
                </a:solidFill>
                <a:latin typeface="Inter"/>
                <a:ea typeface="Inter"/>
                <a:cs typeface="Inter"/>
                <a:sym typeface="Inter"/>
              </a:rPr>
              <a:t>Handle Missing Value, Handle Duplicated Data,  using </a:t>
            </a:r>
            <a:r>
              <a:rPr lang="en" sz="700" b="1" i="1" dirty="0">
                <a:solidFill>
                  <a:srgbClr val="666666"/>
                </a:solidFill>
                <a:latin typeface="Inter"/>
                <a:ea typeface="Inter"/>
                <a:cs typeface="Inter"/>
                <a:sym typeface="Inter"/>
              </a:rPr>
              <a:t>Pandas</a:t>
            </a:r>
            <a:endParaRPr sz="800" b="1" i="1" u="none" strike="noStrike" cap="none" dirty="0">
              <a:solidFill>
                <a:srgbClr val="666666"/>
              </a:solidFill>
              <a:latin typeface="Inter"/>
              <a:ea typeface="Inter"/>
              <a:cs typeface="Inter"/>
              <a:sym typeface="Inter"/>
            </a:endParaRPr>
          </a:p>
        </p:txBody>
      </p:sp>
      <p:sp>
        <p:nvSpPr>
          <p:cNvPr id="419" name="Google Shape;419;p78"/>
          <p:cNvSpPr/>
          <p:nvPr/>
        </p:nvSpPr>
        <p:spPr>
          <a:xfrm>
            <a:off x="4571774" y="2858000"/>
            <a:ext cx="1308239" cy="132427"/>
          </a:xfrm>
          <a:prstGeom prst="rect">
            <a:avLst/>
          </a:prstGeom>
          <a:solidFill>
            <a:srgbClr val="F066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78"/>
          <p:cNvSpPr/>
          <p:nvPr/>
        </p:nvSpPr>
        <p:spPr>
          <a:xfrm>
            <a:off x="551500" y="2858001"/>
            <a:ext cx="1382325" cy="133499"/>
          </a:xfrm>
          <a:prstGeom prst="rect">
            <a:avLst/>
          </a:prstGeom>
          <a:solidFill>
            <a:srgbClr val="1D3D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78"/>
          <p:cNvSpPr txBox="1"/>
          <p:nvPr/>
        </p:nvSpPr>
        <p:spPr>
          <a:xfrm>
            <a:off x="560815" y="2925438"/>
            <a:ext cx="1376644" cy="567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dirty="0">
                <a:solidFill>
                  <a:srgbClr val="1D3D70"/>
                </a:solidFill>
                <a:latin typeface="Inter"/>
                <a:ea typeface="Inter"/>
                <a:cs typeface="Inter"/>
                <a:sym typeface="Inter"/>
              </a:rPr>
              <a:t>Thursday</a:t>
            </a:r>
            <a:endParaRPr sz="1000" b="1" i="0"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400"/>
              <a:buFont typeface="Arial"/>
              <a:buNone/>
            </a:pPr>
            <a:endParaRPr sz="400" b="1" i="0"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700"/>
              <a:buFont typeface="Arial"/>
              <a:buNone/>
            </a:pPr>
            <a:r>
              <a:rPr lang="en" sz="700" i="1" dirty="0">
                <a:solidFill>
                  <a:srgbClr val="1D3D70"/>
                </a:solidFill>
                <a:latin typeface="Inter"/>
                <a:ea typeface="Inter"/>
                <a:cs typeface="Inter"/>
                <a:sym typeface="Inter"/>
              </a:rPr>
              <a:t>Brainstorming</a:t>
            </a:r>
            <a:endParaRPr sz="700" i="1"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Inter"/>
              <a:ea typeface="Inter"/>
              <a:cs typeface="Inter"/>
              <a:sym typeface="Inter"/>
            </a:endParaRPr>
          </a:p>
          <a:p>
            <a:pPr marL="0" marR="0" lvl="0" indent="0" algn="l" rtl="0">
              <a:lnSpc>
                <a:spcPct val="100000"/>
              </a:lnSpc>
              <a:spcBef>
                <a:spcPts val="1600"/>
              </a:spcBef>
              <a:spcAft>
                <a:spcPts val="1600"/>
              </a:spcAft>
              <a:buClr>
                <a:srgbClr val="000000"/>
              </a:buClr>
              <a:buSzPts val="1200"/>
              <a:buFont typeface="Arial"/>
              <a:buNone/>
            </a:pPr>
            <a:endParaRPr sz="1200" b="0" i="0" u="none" strike="noStrike" cap="none" dirty="0">
              <a:solidFill>
                <a:srgbClr val="000000"/>
              </a:solidFill>
              <a:latin typeface="Inter"/>
              <a:ea typeface="Inter"/>
              <a:cs typeface="Inter"/>
              <a:sym typeface="Inter"/>
            </a:endParaRPr>
          </a:p>
        </p:txBody>
      </p:sp>
      <p:sp>
        <p:nvSpPr>
          <p:cNvPr id="422" name="Google Shape;422;p78"/>
          <p:cNvSpPr txBox="1"/>
          <p:nvPr/>
        </p:nvSpPr>
        <p:spPr>
          <a:xfrm>
            <a:off x="472731" y="1989048"/>
            <a:ext cx="1502876" cy="863174"/>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1100"/>
              <a:buFont typeface="Arial"/>
              <a:buNone/>
            </a:pPr>
            <a:r>
              <a:rPr lang="en" sz="900" b="1" dirty="0">
                <a:solidFill>
                  <a:srgbClr val="1D3D70"/>
                </a:solidFill>
                <a:latin typeface="Inter"/>
                <a:ea typeface="Inter"/>
                <a:cs typeface="Inter"/>
                <a:sym typeface="Inter"/>
              </a:rPr>
              <a:t>Process Determine Data </a:t>
            </a:r>
            <a:endParaRPr sz="700" b="1" i="0" u="none" strike="noStrike" cap="none" dirty="0">
              <a:solidFill>
                <a:srgbClr val="1D3D70"/>
              </a:solidFill>
              <a:latin typeface="Inter"/>
              <a:ea typeface="Inter"/>
              <a:cs typeface="Inter"/>
              <a:sym typeface="Inter"/>
            </a:endParaRPr>
          </a:p>
          <a:p>
            <a:pPr marL="0" marR="0" lvl="0" indent="0" rtl="0">
              <a:lnSpc>
                <a:spcPct val="100000"/>
              </a:lnSpc>
              <a:spcBef>
                <a:spcPts val="0"/>
              </a:spcBef>
              <a:spcAft>
                <a:spcPts val="0"/>
              </a:spcAft>
              <a:buClr>
                <a:schemeClr val="dk1"/>
              </a:buClr>
              <a:buSzPts val="1100"/>
              <a:buFont typeface="Arial"/>
              <a:buNone/>
            </a:pPr>
            <a:endParaRPr sz="400" b="1" i="0" u="none" strike="noStrike" cap="none" dirty="0">
              <a:solidFill>
                <a:srgbClr val="000000"/>
              </a:solidFill>
              <a:latin typeface="Inter"/>
              <a:ea typeface="Inter"/>
              <a:cs typeface="Inter"/>
              <a:sym typeface="Inter"/>
            </a:endParaRPr>
          </a:p>
          <a:p>
            <a:pPr marL="0" marR="0" lvl="0" indent="0" rtl="0">
              <a:lnSpc>
                <a:spcPct val="100000"/>
              </a:lnSpc>
              <a:spcBef>
                <a:spcPts val="0"/>
              </a:spcBef>
              <a:spcAft>
                <a:spcPts val="1600"/>
              </a:spcAft>
              <a:buClr>
                <a:schemeClr val="dk1"/>
              </a:buClr>
              <a:buSzPts val="1100"/>
              <a:buFont typeface="Arial"/>
              <a:buNone/>
            </a:pPr>
            <a:r>
              <a:rPr lang="en-US" sz="700" dirty="0">
                <a:solidFill>
                  <a:srgbClr val="666666"/>
                </a:solidFill>
                <a:latin typeface="Inter"/>
                <a:ea typeface="Inter"/>
                <a:cs typeface="Inter"/>
                <a:sym typeface="Inter"/>
              </a:rPr>
              <a:t>Providing an overview of the project's </a:t>
            </a:r>
            <a:r>
              <a:rPr lang="en-US" sz="700" b="1" i="1" dirty="0">
                <a:solidFill>
                  <a:srgbClr val="666666"/>
                </a:solidFill>
                <a:latin typeface="Inter"/>
                <a:ea typeface="Inter"/>
                <a:cs typeface="Inter"/>
                <a:sym typeface="Inter"/>
              </a:rPr>
              <a:t>background, objectives, methodology, and benefits</a:t>
            </a:r>
            <a:r>
              <a:rPr lang="en-US" sz="700" dirty="0">
                <a:solidFill>
                  <a:srgbClr val="666666"/>
                </a:solidFill>
                <a:latin typeface="Inter"/>
                <a:ea typeface="Inter"/>
                <a:cs typeface="Inter"/>
                <a:sym typeface="Inter"/>
              </a:rPr>
              <a:t>, as well as the expected outcomes.</a:t>
            </a:r>
            <a:endParaRPr sz="800" b="1" i="0" u="none" strike="noStrike" cap="none" dirty="0">
              <a:solidFill>
                <a:srgbClr val="666666"/>
              </a:solidFill>
              <a:latin typeface="Inter"/>
              <a:ea typeface="Inter"/>
              <a:cs typeface="Inter"/>
              <a:sym typeface="Inter"/>
            </a:endParaRPr>
          </a:p>
        </p:txBody>
      </p:sp>
      <p:sp>
        <p:nvSpPr>
          <p:cNvPr id="423" name="Google Shape;423;p78"/>
          <p:cNvSpPr/>
          <p:nvPr/>
        </p:nvSpPr>
        <p:spPr>
          <a:xfrm>
            <a:off x="1938399" y="2858000"/>
            <a:ext cx="1382325" cy="133499"/>
          </a:xfrm>
          <a:prstGeom prst="rect">
            <a:avLst/>
          </a:prstGeom>
          <a:solidFill>
            <a:srgbClr val="EF4D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78"/>
          <p:cNvSpPr txBox="1"/>
          <p:nvPr/>
        </p:nvSpPr>
        <p:spPr>
          <a:xfrm>
            <a:off x="1889804" y="2945920"/>
            <a:ext cx="1455577" cy="851882"/>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1100"/>
              <a:buFont typeface="Arial"/>
              <a:buNone/>
            </a:pPr>
            <a:r>
              <a:rPr lang="en-ID" sz="900" b="1" dirty="0">
                <a:solidFill>
                  <a:srgbClr val="EF4D23"/>
                </a:solidFill>
                <a:latin typeface="Inter"/>
                <a:ea typeface="Inter"/>
                <a:cs typeface="Inter"/>
                <a:sym typeface="Inter"/>
              </a:rPr>
              <a:t>D</a:t>
            </a:r>
            <a:r>
              <a:rPr lang="en-ID" sz="900" b="1" i="0" u="none" strike="noStrike" cap="none" dirty="0">
                <a:solidFill>
                  <a:srgbClr val="EF4D23"/>
                </a:solidFill>
                <a:latin typeface="Inter"/>
                <a:ea typeface="Inter"/>
                <a:cs typeface="Inter"/>
                <a:sym typeface="Inter"/>
              </a:rPr>
              <a:t>efine Dataset Process</a:t>
            </a:r>
          </a:p>
          <a:p>
            <a:pPr marL="0" marR="0" lvl="0" indent="0" rtl="0">
              <a:lnSpc>
                <a:spcPct val="100000"/>
              </a:lnSpc>
              <a:spcBef>
                <a:spcPts val="0"/>
              </a:spcBef>
              <a:spcAft>
                <a:spcPts val="0"/>
              </a:spcAft>
              <a:buClr>
                <a:schemeClr val="dk1"/>
              </a:buClr>
              <a:buSzPts val="1100"/>
              <a:buFont typeface="Arial"/>
              <a:buNone/>
            </a:pPr>
            <a:endParaRPr sz="400" b="1" i="0" u="none" strike="noStrike" cap="none" dirty="0">
              <a:solidFill>
                <a:schemeClr val="dk1"/>
              </a:solidFill>
              <a:latin typeface="Inter"/>
              <a:ea typeface="Inter"/>
              <a:cs typeface="Inter"/>
              <a:sym typeface="Inter"/>
            </a:endParaRPr>
          </a:p>
          <a:p>
            <a:pPr marL="0" marR="0" lvl="0" indent="0" rtl="0">
              <a:lnSpc>
                <a:spcPct val="100000"/>
              </a:lnSpc>
              <a:spcBef>
                <a:spcPts val="0"/>
              </a:spcBef>
              <a:spcAft>
                <a:spcPts val="1600"/>
              </a:spcAft>
              <a:buClr>
                <a:srgbClr val="000000"/>
              </a:buClr>
              <a:buSzPts val="700"/>
              <a:buFont typeface="Arial"/>
              <a:buNone/>
            </a:pPr>
            <a:r>
              <a:rPr lang="en-US" sz="700" dirty="0">
                <a:solidFill>
                  <a:srgbClr val="666666"/>
                </a:solidFill>
                <a:latin typeface="Inter"/>
                <a:ea typeface="Inter"/>
                <a:cs typeface="Inter"/>
                <a:sym typeface="Inter"/>
              </a:rPr>
              <a:t>Data used in this project was collected through a web scraping process Initialization using </a:t>
            </a:r>
            <a:r>
              <a:rPr lang="en-US" sz="700" b="1" i="1" dirty="0">
                <a:solidFill>
                  <a:srgbClr val="666666"/>
                </a:solidFill>
                <a:latin typeface="Inter"/>
                <a:ea typeface="Inter"/>
                <a:cs typeface="Inter"/>
                <a:sym typeface="Inter"/>
              </a:rPr>
              <a:t>WebDriver and </a:t>
            </a:r>
            <a:r>
              <a:rPr lang="en-US" sz="700" b="1" i="1" dirty="0" err="1">
                <a:solidFill>
                  <a:srgbClr val="666666"/>
                </a:solidFill>
                <a:latin typeface="Inter"/>
                <a:ea typeface="Inter"/>
                <a:cs typeface="Inter"/>
                <a:sym typeface="Inter"/>
              </a:rPr>
              <a:t>BeautifulSoup</a:t>
            </a:r>
            <a:endParaRPr sz="700" b="1" i="1" u="none" strike="noStrike" cap="none" dirty="0">
              <a:solidFill>
                <a:srgbClr val="666666"/>
              </a:solidFill>
              <a:latin typeface="Inter"/>
              <a:ea typeface="Inter"/>
              <a:cs typeface="Inter"/>
              <a:sym typeface="Inter"/>
            </a:endParaRPr>
          </a:p>
        </p:txBody>
      </p:sp>
      <p:sp>
        <p:nvSpPr>
          <p:cNvPr id="425" name="Google Shape;425;p78"/>
          <p:cNvSpPr txBox="1"/>
          <p:nvPr/>
        </p:nvSpPr>
        <p:spPr>
          <a:xfrm>
            <a:off x="450512" y="1168691"/>
            <a:ext cx="850726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500" i="1" dirty="0">
                <a:solidFill>
                  <a:srgbClr val="E0764F"/>
                </a:solidFill>
                <a:latin typeface="Inter"/>
                <a:ea typeface="Inter"/>
                <a:cs typeface="Inter"/>
                <a:sym typeface="Inter"/>
              </a:rPr>
              <a:t>Estimating Property Values in Balikpapan and </a:t>
            </a:r>
            <a:r>
              <a:rPr lang="en-US" sz="1500" i="1" dirty="0" err="1">
                <a:solidFill>
                  <a:srgbClr val="E0764F"/>
                </a:solidFill>
                <a:latin typeface="Inter"/>
                <a:ea typeface="Inter"/>
                <a:cs typeface="Inter"/>
                <a:sym typeface="Inter"/>
              </a:rPr>
              <a:t>Samarinda</a:t>
            </a:r>
            <a:r>
              <a:rPr lang="en-US" sz="1500" i="1" dirty="0">
                <a:solidFill>
                  <a:srgbClr val="E0764F"/>
                </a:solidFill>
                <a:latin typeface="Inter"/>
                <a:ea typeface="Inter"/>
                <a:cs typeface="Inter"/>
                <a:sym typeface="Inter"/>
              </a:rPr>
              <a:t> Areas</a:t>
            </a:r>
            <a:endParaRPr lang="en-ID" sz="1500" i="1" dirty="0">
              <a:solidFill>
                <a:srgbClr val="E0764F"/>
              </a:solidFill>
              <a:latin typeface="Inter"/>
              <a:ea typeface="Inter"/>
              <a:cs typeface="Inter"/>
              <a:sym typeface="Inter"/>
            </a:endParaRPr>
          </a:p>
        </p:txBody>
      </p:sp>
      <p:sp>
        <p:nvSpPr>
          <p:cNvPr id="426" name="Google Shape;42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427" name="Google Shape;427;p78"/>
          <p:cNvSpPr txBox="1"/>
          <p:nvPr/>
        </p:nvSpPr>
        <p:spPr>
          <a:xfrm>
            <a:off x="1938399" y="1945403"/>
            <a:ext cx="1435800" cy="5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00" b="1" dirty="0">
                <a:solidFill>
                  <a:srgbClr val="EF4D23"/>
                </a:solidFill>
                <a:latin typeface="Inter"/>
                <a:ea typeface="Inter"/>
                <a:cs typeface="Inter"/>
                <a:sym typeface="Inter"/>
              </a:rPr>
              <a:t>Friday</a:t>
            </a:r>
            <a:endParaRPr sz="1100" b="1" i="0" u="none" strike="noStrike" cap="none" dirty="0">
              <a:solidFill>
                <a:srgbClr val="EF4D23"/>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400" b="1" i="0" u="none" strike="noStrike" cap="none" dirty="0">
              <a:solidFill>
                <a:srgbClr val="EF4D23"/>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700"/>
              <a:buFont typeface="Arial"/>
              <a:buNone/>
            </a:pPr>
            <a:r>
              <a:rPr lang="en-US" sz="700" i="1" dirty="0">
                <a:solidFill>
                  <a:srgbClr val="EF4D23"/>
                </a:solidFill>
                <a:latin typeface="Inter"/>
                <a:ea typeface="Inter"/>
                <a:cs typeface="Inter"/>
                <a:sym typeface="Inter"/>
              </a:rPr>
              <a:t>Scraping Dataset from Brighton.co.id </a:t>
            </a:r>
            <a:endParaRPr sz="700" b="0" i="1" u="none" strike="noStrike" cap="none" dirty="0">
              <a:solidFill>
                <a:srgbClr val="EF4D23"/>
              </a:solidFill>
              <a:latin typeface="Inter"/>
              <a:ea typeface="Inter"/>
              <a:cs typeface="Inter"/>
              <a:sym typeface="Inter"/>
            </a:endParaRPr>
          </a:p>
        </p:txBody>
      </p:sp>
      <p:sp>
        <p:nvSpPr>
          <p:cNvPr id="3" name="Google Shape;420;p78">
            <a:extLst>
              <a:ext uri="{FF2B5EF4-FFF2-40B4-BE49-F238E27FC236}">
                <a16:creationId xmlns:a16="http://schemas.microsoft.com/office/drawing/2014/main" id="{5369B0CF-5DBB-E728-0DBE-D40F62D8A2C6}"/>
              </a:ext>
            </a:extLst>
          </p:cNvPr>
          <p:cNvSpPr/>
          <p:nvPr/>
        </p:nvSpPr>
        <p:spPr>
          <a:xfrm>
            <a:off x="5879687" y="2858000"/>
            <a:ext cx="1382325" cy="133499"/>
          </a:xfrm>
          <a:prstGeom prst="rect">
            <a:avLst/>
          </a:prstGeom>
          <a:solidFill>
            <a:srgbClr val="1D3D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411;p78">
            <a:extLst>
              <a:ext uri="{FF2B5EF4-FFF2-40B4-BE49-F238E27FC236}">
                <a16:creationId xmlns:a16="http://schemas.microsoft.com/office/drawing/2014/main" id="{58E96E37-E91D-1371-DF20-06CDF6440937}"/>
              </a:ext>
            </a:extLst>
          </p:cNvPr>
          <p:cNvSpPr/>
          <p:nvPr/>
        </p:nvSpPr>
        <p:spPr>
          <a:xfrm>
            <a:off x="5876052" y="2993598"/>
            <a:ext cx="1385960" cy="896100"/>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421;p78">
            <a:extLst>
              <a:ext uri="{FF2B5EF4-FFF2-40B4-BE49-F238E27FC236}">
                <a16:creationId xmlns:a16="http://schemas.microsoft.com/office/drawing/2014/main" id="{53BE104B-9F0B-D639-2964-3BF696BE8066}"/>
              </a:ext>
            </a:extLst>
          </p:cNvPr>
          <p:cNvSpPr txBox="1"/>
          <p:nvPr/>
        </p:nvSpPr>
        <p:spPr>
          <a:xfrm>
            <a:off x="5876052" y="3003590"/>
            <a:ext cx="1368900" cy="567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rgbClr val="1D3D70"/>
                </a:solidFill>
                <a:latin typeface="Inter"/>
                <a:ea typeface="Inter"/>
                <a:cs typeface="Inter"/>
                <a:sym typeface="Inter"/>
              </a:rPr>
              <a:t>Wednesday</a:t>
            </a:r>
            <a:endParaRPr sz="1000" b="1" i="0"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400"/>
              <a:buFont typeface="Arial"/>
              <a:buNone/>
            </a:pPr>
            <a:endParaRPr sz="400" b="1" i="0"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700"/>
              <a:buFont typeface="Arial"/>
              <a:buNone/>
            </a:pPr>
            <a:r>
              <a:rPr lang="en" sz="700" i="1" u="none" strike="noStrike" cap="none" dirty="0">
                <a:solidFill>
                  <a:srgbClr val="1D3D70"/>
                </a:solidFill>
                <a:latin typeface="Inter"/>
                <a:ea typeface="Inter"/>
                <a:cs typeface="Inter"/>
                <a:sym typeface="Inter"/>
              </a:rPr>
              <a:t>Modeling</a:t>
            </a:r>
            <a:endParaRPr sz="700" i="1" u="none" strike="noStrike" cap="none" dirty="0">
              <a:solidFill>
                <a:srgbClr val="1D3D7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Inter"/>
              <a:ea typeface="Inter"/>
              <a:cs typeface="Inter"/>
              <a:sym typeface="Inter"/>
            </a:endParaRPr>
          </a:p>
          <a:p>
            <a:pPr marL="0" marR="0" lvl="0" indent="0" algn="l" rtl="0">
              <a:lnSpc>
                <a:spcPct val="100000"/>
              </a:lnSpc>
              <a:spcBef>
                <a:spcPts val="1600"/>
              </a:spcBef>
              <a:spcAft>
                <a:spcPts val="1600"/>
              </a:spcAft>
              <a:buClr>
                <a:srgbClr val="000000"/>
              </a:buClr>
              <a:buSzPts val="1200"/>
              <a:buFont typeface="Arial"/>
              <a:buNone/>
            </a:pPr>
            <a:endParaRPr sz="1200" b="0" i="0" u="none" strike="noStrike" cap="none" dirty="0">
              <a:solidFill>
                <a:srgbClr val="000000"/>
              </a:solidFill>
              <a:latin typeface="Inter"/>
              <a:ea typeface="Inter"/>
              <a:cs typeface="Inter"/>
              <a:sym typeface="Inter"/>
            </a:endParaRPr>
          </a:p>
        </p:txBody>
      </p:sp>
      <p:sp>
        <p:nvSpPr>
          <p:cNvPr id="6" name="Google Shape;422;p78">
            <a:extLst>
              <a:ext uri="{FF2B5EF4-FFF2-40B4-BE49-F238E27FC236}">
                <a16:creationId xmlns:a16="http://schemas.microsoft.com/office/drawing/2014/main" id="{57A88DB6-9E6D-3F2C-B1D3-AF9450D54F9A}"/>
              </a:ext>
            </a:extLst>
          </p:cNvPr>
          <p:cNvSpPr txBox="1"/>
          <p:nvPr/>
        </p:nvSpPr>
        <p:spPr>
          <a:xfrm>
            <a:off x="5821849" y="1856115"/>
            <a:ext cx="1418760" cy="10163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900" b="1" dirty="0">
                <a:solidFill>
                  <a:srgbClr val="1D3D70"/>
                </a:solidFill>
                <a:latin typeface="Inter"/>
                <a:ea typeface="Inter"/>
                <a:cs typeface="Inter"/>
                <a:sym typeface="Inter"/>
              </a:rPr>
              <a:t>Process </a:t>
            </a:r>
            <a:r>
              <a:rPr lang="en-US" sz="900" b="1" dirty="0">
                <a:solidFill>
                  <a:srgbClr val="1D3D70"/>
                </a:solidFill>
                <a:latin typeface="Inter"/>
                <a:ea typeface="Inter"/>
                <a:cs typeface="Inter"/>
                <a:sym typeface="Inter"/>
              </a:rPr>
              <a:t>Modeling &amp; Result</a:t>
            </a:r>
            <a:endParaRPr sz="700" b="1" i="0" u="none" strike="noStrike" cap="none" dirty="0">
              <a:solidFill>
                <a:srgbClr val="1D3D70"/>
              </a:solidFill>
              <a:latin typeface="Inter"/>
              <a:ea typeface="Inter"/>
              <a:cs typeface="Inter"/>
              <a:sym typeface="Inter"/>
            </a:endParaRPr>
          </a:p>
          <a:p>
            <a:pPr marL="0" marR="0" lvl="0" indent="0" algn="just" rtl="0">
              <a:lnSpc>
                <a:spcPct val="100000"/>
              </a:lnSpc>
              <a:spcBef>
                <a:spcPts val="0"/>
              </a:spcBef>
              <a:spcAft>
                <a:spcPts val="0"/>
              </a:spcAft>
              <a:buClr>
                <a:schemeClr val="dk1"/>
              </a:buClr>
              <a:buSzPts val="1100"/>
              <a:buFont typeface="Arial"/>
              <a:buNone/>
            </a:pPr>
            <a:endParaRPr lang="en-ID" sz="400" b="1" i="0" u="none" strike="noStrike" cap="none" dirty="0">
              <a:solidFill>
                <a:srgbClr val="000000"/>
              </a:solidFill>
              <a:latin typeface="Inter"/>
              <a:ea typeface="Inter"/>
              <a:cs typeface="Inter"/>
              <a:sym typeface="Inter"/>
            </a:endParaRPr>
          </a:p>
          <a:p>
            <a:pPr marL="0" marR="0" lvl="0" indent="0" algn="just" rtl="0">
              <a:lnSpc>
                <a:spcPct val="100000"/>
              </a:lnSpc>
              <a:spcBef>
                <a:spcPts val="0"/>
              </a:spcBef>
              <a:spcAft>
                <a:spcPts val="1600"/>
              </a:spcAft>
              <a:buClr>
                <a:schemeClr val="dk1"/>
              </a:buClr>
              <a:buSzPts val="1100"/>
              <a:buFont typeface="Arial"/>
              <a:buNone/>
            </a:pPr>
            <a:r>
              <a:rPr lang="en-ID" sz="700" i="0" u="none" strike="noStrike" cap="none" dirty="0">
                <a:solidFill>
                  <a:srgbClr val="666666"/>
                </a:solidFill>
                <a:latin typeface="Inter"/>
                <a:ea typeface="Inter"/>
                <a:cs typeface="Inter"/>
                <a:sym typeface="Inter"/>
              </a:rPr>
              <a:t>Feature Engineering</a:t>
            </a:r>
            <a:r>
              <a:rPr lang="en-ID" sz="700" dirty="0">
                <a:solidFill>
                  <a:srgbClr val="666666"/>
                </a:solidFill>
                <a:latin typeface="Inter"/>
                <a:ea typeface="Inter"/>
                <a:cs typeface="Inter"/>
                <a:sym typeface="Inter"/>
              </a:rPr>
              <a:t>, </a:t>
            </a:r>
            <a:r>
              <a:rPr lang="en-ID" sz="700" i="0" u="none" strike="noStrike" cap="none" dirty="0">
                <a:solidFill>
                  <a:srgbClr val="666666"/>
                </a:solidFill>
                <a:latin typeface="Inter"/>
                <a:ea typeface="Inter"/>
                <a:cs typeface="Inter"/>
                <a:sym typeface="Inter"/>
              </a:rPr>
              <a:t>Feature Selection, model using </a:t>
            </a:r>
            <a:r>
              <a:rPr lang="en-ID" sz="700" b="1" i="0" u="none" strike="noStrike" cap="none" dirty="0" err="1">
                <a:solidFill>
                  <a:srgbClr val="666666"/>
                </a:solidFill>
                <a:latin typeface="Inter"/>
                <a:ea typeface="Inter"/>
                <a:cs typeface="Inter"/>
                <a:sym typeface="Inter"/>
              </a:rPr>
              <a:t>XGBoost</a:t>
            </a:r>
            <a:r>
              <a:rPr lang="en-ID" sz="700" dirty="0">
                <a:solidFill>
                  <a:srgbClr val="666666"/>
                </a:solidFill>
                <a:latin typeface="Inter"/>
                <a:ea typeface="Inter"/>
                <a:cs typeface="Inter"/>
                <a:sym typeface="Inter"/>
              </a:rPr>
              <a:t> for Balikpapan and </a:t>
            </a:r>
            <a:r>
              <a:rPr lang="en-ID" sz="700" dirty="0" err="1">
                <a:solidFill>
                  <a:srgbClr val="666666"/>
                </a:solidFill>
                <a:latin typeface="Inter"/>
                <a:ea typeface="Inter"/>
                <a:cs typeface="Inter"/>
                <a:sym typeface="Inter"/>
              </a:rPr>
              <a:t>samarinda</a:t>
            </a:r>
            <a:r>
              <a:rPr lang="en-ID" sz="700" dirty="0">
                <a:solidFill>
                  <a:srgbClr val="666666"/>
                </a:solidFill>
                <a:latin typeface="Inter"/>
                <a:ea typeface="Inter"/>
                <a:cs typeface="Inter"/>
                <a:sym typeface="Inter"/>
              </a:rPr>
              <a:t> </a:t>
            </a:r>
            <a:r>
              <a:rPr lang="en-ID" sz="700" b="1" dirty="0">
                <a:solidFill>
                  <a:srgbClr val="666666"/>
                </a:solidFill>
                <a:latin typeface="Inter"/>
                <a:ea typeface="Inter"/>
                <a:cs typeface="Inter"/>
                <a:sym typeface="Inter"/>
              </a:rPr>
              <a:t>Random Forest </a:t>
            </a:r>
            <a:r>
              <a:rPr lang="en-ID" sz="700" dirty="0">
                <a:solidFill>
                  <a:srgbClr val="666666"/>
                </a:solidFill>
                <a:latin typeface="Inter"/>
                <a:ea typeface="Inter"/>
                <a:cs typeface="Inter"/>
                <a:sym typeface="Inter"/>
              </a:rPr>
              <a:t>Method</a:t>
            </a:r>
            <a:endParaRPr lang="en-ID" sz="800" i="0" u="none" strike="noStrike" cap="none" dirty="0">
              <a:solidFill>
                <a:srgbClr val="666666"/>
              </a:solidFill>
              <a:latin typeface="Inter"/>
              <a:ea typeface="Inter"/>
              <a:cs typeface="Inter"/>
              <a:sym typeface="Inter"/>
            </a:endParaRPr>
          </a:p>
        </p:txBody>
      </p:sp>
      <p:sp>
        <p:nvSpPr>
          <p:cNvPr id="7" name="Google Shape;417;p78">
            <a:extLst>
              <a:ext uri="{FF2B5EF4-FFF2-40B4-BE49-F238E27FC236}">
                <a16:creationId xmlns:a16="http://schemas.microsoft.com/office/drawing/2014/main" id="{E1FCBE22-410E-A4C4-3CA7-48BD09FD0A20}"/>
              </a:ext>
            </a:extLst>
          </p:cNvPr>
          <p:cNvSpPr/>
          <p:nvPr/>
        </p:nvSpPr>
        <p:spPr>
          <a:xfrm>
            <a:off x="7265646" y="2856929"/>
            <a:ext cx="1345119" cy="132428"/>
          </a:xfrm>
          <a:prstGeom prst="rect">
            <a:avLst/>
          </a:prstGeom>
          <a:solidFill>
            <a:srgbClr val="FF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09;p78">
            <a:extLst>
              <a:ext uri="{FF2B5EF4-FFF2-40B4-BE49-F238E27FC236}">
                <a16:creationId xmlns:a16="http://schemas.microsoft.com/office/drawing/2014/main" id="{23C759C2-98B0-2DFB-B439-8181CA19ADB1}"/>
              </a:ext>
            </a:extLst>
          </p:cNvPr>
          <p:cNvSpPr/>
          <p:nvPr/>
        </p:nvSpPr>
        <p:spPr>
          <a:xfrm>
            <a:off x="7261460" y="2103037"/>
            <a:ext cx="1308239" cy="751750"/>
          </a:xfrm>
          <a:prstGeom prst="rect">
            <a:avLst/>
          </a:prstGeom>
          <a:solidFill>
            <a:srgbClr val="FFF5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414;p78">
            <a:extLst>
              <a:ext uri="{FF2B5EF4-FFF2-40B4-BE49-F238E27FC236}">
                <a16:creationId xmlns:a16="http://schemas.microsoft.com/office/drawing/2014/main" id="{68746EF8-41F8-57E4-C24F-F630CC190C28}"/>
              </a:ext>
            </a:extLst>
          </p:cNvPr>
          <p:cNvSpPr txBox="1"/>
          <p:nvPr/>
        </p:nvSpPr>
        <p:spPr>
          <a:xfrm>
            <a:off x="7381503" y="2134811"/>
            <a:ext cx="1077251" cy="60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dirty="0">
                <a:solidFill>
                  <a:srgbClr val="FFAB40"/>
                </a:solidFill>
                <a:latin typeface="Inter"/>
                <a:ea typeface="Inter"/>
                <a:cs typeface="Inter"/>
                <a:sym typeface="Inter"/>
              </a:rPr>
              <a:t>Thursday</a:t>
            </a:r>
            <a:endParaRPr sz="1000" b="1" i="0" u="none" strike="noStrike" cap="none" dirty="0">
              <a:solidFill>
                <a:srgbClr val="FFAB4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400" b="1" i="0" u="none" strike="noStrike" cap="none" dirty="0">
              <a:solidFill>
                <a:srgbClr val="FFAB4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r>
              <a:rPr lang="en-US" sz="700" b="0" i="1" u="none" strike="noStrike" cap="none" dirty="0">
                <a:solidFill>
                  <a:srgbClr val="FFAB40"/>
                </a:solidFill>
                <a:latin typeface="Inter"/>
                <a:ea typeface="Inter"/>
                <a:cs typeface="Inter"/>
                <a:sym typeface="Inter"/>
              </a:rPr>
              <a:t>Deployment  </a:t>
            </a:r>
            <a:endParaRPr sz="1000" b="1" i="0" u="none" strike="noStrike" cap="none" dirty="0">
              <a:solidFill>
                <a:srgbClr val="FFAB40"/>
              </a:solidFill>
              <a:latin typeface="Inter"/>
              <a:ea typeface="Inter"/>
              <a:cs typeface="Inter"/>
              <a:sym typeface="Inter"/>
            </a:endParaRPr>
          </a:p>
        </p:txBody>
      </p:sp>
      <p:sp>
        <p:nvSpPr>
          <p:cNvPr id="10" name="Google Shape;418;p78">
            <a:extLst>
              <a:ext uri="{FF2B5EF4-FFF2-40B4-BE49-F238E27FC236}">
                <a16:creationId xmlns:a16="http://schemas.microsoft.com/office/drawing/2014/main" id="{08BF5D95-B05B-D6BC-12AD-C4D7C6EE3DA8}"/>
              </a:ext>
            </a:extLst>
          </p:cNvPr>
          <p:cNvSpPr txBox="1"/>
          <p:nvPr/>
        </p:nvSpPr>
        <p:spPr>
          <a:xfrm>
            <a:off x="7261460" y="2969198"/>
            <a:ext cx="1552340" cy="92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1" i="0" u="none" strike="noStrike" cap="none" dirty="0">
                <a:solidFill>
                  <a:srgbClr val="FFAB40"/>
                </a:solidFill>
                <a:latin typeface="Inter"/>
                <a:ea typeface="Inter"/>
                <a:cs typeface="Inter"/>
                <a:sym typeface="Inter"/>
              </a:rPr>
              <a:t>Deployment and Preparation </a:t>
            </a:r>
            <a:r>
              <a:rPr lang="en-US" sz="900" b="1" i="0" u="none" strike="noStrike" cap="none" dirty="0" err="1">
                <a:solidFill>
                  <a:srgbClr val="FFAB40"/>
                </a:solidFill>
                <a:latin typeface="Inter"/>
                <a:ea typeface="Inter"/>
                <a:cs typeface="Inter"/>
                <a:sym typeface="Inter"/>
              </a:rPr>
              <a:t>Persentation</a:t>
            </a:r>
            <a:endParaRPr lang="en-US" sz="900" b="1" i="0" u="none" strike="noStrike" cap="none" dirty="0">
              <a:solidFill>
                <a:srgbClr val="FFAB40"/>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1100"/>
              <a:buFont typeface="Arial"/>
              <a:buNone/>
            </a:pPr>
            <a:endParaRPr sz="400" b="1" i="0" u="none" strike="noStrike" cap="none" dirty="0">
              <a:solidFill>
                <a:srgbClr val="E69138"/>
              </a:solidFill>
              <a:latin typeface="Inter"/>
              <a:ea typeface="Inter"/>
              <a:cs typeface="Inter"/>
              <a:sym typeface="Inter"/>
            </a:endParaRPr>
          </a:p>
          <a:p>
            <a:pPr marL="0" marR="0" lvl="0" indent="0" algn="just" rtl="0">
              <a:lnSpc>
                <a:spcPct val="100000"/>
              </a:lnSpc>
              <a:spcBef>
                <a:spcPts val="0"/>
              </a:spcBef>
              <a:spcAft>
                <a:spcPts val="1600"/>
              </a:spcAft>
              <a:buClr>
                <a:schemeClr val="dk1"/>
              </a:buClr>
              <a:buSzPts val="1100"/>
              <a:buFont typeface="Arial"/>
              <a:buNone/>
            </a:pPr>
            <a:r>
              <a:rPr lang="en" sz="700" dirty="0">
                <a:solidFill>
                  <a:srgbClr val="666666"/>
                </a:solidFill>
                <a:latin typeface="Inter"/>
                <a:ea typeface="Inter"/>
                <a:cs typeface="Inter"/>
                <a:sym typeface="Inter"/>
              </a:rPr>
              <a:t>Deployment  (Hugging Face)</a:t>
            </a:r>
            <a:endParaRPr sz="800" b="1" i="0" u="none" strike="noStrike" cap="none" dirty="0">
              <a:solidFill>
                <a:srgbClr val="666666"/>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2"/>
          <p:cNvSpPr txBox="1"/>
          <p:nvPr/>
        </p:nvSpPr>
        <p:spPr>
          <a:xfrm>
            <a:off x="700050" y="124975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ID" sz="1500" b="1" i="0" u="none" strike="noStrike" cap="none" dirty="0">
                <a:solidFill>
                  <a:srgbClr val="F06634"/>
                </a:solidFill>
                <a:latin typeface="Inter"/>
                <a:ea typeface="Inter"/>
                <a:cs typeface="Inter"/>
                <a:sym typeface="Inter"/>
              </a:rPr>
              <a:t>Estimating Property Values Ibu Kota Nusantara Region</a:t>
            </a:r>
            <a:endParaRPr sz="1500" b="1" i="0" u="none" strike="noStrike" cap="none" dirty="0">
              <a:solidFill>
                <a:srgbClr val="F06634"/>
              </a:solidFill>
              <a:latin typeface="Inter"/>
              <a:ea typeface="Inter"/>
              <a:cs typeface="Inter"/>
              <a:sym typeface="Inter"/>
            </a:endParaRPr>
          </a:p>
        </p:txBody>
      </p:sp>
      <p:sp>
        <p:nvSpPr>
          <p:cNvPr id="352" name="Google Shape;352;p72"/>
          <p:cNvSpPr txBox="1"/>
          <p:nvPr/>
        </p:nvSpPr>
        <p:spPr>
          <a:xfrm>
            <a:off x="700050" y="1501000"/>
            <a:ext cx="70890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dirty="0">
                <a:solidFill>
                  <a:srgbClr val="1D3D70"/>
                </a:solidFill>
                <a:latin typeface="Work Sans ExtraBold"/>
                <a:ea typeface="Work Sans ExtraBold"/>
                <a:cs typeface="Work Sans ExtraBold"/>
                <a:sym typeface="Work Sans ExtraBold"/>
              </a:rPr>
              <a:t>Method</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353" name="Google Shape;353;p72"/>
          <p:cNvSpPr txBox="1"/>
          <p:nvPr/>
        </p:nvSpPr>
        <p:spPr>
          <a:xfrm>
            <a:off x="700050" y="1985200"/>
            <a:ext cx="7772400" cy="19800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For this project, </a:t>
            </a:r>
            <a:r>
              <a:rPr lang="en-US" sz="1000" b="0" i="0" u="none" strike="noStrike" cap="none" dirty="0" err="1">
                <a:solidFill>
                  <a:srgbClr val="434343"/>
                </a:solidFill>
                <a:latin typeface="Inter"/>
                <a:ea typeface="Inter"/>
                <a:cs typeface="Inter"/>
                <a:sym typeface="Inter"/>
              </a:rPr>
              <a:t>XGBoost</a:t>
            </a:r>
            <a:r>
              <a:rPr lang="en-US" sz="1000" b="0" i="0" u="none" strike="noStrike" cap="none" dirty="0">
                <a:solidFill>
                  <a:srgbClr val="434343"/>
                </a:solidFill>
                <a:latin typeface="Inter"/>
                <a:ea typeface="Inter"/>
                <a:cs typeface="Inter"/>
                <a:sym typeface="Inter"/>
              </a:rPr>
              <a:t> is used for Balikpapan, while Random Forest is applied to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a:t>
            </a:r>
          </a:p>
          <a:p>
            <a:pPr marL="0" marR="0" lvl="0" indent="0" algn="l" rtl="0">
              <a:lnSpc>
                <a:spcPct val="120000"/>
              </a:lnSpc>
              <a:spcBef>
                <a:spcPts val="0"/>
              </a:spcBef>
              <a:spcAft>
                <a:spcPts val="0"/>
              </a:spcAft>
              <a:buClr>
                <a:srgbClr val="000000"/>
              </a:buClr>
              <a:buSzPts val="1000"/>
              <a:buFont typeface="Arial"/>
              <a:buNone/>
            </a:pPr>
            <a:endParaRPr lang="en-US" sz="1000" b="0" i="0" u="none" strike="noStrike" cap="none" dirty="0">
              <a:solidFill>
                <a:srgbClr val="434343"/>
              </a:solidFill>
              <a:latin typeface="Inter"/>
              <a:ea typeface="Inter"/>
              <a:cs typeface="Inter"/>
              <a:sym typeface="Inter"/>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err="1">
                <a:solidFill>
                  <a:srgbClr val="434343"/>
                </a:solidFill>
                <a:latin typeface="Inter"/>
                <a:ea typeface="Inter"/>
                <a:cs typeface="Inter"/>
                <a:sym typeface="Inter"/>
              </a:rPr>
              <a:t>XGBoost</a:t>
            </a:r>
            <a:r>
              <a:rPr lang="en-US" sz="1000" b="0" i="0" u="none" strike="noStrike" cap="none" dirty="0">
                <a:solidFill>
                  <a:srgbClr val="434343"/>
                </a:solidFill>
                <a:latin typeface="Inter"/>
                <a:ea typeface="Inter"/>
                <a:cs typeface="Inter"/>
                <a:sym typeface="Inter"/>
              </a:rPr>
              <a:t>, with its capability to handle complex and diverse data, is highly effective in identifying important features and managing imbalanced data, which can be beneficial given the potential variations in property data in Balikpapan.</a:t>
            </a:r>
          </a:p>
          <a:p>
            <a:pPr marL="0" marR="0" lvl="0" indent="0" algn="l" rtl="0">
              <a:lnSpc>
                <a:spcPct val="120000"/>
              </a:lnSpc>
              <a:spcBef>
                <a:spcPts val="0"/>
              </a:spcBef>
              <a:spcAft>
                <a:spcPts val="0"/>
              </a:spcAft>
              <a:buClr>
                <a:srgbClr val="000000"/>
              </a:buClr>
              <a:buSzPts val="1000"/>
              <a:buFont typeface="Arial"/>
              <a:buNone/>
            </a:pPr>
            <a:endParaRPr lang="en-US" sz="1000" b="0" i="0" u="none" strike="noStrike" cap="none" dirty="0">
              <a:solidFill>
                <a:srgbClr val="434343"/>
              </a:solidFill>
              <a:latin typeface="Inter"/>
              <a:ea typeface="Inter"/>
              <a:cs typeface="Inter"/>
              <a:sym typeface="Inter"/>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Random Forest, as an ensemble algorithm, excels at handling data with both categorical and numerical features. This allows for a more flexible model for predicting house prices in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a:t>
            </a:r>
            <a:endParaRPr sz="1000" b="0" i="0" u="none" strike="noStrike" cap="none" dirty="0">
              <a:solidFill>
                <a:srgbClr val="434343"/>
              </a:solidFill>
              <a:latin typeface="Inter"/>
              <a:ea typeface="Inter"/>
              <a:cs typeface="Inter"/>
              <a:sym typeface="Inter"/>
            </a:endParaRPr>
          </a:p>
        </p:txBody>
      </p:sp>
      <p:sp>
        <p:nvSpPr>
          <p:cNvPr id="354" name="Google Shape;354;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extLst>
      <p:ext uri="{BB962C8B-B14F-4D97-AF65-F5344CB8AC3E}">
        <p14:creationId xmlns:p14="http://schemas.microsoft.com/office/powerpoint/2010/main" val="53320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70" name="Google Shape;370;p74"/>
          <p:cNvSpPr txBox="1"/>
          <p:nvPr/>
        </p:nvSpPr>
        <p:spPr>
          <a:xfrm>
            <a:off x="4419600" y="3785650"/>
            <a:ext cx="3000000" cy="113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1000" i="1" u="none" strike="noStrike" cap="none" dirty="0">
              <a:solidFill>
                <a:srgbClr val="000000"/>
              </a:solidFill>
              <a:latin typeface="Inter"/>
              <a:ea typeface="Inter"/>
              <a:cs typeface="Inter"/>
              <a:sym typeface="Inter"/>
            </a:endParaRPr>
          </a:p>
        </p:txBody>
      </p:sp>
      <p:sp>
        <p:nvSpPr>
          <p:cNvPr id="371" name="Google Shape;371;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372" name="Google Shape;372;p74"/>
          <p:cNvSpPr txBox="1"/>
          <p:nvPr/>
        </p:nvSpPr>
        <p:spPr>
          <a:xfrm>
            <a:off x="2570125" y="2020350"/>
            <a:ext cx="4003750" cy="749300"/>
          </a:xfrm>
          <a:prstGeom prst="rect">
            <a:avLst/>
          </a:prstGeom>
          <a:noFill/>
          <a:ln>
            <a:noFill/>
          </a:ln>
        </p:spPr>
        <p:txBody>
          <a:bodyPr spcFirstLastPara="1" wrap="square" lIns="91425" tIns="91425" rIns="91425" bIns="91425" anchor="t" anchorCtr="0">
            <a:noAutofit/>
          </a:bodyPr>
          <a:lstStyle/>
          <a:p>
            <a:pPr algn="ctr" rtl="0">
              <a:spcBef>
                <a:spcPts val="0"/>
              </a:spcBef>
              <a:spcAft>
                <a:spcPts val="0"/>
              </a:spcAft>
            </a:pPr>
            <a:r>
              <a:rPr lang="en-ID" sz="3600" b="1" i="0" u="none" strike="noStrike" dirty="0">
                <a:solidFill>
                  <a:srgbClr val="FFFFFF"/>
                </a:solidFill>
                <a:effectLst/>
                <a:latin typeface="Work Sans" pitchFamily="2" charset="0"/>
              </a:rPr>
              <a:t>EXPLORATORY DATA ANALYSIS</a:t>
            </a:r>
            <a:endParaRPr lang="en-ID" sz="4000" b="1" i="0" u="none" strike="noStrike" cap="none" dirty="0">
              <a:solidFill>
                <a:srgbClr val="FFFFFF"/>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
        <p:nvSpPr>
          <p:cNvPr id="284" name="Google Shape;284;p66"/>
          <p:cNvSpPr txBox="1"/>
          <p:nvPr/>
        </p:nvSpPr>
        <p:spPr>
          <a:xfrm>
            <a:off x="4662126" y="579888"/>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rgbClr val="F06634"/>
                </a:solidFill>
                <a:latin typeface="Inter"/>
                <a:ea typeface="Inter"/>
                <a:cs typeface="Inter"/>
                <a:sym typeface="Inter"/>
              </a:rPr>
              <a:t>Samarinda Areas</a:t>
            </a:r>
            <a:endParaRPr sz="1500" b="1" i="0" u="none" strike="noStrike" cap="none" dirty="0">
              <a:solidFill>
                <a:srgbClr val="F06634"/>
              </a:solidFill>
              <a:latin typeface="Inter"/>
              <a:ea typeface="Inter"/>
              <a:cs typeface="Inter"/>
              <a:sym typeface="Inter"/>
            </a:endParaRPr>
          </a:p>
        </p:txBody>
      </p:sp>
      <p:sp>
        <p:nvSpPr>
          <p:cNvPr id="285" name="Google Shape;285;p66"/>
          <p:cNvSpPr txBox="1"/>
          <p:nvPr/>
        </p:nvSpPr>
        <p:spPr>
          <a:xfrm>
            <a:off x="914400" y="136344"/>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dirty="0">
                <a:solidFill>
                  <a:srgbClr val="1D3D70"/>
                </a:solidFill>
                <a:latin typeface="Work Sans ExtraBold"/>
                <a:ea typeface="Work Sans ExtraBold"/>
                <a:cs typeface="Work Sans ExtraBold"/>
                <a:sym typeface="Work Sans ExtraBold"/>
              </a:rPr>
              <a:t>EDA</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286" name="Google Shape;286;p66"/>
          <p:cNvSpPr txBox="1"/>
          <p:nvPr/>
        </p:nvSpPr>
        <p:spPr>
          <a:xfrm>
            <a:off x="4662126" y="914600"/>
            <a:ext cx="3632524" cy="743549"/>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ID" sz="1000" dirty="0">
                <a:solidFill>
                  <a:srgbClr val="434343"/>
                </a:solidFill>
                <a:latin typeface="Inter"/>
                <a:ea typeface="Inter"/>
                <a:cs typeface="Inter"/>
                <a:sym typeface="Inter"/>
              </a:rPr>
              <a:t>    The top 10 Areas, </a:t>
            </a:r>
            <a:r>
              <a:rPr lang="en-US" sz="1000" b="0" i="0" u="none" strike="noStrike" cap="none" dirty="0">
                <a:solidFill>
                  <a:srgbClr val="434343"/>
                </a:solidFill>
                <a:latin typeface="Inter"/>
                <a:ea typeface="Inter"/>
                <a:cs typeface="Inter"/>
                <a:sym typeface="Inter"/>
              </a:rPr>
              <a:t>with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 Kota having the highest total price, followed by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 Ulu and Sungai Pinang.</a:t>
            </a:r>
            <a:r>
              <a:rPr lang="en-ID" sz="1000" b="0" i="0" u="none" strike="noStrike" cap="none" dirty="0">
                <a:solidFill>
                  <a:srgbClr val="434343"/>
                </a:solidFill>
                <a:latin typeface="Inter"/>
                <a:ea typeface="Inter"/>
                <a:cs typeface="Inter"/>
                <a:sym typeface="Inter"/>
              </a:rPr>
              <a:t>. </a:t>
            </a:r>
          </a:p>
        </p:txBody>
      </p:sp>
      <p:pic>
        <p:nvPicPr>
          <p:cNvPr id="287" name="Google Shape;287;p66"/>
          <p:cNvPicPr preferRelativeResize="0"/>
          <p:nvPr/>
        </p:nvPicPr>
        <p:blipFill>
          <a:blip r:embed="rId3"/>
          <a:srcRect/>
          <a:stretch/>
        </p:blipFill>
        <p:spPr>
          <a:xfrm>
            <a:off x="849350" y="620544"/>
            <a:ext cx="3632526" cy="2287611"/>
          </a:xfrm>
          <a:prstGeom prst="rect">
            <a:avLst/>
          </a:prstGeom>
          <a:noFill/>
          <a:ln>
            <a:noFill/>
          </a:ln>
        </p:spPr>
      </p:pic>
      <p:pic>
        <p:nvPicPr>
          <p:cNvPr id="4" name="Google Shape;287;p66">
            <a:extLst>
              <a:ext uri="{FF2B5EF4-FFF2-40B4-BE49-F238E27FC236}">
                <a16:creationId xmlns:a16="http://schemas.microsoft.com/office/drawing/2014/main" id="{C14011D6-BA5F-FD54-7083-E781B2145981}"/>
              </a:ext>
            </a:extLst>
          </p:cNvPr>
          <p:cNvPicPr preferRelativeResize="0"/>
          <p:nvPr/>
        </p:nvPicPr>
        <p:blipFill>
          <a:blip r:embed="rId4"/>
          <a:srcRect/>
          <a:stretch/>
        </p:blipFill>
        <p:spPr>
          <a:xfrm>
            <a:off x="2285890" y="2821394"/>
            <a:ext cx="2145621" cy="2287611"/>
          </a:xfrm>
          <a:prstGeom prst="rect">
            <a:avLst/>
          </a:prstGeom>
          <a:noFill/>
          <a:ln>
            <a:noFill/>
          </a:ln>
        </p:spPr>
      </p:pic>
      <p:sp>
        <p:nvSpPr>
          <p:cNvPr id="5" name="Google Shape;286;p66">
            <a:extLst>
              <a:ext uri="{FF2B5EF4-FFF2-40B4-BE49-F238E27FC236}">
                <a16:creationId xmlns:a16="http://schemas.microsoft.com/office/drawing/2014/main" id="{26D629D3-6068-9F0B-CFFB-716F08661956}"/>
              </a:ext>
            </a:extLst>
          </p:cNvPr>
          <p:cNvSpPr txBox="1"/>
          <p:nvPr/>
        </p:nvSpPr>
        <p:spPr>
          <a:xfrm>
            <a:off x="4767758" y="3377402"/>
            <a:ext cx="3599068" cy="968151"/>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       Showing the distribution of properties based on furnishing status: Non-furnished: 87.11% (majority), Semi-furnished: 7.64%, Fully-furnished: 5.25%.</a:t>
            </a:r>
          </a:p>
        </p:txBody>
      </p:sp>
    </p:spTree>
    <p:extLst>
      <p:ext uri="{BB962C8B-B14F-4D97-AF65-F5344CB8AC3E}">
        <p14:creationId xmlns:p14="http://schemas.microsoft.com/office/powerpoint/2010/main" val="146377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285" name="Google Shape;285;p66"/>
          <p:cNvSpPr txBox="1"/>
          <p:nvPr/>
        </p:nvSpPr>
        <p:spPr>
          <a:xfrm>
            <a:off x="707705" y="0"/>
            <a:ext cx="7874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dirty="0">
                <a:solidFill>
                  <a:srgbClr val="1D3D70"/>
                </a:solidFill>
                <a:latin typeface="Work Sans ExtraBold"/>
                <a:ea typeface="Work Sans ExtraBold"/>
                <a:cs typeface="Work Sans ExtraBold"/>
                <a:sym typeface="Work Sans ExtraBold"/>
              </a:rPr>
              <a:t>EDA</a:t>
            </a:r>
            <a:endParaRPr sz="2300" b="0" i="0" u="none" strike="noStrike" cap="none" dirty="0">
              <a:solidFill>
                <a:srgbClr val="1D3D70"/>
              </a:solidFill>
              <a:latin typeface="Work Sans ExtraBold"/>
              <a:ea typeface="Work Sans ExtraBold"/>
              <a:cs typeface="Work Sans ExtraBold"/>
              <a:sym typeface="Work Sans ExtraBold"/>
            </a:endParaRPr>
          </a:p>
        </p:txBody>
      </p:sp>
      <p:sp>
        <p:nvSpPr>
          <p:cNvPr id="286" name="Google Shape;286;p66"/>
          <p:cNvSpPr txBox="1"/>
          <p:nvPr/>
        </p:nvSpPr>
        <p:spPr>
          <a:xfrm>
            <a:off x="4331164" y="2970077"/>
            <a:ext cx="4105133" cy="1124929"/>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    Illustrating the relationship between building area (x-axis) and price (y-axis). The x-axis shows building area from 0 to 1200. The relationship is not completely linear, with variation and price fluctuations.</a:t>
            </a:r>
            <a:endParaRPr sz="1000" b="0" i="0" u="none" strike="noStrike" cap="none" dirty="0">
              <a:solidFill>
                <a:srgbClr val="434343"/>
              </a:solidFill>
              <a:latin typeface="Inter"/>
              <a:ea typeface="Inter"/>
              <a:cs typeface="Inter"/>
              <a:sym typeface="Inter"/>
            </a:endParaRPr>
          </a:p>
        </p:txBody>
      </p:sp>
      <p:pic>
        <p:nvPicPr>
          <p:cNvPr id="4" name="Google Shape;287;p66">
            <a:extLst>
              <a:ext uri="{FF2B5EF4-FFF2-40B4-BE49-F238E27FC236}">
                <a16:creationId xmlns:a16="http://schemas.microsoft.com/office/drawing/2014/main" id="{C14011D6-BA5F-FD54-7083-E781B2145981}"/>
              </a:ext>
            </a:extLst>
          </p:cNvPr>
          <p:cNvPicPr preferRelativeResize="0"/>
          <p:nvPr/>
        </p:nvPicPr>
        <p:blipFill>
          <a:blip r:embed="rId3"/>
          <a:srcRect/>
          <a:stretch/>
        </p:blipFill>
        <p:spPr>
          <a:xfrm>
            <a:off x="624876" y="403273"/>
            <a:ext cx="3630451" cy="2070118"/>
          </a:xfrm>
          <a:prstGeom prst="rect">
            <a:avLst/>
          </a:prstGeom>
          <a:noFill/>
          <a:ln>
            <a:noFill/>
          </a:ln>
        </p:spPr>
      </p:pic>
      <p:sp>
        <p:nvSpPr>
          <p:cNvPr id="5" name="Google Shape;286;p66">
            <a:extLst>
              <a:ext uri="{FF2B5EF4-FFF2-40B4-BE49-F238E27FC236}">
                <a16:creationId xmlns:a16="http://schemas.microsoft.com/office/drawing/2014/main" id="{26D629D3-6068-9F0B-CFFB-716F08661956}"/>
              </a:ext>
            </a:extLst>
          </p:cNvPr>
          <p:cNvSpPr txBox="1"/>
          <p:nvPr/>
        </p:nvSpPr>
        <p:spPr>
          <a:xfrm>
            <a:off x="4394766" y="988541"/>
            <a:ext cx="4025334" cy="968151"/>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dirty="0">
                <a:solidFill>
                  <a:srgbClr val="434343"/>
                </a:solidFill>
                <a:latin typeface="Inter"/>
                <a:ea typeface="Inter"/>
                <a:cs typeface="Inter"/>
                <a:sym typeface="Inter"/>
              </a:rPr>
              <a:t>    T</a:t>
            </a:r>
            <a:r>
              <a:rPr lang="en-US" sz="1000" b="0" i="0" u="none" strike="noStrike" cap="none" dirty="0">
                <a:solidFill>
                  <a:srgbClr val="434343"/>
                </a:solidFill>
                <a:latin typeface="Inter"/>
                <a:ea typeface="Inter"/>
                <a:cs typeface="Inter"/>
                <a:sym typeface="Inter"/>
              </a:rPr>
              <a:t>he top 10 areas, with Balikpapan Selatan having the highest total price, followed by Balikpapan Utara and Balikpapan Tengah.</a:t>
            </a:r>
          </a:p>
        </p:txBody>
      </p:sp>
      <p:sp>
        <p:nvSpPr>
          <p:cNvPr id="6" name="Google Shape;284;p66">
            <a:extLst>
              <a:ext uri="{FF2B5EF4-FFF2-40B4-BE49-F238E27FC236}">
                <a16:creationId xmlns:a16="http://schemas.microsoft.com/office/drawing/2014/main" id="{3334896B-AF59-4513-259E-3B48EC296BE2}"/>
              </a:ext>
            </a:extLst>
          </p:cNvPr>
          <p:cNvSpPr txBox="1"/>
          <p:nvPr/>
        </p:nvSpPr>
        <p:spPr>
          <a:xfrm>
            <a:off x="4394766" y="656797"/>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rgbClr val="F06634"/>
                </a:solidFill>
                <a:latin typeface="Inter"/>
                <a:ea typeface="Inter"/>
                <a:cs typeface="Inter"/>
                <a:sym typeface="Inter"/>
              </a:rPr>
              <a:t>Balikpapan Areas</a:t>
            </a:r>
            <a:endParaRPr sz="1500" b="1" i="0" u="none" strike="noStrike" cap="none" dirty="0">
              <a:solidFill>
                <a:srgbClr val="F06634"/>
              </a:solidFill>
              <a:latin typeface="Inter"/>
              <a:ea typeface="Inter"/>
              <a:cs typeface="Inter"/>
              <a:sym typeface="Inter"/>
            </a:endParaRPr>
          </a:p>
        </p:txBody>
      </p:sp>
      <p:pic>
        <p:nvPicPr>
          <p:cNvPr id="287" name="Google Shape;287;p66"/>
          <p:cNvPicPr preferRelativeResize="0"/>
          <p:nvPr/>
        </p:nvPicPr>
        <p:blipFill rotWithShape="1">
          <a:blip r:embed="rId4"/>
          <a:srcRect l="50781"/>
          <a:stretch/>
        </p:blipFill>
        <p:spPr>
          <a:xfrm>
            <a:off x="707703" y="2379747"/>
            <a:ext cx="3464795" cy="2204953"/>
          </a:xfrm>
          <a:prstGeom prst="rect">
            <a:avLst/>
          </a:prstGeom>
          <a:noFill/>
          <a:ln>
            <a:noFill/>
          </a:ln>
        </p:spPr>
      </p:pic>
    </p:spTree>
    <p:extLst>
      <p:ext uri="{BB962C8B-B14F-4D97-AF65-F5344CB8AC3E}">
        <p14:creationId xmlns:p14="http://schemas.microsoft.com/office/powerpoint/2010/main" val="292570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
        <p:nvSpPr>
          <p:cNvPr id="285" name="Google Shape;285;p66"/>
          <p:cNvSpPr txBox="1"/>
          <p:nvPr/>
        </p:nvSpPr>
        <p:spPr>
          <a:xfrm>
            <a:off x="707705" y="0"/>
            <a:ext cx="7874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dirty="0">
                <a:solidFill>
                  <a:srgbClr val="1D3D70"/>
                </a:solidFill>
                <a:latin typeface="Work Sans ExtraBold"/>
                <a:ea typeface="Work Sans ExtraBold"/>
                <a:cs typeface="Work Sans ExtraBold"/>
                <a:sym typeface="Work Sans ExtraBold"/>
              </a:rPr>
              <a:t>EDA</a:t>
            </a:r>
            <a:endParaRPr sz="2300" b="0" i="0" u="none" strike="noStrike" cap="none" dirty="0">
              <a:solidFill>
                <a:srgbClr val="1D3D70"/>
              </a:solidFill>
              <a:latin typeface="Work Sans ExtraBold"/>
              <a:ea typeface="Work Sans ExtraBold"/>
              <a:cs typeface="Work Sans ExtraBold"/>
              <a:sym typeface="Work Sans ExtraBold"/>
            </a:endParaRPr>
          </a:p>
        </p:txBody>
      </p:sp>
      <p:pic>
        <p:nvPicPr>
          <p:cNvPr id="4" name="Google Shape;287;p66">
            <a:extLst>
              <a:ext uri="{FF2B5EF4-FFF2-40B4-BE49-F238E27FC236}">
                <a16:creationId xmlns:a16="http://schemas.microsoft.com/office/drawing/2014/main" id="{C14011D6-BA5F-FD54-7083-E781B2145981}"/>
              </a:ext>
            </a:extLst>
          </p:cNvPr>
          <p:cNvPicPr preferRelativeResize="0"/>
          <p:nvPr/>
        </p:nvPicPr>
        <p:blipFill>
          <a:blip r:embed="rId3"/>
          <a:srcRect/>
          <a:stretch/>
        </p:blipFill>
        <p:spPr>
          <a:xfrm>
            <a:off x="289634" y="656797"/>
            <a:ext cx="4105132" cy="1845762"/>
          </a:xfrm>
          <a:prstGeom prst="rect">
            <a:avLst/>
          </a:prstGeom>
          <a:noFill/>
          <a:ln>
            <a:noFill/>
          </a:ln>
        </p:spPr>
      </p:pic>
      <p:sp>
        <p:nvSpPr>
          <p:cNvPr id="5" name="Google Shape;286;p66">
            <a:extLst>
              <a:ext uri="{FF2B5EF4-FFF2-40B4-BE49-F238E27FC236}">
                <a16:creationId xmlns:a16="http://schemas.microsoft.com/office/drawing/2014/main" id="{26D629D3-6068-9F0B-CFFB-716F08661956}"/>
              </a:ext>
            </a:extLst>
          </p:cNvPr>
          <p:cNvSpPr txBox="1"/>
          <p:nvPr/>
        </p:nvSpPr>
        <p:spPr>
          <a:xfrm>
            <a:off x="4661466" y="1761484"/>
            <a:ext cx="4025334" cy="1381766"/>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rgbClr val="434343"/>
                </a:solidFill>
                <a:latin typeface="Inter"/>
                <a:ea typeface="Inter"/>
                <a:cs typeface="Inter"/>
                <a:sym typeface="Inter"/>
              </a:rPr>
              <a:t>     Both images display Horizontal Bar Charts showing the distribution of property certificates for Balikpapan and </a:t>
            </a:r>
            <a:r>
              <a:rPr lang="en-US" sz="1000" b="0" i="0" u="none" strike="noStrike" cap="none" dirty="0" err="1">
                <a:solidFill>
                  <a:srgbClr val="434343"/>
                </a:solidFill>
                <a:latin typeface="Inter"/>
                <a:ea typeface="Inter"/>
                <a:cs typeface="Inter"/>
                <a:sym typeface="Inter"/>
              </a:rPr>
              <a:t>Samarinda</a:t>
            </a:r>
            <a:r>
              <a:rPr lang="en-US" sz="1000" b="0" i="0" u="none" strike="noStrike" cap="none" dirty="0">
                <a:solidFill>
                  <a:srgbClr val="434343"/>
                </a:solidFill>
                <a:latin typeface="Inter"/>
                <a:ea typeface="Inter"/>
                <a:cs typeface="Inter"/>
                <a:sym typeface="Inter"/>
              </a:rPr>
              <a:t>. These charts provide a clear picture of the dominance of SHM (Hak </a:t>
            </a:r>
            <a:r>
              <a:rPr lang="en-US" sz="1000" b="0" i="0" u="none" strike="noStrike" cap="none" dirty="0" err="1">
                <a:solidFill>
                  <a:srgbClr val="434343"/>
                </a:solidFill>
                <a:latin typeface="Inter"/>
                <a:ea typeface="Inter"/>
                <a:cs typeface="Inter"/>
                <a:sym typeface="Inter"/>
              </a:rPr>
              <a:t>Sertifikat</a:t>
            </a:r>
            <a:r>
              <a:rPr lang="en-US" sz="1000" b="0" i="0" u="none" strike="noStrike" cap="none" dirty="0">
                <a:solidFill>
                  <a:srgbClr val="434343"/>
                </a:solidFill>
                <a:latin typeface="Inter"/>
                <a:ea typeface="Inter"/>
                <a:cs typeface="Inter"/>
                <a:sym typeface="Inter"/>
              </a:rPr>
              <a:t> Milik) in the analyzed property ownership, as well as the relative proportions of other types of certificates.</a:t>
            </a:r>
            <a:endParaRPr lang="en-ID" sz="1000" b="0" i="0" u="none" strike="noStrike" cap="none" dirty="0">
              <a:solidFill>
                <a:srgbClr val="434343"/>
              </a:solidFill>
              <a:latin typeface="Inter"/>
              <a:ea typeface="Inter"/>
              <a:cs typeface="Inter"/>
              <a:sym typeface="Inter"/>
            </a:endParaRPr>
          </a:p>
        </p:txBody>
      </p:sp>
      <p:sp>
        <p:nvSpPr>
          <p:cNvPr id="6" name="Google Shape;284;p66">
            <a:extLst>
              <a:ext uri="{FF2B5EF4-FFF2-40B4-BE49-F238E27FC236}">
                <a16:creationId xmlns:a16="http://schemas.microsoft.com/office/drawing/2014/main" id="{3334896B-AF59-4513-259E-3B48EC296BE2}"/>
              </a:ext>
            </a:extLst>
          </p:cNvPr>
          <p:cNvSpPr txBox="1"/>
          <p:nvPr/>
        </p:nvSpPr>
        <p:spPr>
          <a:xfrm>
            <a:off x="4661466" y="1277284"/>
            <a:ext cx="3378900" cy="48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dirty="0">
                <a:solidFill>
                  <a:srgbClr val="F06634"/>
                </a:solidFill>
                <a:latin typeface="Inter"/>
                <a:ea typeface="Inter"/>
                <a:cs typeface="Inter"/>
                <a:sym typeface="Inter"/>
              </a:rPr>
              <a:t>Samarinda and Balikpapan</a:t>
            </a:r>
            <a:r>
              <a:rPr lang="en" sz="1500" b="1" i="0" u="none" strike="noStrike" cap="none" dirty="0">
                <a:solidFill>
                  <a:srgbClr val="F06634"/>
                </a:solidFill>
                <a:latin typeface="Inter"/>
                <a:ea typeface="Inter"/>
                <a:cs typeface="Inter"/>
                <a:sym typeface="Inter"/>
              </a:rPr>
              <a:t> Areas</a:t>
            </a:r>
            <a:endParaRPr sz="1500" b="1" i="0" u="none" strike="noStrike" cap="none" dirty="0">
              <a:solidFill>
                <a:srgbClr val="F06634"/>
              </a:solidFill>
              <a:latin typeface="Inter"/>
              <a:ea typeface="Inter"/>
              <a:cs typeface="Inter"/>
              <a:sym typeface="Inter"/>
            </a:endParaRPr>
          </a:p>
        </p:txBody>
      </p:sp>
      <p:pic>
        <p:nvPicPr>
          <p:cNvPr id="2" name="Google Shape;287;p66">
            <a:extLst>
              <a:ext uri="{FF2B5EF4-FFF2-40B4-BE49-F238E27FC236}">
                <a16:creationId xmlns:a16="http://schemas.microsoft.com/office/drawing/2014/main" id="{AE2C17EE-5AD9-68BD-37CC-77B3C68B2051}"/>
              </a:ext>
            </a:extLst>
          </p:cNvPr>
          <p:cNvPicPr preferRelativeResize="0"/>
          <p:nvPr/>
        </p:nvPicPr>
        <p:blipFill>
          <a:blip r:embed="rId4"/>
          <a:srcRect/>
          <a:stretch/>
        </p:blipFill>
        <p:spPr>
          <a:xfrm>
            <a:off x="289634" y="2502559"/>
            <a:ext cx="4105132" cy="1635833"/>
          </a:xfrm>
          <a:prstGeom prst="rect">
            <a:avLst/>
          </a:prstGeom>
          <a:noFill/>
          <a:ln>
            <a:noFill/>
          </a:ln>
        </p:spPr>
      </p:pic>
    </p:spTree>
    <p:extLst>
      <p:ext uri="{BB962C8B-B14F-4D97-AF65-F5344CB8AC3E}">
        <p14:creationId xmlns:p14="http://schemas.microsoft.com/office/powerpoint/2010/main" val="22277674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On-screen Show (16:9)</PresentationFormat>
  <Paragraphs>125</Paragraphs>
  <Slides>15</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Inter</vt:lpstr>
      <vt:lpstr>Work Sans</vt:lpstr>
      <vt:lpstr>Avenir</vt:lpstr>
      <vt:lpstr>Work Sans Medium</vt:lpstr>
      <vt:lpstr>Arial</vt:lpstr>
      <vt:lpstr>Work Sans SemiBold</vt:lpstr>
      <vt:lpstr>Work Sans ExtraBold</vt:lpstr>
      <vt:lpstr>Simple Light</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acer</cp:lastModifiedBy>
  <cp:revision>1</cp:revision>
  <dcterms:modified xsi:type="dcterms:W3CDTF">2024-08-02T01:56:07Z</dcterms:modified>
</cp:coreProperties>
</file>