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9" d="100"/>
          <a:sy n="79" d="100"/>
        </p:scale>
        <p:origin x="778" y="6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FDC0341-895E-45F0-9A0F-006C1782F626}" type="datetimeFigureOut">
              <a:rPr lang="en-US" smtClean="0"/>
              <a:t>7/9/2020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48434D-598B-4EDF-8699-7D01E986DD98}"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FDC0341-895E-45F0-9A0F-006C1782F626}" type="datetimeFigureOut">
              <a:rPr lang="en-US" smtClean="0"/>
              <a:t>7/9/2020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48434D-598B-4EDF-8699-7D01E986DD98}"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FDC0341-895E-45F0-9A0F-006C1782F626}" type="datetimeFigureOut">
              <a:rPr lang="en-US" smtClean="0"/>
              <a:t>7/9/2020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48434D-598B-4EDF-8699-7D01E986DD98}"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FDC0341-895E-45F0-9A0F-006C1782F626}" type="datetimeFigureOut">
              <a:rPr lang="en-US" smtClean="0"/>
              <a:t>7/9/2020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48434D-598B-4EDF-8699-7D01E986DD98}"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FDC0341-895E-45F0-9A0F-006C1782F626}" type="datetimeFigureOut">
              <a:rPr lang="en-US" smtClean="0"/>
              <a:t>7/9/2020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48434D-598B-4EDF-8699-7D01E986DD98}"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FDC0341-895E-45F0-9A0F-006C1782F626}" type="datetimeFigureOut">
              <a:rPr lang="en-US" smtClean="0"/>
              <a:t>7/9/2020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48434D-598B-4EDF-8699-7D01E986DD98}"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FDC0341-895E-45F0-9A0F-006C1782F626}" type="datetimeFigureOut">
              <a:rPr lang="en-US" smtClean="0"/>
              <a:t>7/9/2020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648434D-598B-4EDF-8699-7D01E986DD98}"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FDC0341-895E-45F0-9A0F-006C1782F626}" type="datetimeFigureOut">
              <a:rPr lang="en-US" smtClean="0"/>
              <a:t>7/9/2020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648434D-598B-4EDF-8699-7D01E986DD98}"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FDC0341-895E-45F0-9A0F-006C1782F626}" type="datetimeFigureOut">
              <a:rPr lang="en-US" smtClean="0"/>
              <a:t>7/9/2020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648434D-598B-4EDF-8699-7D01E986DD98}"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FDC0341-895E-45F0-9A0F-006C1782F626}" type="datetimeFigureOut">
              <a:rPr lang="en-US" smtClean="0"/>
              <a:t>7/9/2020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48434D-598B-4EDF-8699-7D01E986DD98}"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FDC0341-895E-45F0-9A0F-006C1782F626}" type="datetimeFigureOut">
              <a:rPr lang="en-US" smtClean="0"/>
              <a:t>7/9/2020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48434D-598B-4EDF-8699-7D01E986DD98}"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FDC0341-895E-45F0-9A0F-006C1782F626}" type="datetimeFigureOut">
              <a:rPr lang="en-US" smtClean="0"/>
              <a:t>7/9/2020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48434D-598B-4EDF-8699-7D01E986DD98}"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1C9CC24-B375-4226-BF2B-61FADBBA69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70A28E-4FD8-4474-A206-E15B5EBB30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 y="1084747"/>
            <a:ext cx="9141714" cy="3294207"/>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39647E21-5366-4638-AC97-D8CD4111EB5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l="8235" r="8214" b="45501"/>
          <a:stretch>
            <a:fillRect/>
          </a:stretch>
        </p:blipFill>
        <p:spPr>
          <a:xfrm flipV="1">
            <a:off x="0" y="0"/>
            <a:ext cx="9143999" cy="4473360"/>
          </a:xfrm>
          <a:custGeom>
            <a:avLst/>
            <a:gdLst>
              <a:gd name="connsiteX0" fmla="*/ 0 w 12191999"/>
              <a:gd name="connsiteY0" fmla="*/ 4473360 h 4473360"/>
              <a:gd name="connsiteX1" fmla="*/ 12191999 w 12191999"/>
              <a:gd name="connsiteY1" fmla="*/ 4473360 h 4473360"/>
              <a:gd name="connsiteX2" fmla="*/ 12191999 w 12191999"/>
              <a:gd name="connsiteY2" fmla="*/ 0 h 4473360"/>
              <a:gd name="connsiteX3" fmla="*/ 0 w 12191999"/>
              <a:gd name="connsiteY3" fmla="*/ 0 h 4473360"/>
            </a:gdLst>
            <a:ahLst/>
            <a:cxnLst>
              <a:cxn ang="0">
                <a:pos x="connsiteX0" y="connsiteY0"/>
              </a:cxn>
              <a:cxn ang="0">
                <a:pos x="connsiteX1" y="connsiteY1"/>
              </a:cxn>
              <a:cxn ang="0">
                <a:pos x="connsiteX2" y="connsiteY2"/>
              </a:cxn>
              <a:cxn ang="0">
                <a:pos x="connsiteX3" y="connsiteY3"/>
              </a:cxn>
            </a:cxnLst>
            <a:rect l="l" t="t" r="r" b="b"/>
            <a:pathLst>
              <a:path w="12191999" h="4473360">
                <a:moveTo>
                  <a:pt x="0" y="4473360"/>
                </a:moveTo>
                <a:lnTo>
                  <a:pt x="12191999" y="4473360"/>
                </a:lnTo>
                <a:lnTo>
                  <a:pt x="12191999" y="0"/>
                </a:lnTo>
                <a:lnTo>
                  <a:pt x="0" y="0"/>
                </a:lnTo>
                <a:close/>
              </a:path>
            </a:pathLst>
          </a:custGeom>
        </p:spPr>
      </p:pic>
      <p:sp>
        <p:nvSpPr>
          <p:cNvPr id="4" name="Title 3"/>
          <p:cNvSpPr>
            <a:spLocks noGrp="1"/>
          </p:cNvSpPr>
          <p:nvPr>
            <p:ph type="ctrTitle"/>
          </p:nvPr>
        </p:nvSpPr>
        <p:spPr>
          <a:xfrm>
            <a:off x="565443" y="2076450"/>
            <a:ext cx="8013114" cy="1345134"/>
          </a:xfrm>
        </p:spPr>
        <p:txBody>
          <a:bodyPr rtlCol="0" anchor="ctr">
            <a:normAutofit/>
          </a:bodyPr>
          <a:lstStyle/>
          <a:p>
            <a:pPr eaLnBrk="1" fontAlgn="auto" hangingPunct="1">
              <a:lnSpc>
                <a:spcPct val="90000"/>
              </a:lnSpc>
              <a:spcAft>
                <a:spcPts val="0"/>
              </a:spcAft>
              <a:defRPr/>
            </a:pPr>
            <a:r>
              <a:rPr lang="en-GB" sz="2700">
                <a:solidFill>
                  <a:srgbClr val="FFFFFF"/>
                </a:solidFill>
                <a:latin typeface="Arial" charset="0"/>
                <a:ea typeface="ＭＳ Ｐゴシック" charset="0"/>
              </a:rPr>
              <a:t>3D Animation</a:t>
            </a:r>
            <a:br>
              <a:rPr lang="en-GB" sz="2700">
                <a:solidFill>
                  <a:srgbClr val="FFFFFF"/>
                </a:solidFill>
                <a:latin typeface="Arial" charset="0"/>
                <a:ea typeface="ＭＳ Ｐゴシック" charset="0"/>
              </a:rPr>
            </a:br>
            <a:r>
              <a:rPr lang="en-GB" sz="2700">
                <a:solidFill>
                  <a:srgbClr val="FFFFFF"/>
                </a:solidFill>
                <a:latin typeface="Arial" charset="0"/>
                <a:ea typeface="ＭＳ Ｐゴシック" charset="0"/>
              </a:rPr>
              <a:t>Using camera</a:t>
            </a:r>
            <a:br>
              <a:rPr lang="en-GB" sz="2700">
                <a:solidFill>
                  <a:srgbClr val="FFFFFF"/>
                </a:solidFill>
                <a:latin typeface="Arial" charset="0"/>
                <a:ea typeface="ＭＳ Ｐゴシック" charset="0"/>
              </a:rPr>
            </a:br>
            <a:endParaRPr lang="en-US" sz="2700">
              <a:solidFill>
                <a:srgbClr val="FFFFFF"/>
              </a:solidFill>
            </a:endParaRPr>
          </a:p>
        </p:txBody>
      </p:sp>
      <p:sp>
        <p:nvSpPr>
          <p:cNvPr id="5" name="Title 3"/>
          <p:cNvSpPr txBox="1">
            <a:spLocks/>
          </p:cNvSpPr>
          <p:nvPr/>
        </p:nvSpPr>
        <p:spPr>
          <a:xfrm>
            <a:off x="878681" y="4473360"/>
            <a:ext cx="7101908" cy="865639"/>
          </a:xfrm>
          <a:prstGeom prst="rect">
            <a:avLst/>
          </a:prstGeom>
        </p:spPr>
        <p:txBody>
          <a:bodyPr anchor="ctr">
            <a:normAutofit/>
          </a:bodyPr>
          <a:lstStyle/>
          <a:p>
            <a:pPr fontAlgn="auto">
              <a:spcBef>
                <a:spcPct val="0"/>
              </a:spcBef>
              <a:spcAft>
                <a:spcPts val="600"/>
              </a:spcAft>
              <a:defRPr/>
            </a:pPr>
            <a:r>
              <a:rPr lang="en-GB" sz="2400">
                <a:solidFill>
                  <a:srgbClr val="000000"/>
                </a:solidFill>
                <a:latin typeface="Arial" charset="0"/>
                <a:ea typeface="ＭＳ Ｐゴシック" charset="0"/>
                <a:cs typeface="+mj-cs"/>
              </a:rPr>
              <a:t>Multimedia Terapan</a:t>
            </a:r>
            <a:endParaRPr lang="en-US" sz="2400">
              <a:solidFill>
                <a:srgbClr val="000000"/>
              </a:solidFill>
              <a:latin typeface="+mj-lt"/>
              <a:ea typeface="+mj-ea"/>
              <a:cs typeface="+mj-c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07282" y="1022350"/>
            <a:ext cx="532209"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07282" y="837744"/>
            <a:ext cx="302419"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83495" y="640894"/>
            <a:ext cx="126206"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417402" y="635716"/>
            <a:ext cx="246459"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83041" y="635715"/>
            <a:ext cx="8180897"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718879" y="800392"/>
            <a:ext cx="7698523" cy="1212102"/>
          </a:xfrm>
        </p:spPr>
        <p:txBody>
          <a:bodyPr>
            <a:normAutofit/>
          </a:bodyPr>
          <a:lstStyle/>
          <a:p>
            <a:r>
              <a:rPr lang="en-US" sz="3500">
                <a:solidFill>
                  <a:srgbClr val="FFFFFF"/>
                </a:solidFill>
              </a:rPr>
              <a:t>Using Camera</a:t>
            </a:r>
          </a:p>
        </p:txBody>
      </p:sp>
      <p:sp>
        <p:nvSpPr>
          <p:cNvPr id="3" name="Content Placeholder 2"/>
          <p:cNvSpPr>
            <a:spLocks noGrp="1"/>
          </p:cNvSpPr>
          <p:nvPr>
            <p:ph idx="1"/>
          </p:nvPr>
        </p:nvSpPr>
        <p:spPr>
          <a:xfrm>
            <a:off x="1025718" y="2490436"/>
            <a:ext cx="7281746" cy="3567173"/>
          </a:xfrm>
        </p:spPr>
        <p:txBody>
          <a:bodyPr anchor="ctr">
            <a:normAutofit/>
          </a:bodyPr>
          <a:lstStyle/>
          <a:p>
            <a:pPr>
              <a:lnSpc>
                <a:spcPct val="90000"/>
              </a:lnSpc>
              <a:buNone/>
            </a:pPr>
            <a:r>
              <a:rPr lang="id-ID" sz="2100"/>
              <a:t>Penggunaan camera pada Unity ini sangat penting sekali terutama pada objek 3D. Hal tersebut dikarenakan adanya perbedaan antara objek 2D yang hanya bisa dilihat dari satu sudut pandang saja, sedangkan objek 3D dapat dilihat dari segala sudut pandang. Dari segi posisi juga terdapat perbedaan antara objek 2D dan 3D, yaitu jika pada objek 3D terdapat koordinat sumbu “z” yang sangat berpengaruh pada posisi objek yang kita buat. </a:t>
            </a:r>
            <a:r>
              <a:rPr lang="en-US" sz="2100"/>
              <a:t>Pada minggu iniakan mempelajari beberapa hal untuk me</a:t>
            </a:r>
            <a:r>
              <a:rPr lang="id-ID" sz="2100"/>
              <a:t>mbuat dan menentukan tata letak sudut pandang camera dengan fitur-fitur camera yang ada pada Unity</a:t>
            </a:r>
            <a:r>
              <a:rPr lang="en-US" sz="2100"/>
              <a:t>, antara lain:</a:t>
            </a:r>
          </a:p>
          <a:p>
            <a:pPr>
              <a:lnSpc>
                <a:spcPct val="90000"/>
              </a:lnSpc>
            </a:pPr>
            <a:endParaRPr lang="en-US" sz="21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6EFD3D9-44F0-4267-BCC1-1613E79D82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6">
            <a:extLst>
              <a:ext uri="{FF2B5EF4-FFF2-40B4-BE49-F238E27FC236}">
                <a16:creationId xmlns:a16="http://schemas.microsoft.com/office/drawing/2014/main" id="{A779A851-95D6-41AF-937A-B0E4B7F6FA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106623" y="900814"/>
            <a:ext cx="569713"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7">
            <a:extLst>
              <a:ext uri="{FF2B5EF4-FFF2-40B4-BE49-F238E27FC236}">
                <a16:creationId xmlns:a16="http://schemas.microsoft.com/office/drawing/2014/main" id="{953FB2E7-B6CB-429C-81EB-D9516D6D5C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108327" y="633165"/>
            <a:ext cx="361991"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Shape 13">
            <a:extLst>
              <a:ext uri="{FF2B5EF4-FFF2-40B4-BE49-F238E27FC236}">
                <a16:creationId xmlns:a16="http://schemas.microsoft.com/office/drawing/2014/main" id="{2EC40DB1-B719-4A13-9A4D-0966B4B278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965" y="636723"/>
            <a:ext cx="3000047" cy="5257799"/>
          </a:xfrm>
          <a:custGeom>
            <a:avLst/>
            <a:gdLst>
              <a:gd name="connsiteX0" fmla="*/ 0 w 4634682"/>
              <a:gd name="connsiteY0" fmla="*/ 0 h 5257799"/>
              <a:gd name="connsiteX1" fmla="*/ 4634682 w 4634682"/>
              <a:gd name="connsiteY1" fmla="*/ 0 h 5257799"/>
              <a:gd name="connsiteX2" fmla="*/ 4634682 w 4634682"/>
              <a:gd name="connsiteY2" fmla="*/ 5257799 h 5257799"/>
              <a:gd name="connsiteX3" fmla="*/ 0 w 4634682"/>
              <a:gd name="connsiteY3" fmla="*/ 5257799 h 5257799"/>
            </a:gdLst>
            <a:ahLst/>
            <a:cxnLst>
              <a:cxn ang="0">
                <a:pos x="connsiteX0" y="connsiteY0"/>
              </a:cxn>
              <a:cxn ang="0">
                <a:pos x="connsiteX1" y="connsiteY1"/>
              </a:cxn>
              <a:cxn ang="0">
                <a:pos x="connsiteX2" y="connsiteY2"/>
              </a:cxn>
              <a:cxn ang="0">
                <a:pos x="connsiteX3" y="connsiteY3"/>
              </a:cxn>
            </a:cxnLst>
            <a:rect l="l" t="t" r="r" b="b"/>
            <a:pathLst>
              <a:path w="4634682" h="5257799">
                <a:moveTo>
                  <a:pt x="0" y="0"/>
                </a:moveTo>
                <a:lnTo>
                  <a:pt x="4634682" y="0"/>
                </a:lnTo>
                <a:lnTo>
                  <a:pt x="4634682" y="5257799"/>
                </a:lnTo>
                <a:lnTo>
                  <a:pt x="0" y="5257799"/>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701154" y="982272"/>
            <a:ext cx="2541314" cy="4560970"/>
          </a:xfrm>
        </p:spPr>
        <p:txBody>
          <a:bodyPr>
            <a:normAutofit/>
          </a:bodyPr>
          <a:lstStyle/>
          <a:p>
            <a:r>
              <a:rPr lang="en-US" sz="3500">
                <a:solidFill>
                  <a:srgbClr val="FFFFFF"/>
                </a:solidFill>
              </a:rPr>
              <a:t>Layar Camera</a:t>
            </a:r>
          </a:p>
        </p:txBody>
      </p:sp>
      <p:sp>
        <p:nvSpPr>
          <p:cNvPr id="16" name="Rectangle 8">
            <a:extLst>
              <a:ext uri="{FF2B5EF4-FFF2-40B4-BE49-F238E27FC236}">
                <a16:creationId xmlns:a16="http://schemas.microsoft.com/office/drawing/2014/main" id="{82211336-CFF3-412D-868A-6679C1004C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676336" y="1352302"/>
            <a:ext cx="4991698"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Content Placeholder 2"/>
          <p:cNvSpPr>
            <a:spLocks noGrp="1"/>
          </p:cNvSpPr>
          <p:nvPr>
            <p:ph idx="1"/>
          </p:nvPr>
        </p:nvSpPr>
        <p:spPr>
          <a:xfrm>
            <a:off x="3916396" y="1719618"/>
            <a:ext cx="4461623" cy="4334629"/>
          </a:xfrm>
        </p:spPr>
        <p:txBody>
          <a:bodyPr anchor="ctr">
            <a:normAutofit/>
          </a:bodyPr>
          <a:lstStyle/>
          <a:p>
            <a:pPr lvl="0">
              <a:buNone/>
            </a:pPr>
            <a:r>
              <a:rPr lang="id-ID" sz="2100">
                <a:solidFill>
                  <a:srgbClr val="FEFFFF"/>
                </a:solidFill>
              </a:rPr>
              <a:t>Tampilan camera dari arah sudut pandang lain di dalam layar utama, dimana di dalam satu layar tampilan game terdapat layar camera yang mempunyai sudut pandang yang berbeda dengan camera utama.</a:t>
            </a:r>
            <a:endParaRPr lang="en-US" sz="2100">
              <a:solidFill>
                <a:srgbClr val="FEFFFF"/>
              </a:solidFill>
            </a:endParaRPr>
          </a:p>
          <a:p>
            <a:pPr>
              <a:buNone/>
            </a:pPr>
            <a:endParaRPr lang="en-US" sz="2100">
              <a:solidFill>
                <a:srgbClr val="FEFFFF"/>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A1473A6-3F22-483E-8A30-80B9D2B145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 name="Group 9">
            <a:extLst>
              <a:ext uri="{FF2B5EF4-FFF2-40B4-BE49-F238E27FC236}">
                <a16:creationId xmlns:a16="http://schemas.microsoft.com/office/drawing/2014/main" id="{AA1375E3-3E53-4D75-BAB7-E5929BFCB25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400762" y="563918"/>
            <a:ext cx="3089954" cy="5978614"/>
            <a:chOff x="7513372" y="803186"/>
            <a:chExt cx="4163968" cy="5978614"/>
          </a:xfrm>
        </p:grpSpPr>
        <p:sp>
          <p:nvSpPr>
            <p:cNvPr id="11" name="Freeform 6">
              <a:extLst>
                <a:ext uri="{FF2B5EF4-FFF2-40B4-BE49-F238E27FC236}">
                  <a16:creationId xmlns:a16="http://schemas.microsoft.com/office/drawing/2014/main" id="{0BBEEF67-3DDF-46CF-8CD5-EA5F0E4FB07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9586" y="1070835"/>
              <a:ext cx="687754"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7">
              <a:extLst>
                <a:ext uri="{FF2B5EF4-FFF2-40B4-BE49-F238E27FC236}">
                  <a16:creationId xmlns:a16="http://schemas.microsoft.com/office/drawing/2014/main" id="{8FAC1C95-F817-487C-B8B2-CF141FBB1C2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8949" y="803186"/>
              <a:ext cx="409371"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Rectangle 8">
              <a:extLst>
                <a:ext uri="{FF2B5EF4-FFF2-40B4-BE49-F238E27FC236}">
                  <a16:creationId xmlns:a16="http://schemas.microsoft.com/office/drawing/2014/main" id="{C2C5363A-D941-4AA1-8D38-D7E44A1E2E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7513372" y="804101"/>
              <a:ext cx="3880238"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823851" y="885651"/>
            <a:ext cx="2422352" cy="4624603"/>
          </a:xfrm>
        </p:spPr>
        <p:txBody>
          <a:bodyPr>
            <a:normAutofit/>
          </a:bodyPr>
          <a:lstStyle/>
          <a:p>
            <a:r>
              <a:rPr lang="en-US">
                <a:solidFill>
                  <a:srgbClr val="FFFFFF"/>
                </a:solidFill>
              </a:rPr>
              <a:t>Pandang Camera</a:t>
            </a:r>
          </a:p>
        </p:txBody>
      </p:sp>
      <p:sp>
        <p:nvSpPr>
          <p:cNvPr id="3" name="Content Placeholder 2"/>
          <p:cNvSpPr>
            <a:spLocks noGrp="1"/>
          </p:cNvSpPr>
          <p:nvPr>
            <p:ph idx="1"/>
          </p:nvPr>
        </p:nvSpPr>
        <p:spPr>
          <a:xfrm>
            <a:off x="3734031" y="885651"/>
            <a:ext cx="4893915" cy="4616849"/>
          </a:xfrm>
        </p:spPr>
        <p:txBody>
          <a:bodyPr anchor="ctr">
            <a:normAutofit/>
          </a:bodyPr>
          <a:lstStyle/>
          <a:p>
            <a:pPr lvl="0">
              <a:buNone/>
            </a:pPr>
            <a:r>
              <a:rPr lang="id-ID" sz="2100"/>
              <a:t>Melakukan perpindahan beberapa sudut pandang camera dalam suatu game, dimana pengguna dapat merubah layar tampilan secara keseluruhan dengan sudut pandang camera yang berbeda</a:t>
            </a:r>
            <a:r>
              <a:rPr lang="en-US" sz="2100"/>
              <a:t>.</a:t>
            </a:r>
          </a:p>
          <a:p>
            <a:pPr>
              <a:buNone/>
            </a:pPr>
            <a:endParaRPr lang="en-US" sz="21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415CC05-7409-46F5-8A98-2B5A6B0993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882633" y="1343770"/>
            <a:ext cx="2561599" cy="4559963"/>
          </a:xfrm>
        </p:spPr>
        <p:txBody>
          <a:bodyPr>
            <a:normAutofit/>
          </a:bodyPr>
          <a:lstStyle/>
          <a:p>
            <a:r>
              <a:rPr lang="en-US" sz="3100"/>
              <a:t>Menangkap Gambar</a:t>
            </a:r>
          </a:p>
        </p:txBody>
      </p:sp>
      <p:sp>
        <p:nvSpPr>
          <p:cNvPr id="10" name="Freeform 6">
            <a:extLst>
              <a:ext uri="{FF2B5EF4-FFF2-40B4-BE49-F238E27FC236}">
                <a16:creationId xmlns:a16="http://schemas.microsoft.com/office/drawing/2014/main" id="{F2A7F1A3-B330-4A94-A2CD-4B913FF04C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095660" y="900814"/>
            <a:ext cx="569714"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7">
            <a:extLst>
              <a:ext uri="{FF2B5EF4-FFF2-40B4-BE49-F238E27FC236}">
                <a16:creationId xmlns:a16="http://schemas.microsoft.com/office/drawing/2014/main" id="{23EFF1D4-2A0A-4BF6-BD32-ADF1B4A184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094656" y="633165"/>
            <a:ext cx="361990"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Rectangle 8">
            <a:extLst>
              <a:ext uri="{FF2B5EF4-FFF2-40B4-BE49-F238E27FC236}">
                <a16:creationId xmlns:a16="http://schemas.microsoft.com/office/drawing/2014/main" id="{82E53320-5F4A-431D-A2F3-8FC8C873F6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634080"/>
            <a:ext cx="5456646"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Content Placeholder 2"/>
          <p:cNvSpPr>
            <a:spLocks noGrp="1"/>
          </p:cNvSpPr>
          <p:nvPr>
            <p:ph idx="1"/>
          </p:nvPr>
        </p:nvSpPr>
        <p:spPr>
          <a:xfrm>
            <a:off x="608320" y="1033670"/>
            <a:ext cx="4612196" cy="4500439"/>
          </a:xfrm>
        </p:spPr>
        <p:txBody>
          <a:bodyPr anchor="ctr">
            <a:normAutofit/>
          </a:bodyPr>
          <a:lstStyle/>
          <a:p>
            <a:pPr lvl="0">
              <a:lnSpc>
                <a:spcPct val="90000"/>
              </a:lnSpc>
              <a:buNone/>
            </a:pPr>
            <a:r>
              <a:rPr lang="id-ID">
                <a:solidFill>
                  <a:srgbClr val="FEFFFF"/>
                </a:solidFill>
              </a:rPr>
              <a:t>Hasil tangkapan (</a:t>
            </a:r>
            <a:r>
              <a:rPr lang="id-ID" i="1">
                <a:solidFill>
                  <a:srgbClr val="FEFFFF"/>
                </a:solidFill>
              </a:rPr>
              <a:t>capture</a:t>
            </a:r>
            <a:r>
              <a:rPr lang="id-ID">
                <a:solidFill>
                  <a:srgbClr val="FEFFFF"/>
                </a:solidFill>
              </a:rPr>
              <a:t>) layar yang berada di dalam frame, dimana hal ini memungkinkan pengguna untuk menangkap gambar dalam suatu game yang hasil tangkapan tersebut berasal dari sudut pandang camera utama.</a:t>
            </a:r>
            <a:endParaRPr lang="en-US">
              <a:solidFill>
                <a:srgbClr val="FEFFFF"/>
              </a:solidFill>
            </a:endParaRPr>
          </a:p>
          <a:p>
            <a:pPr>
              <a:lnSpc>
                <a:spcPct val="90000"/>
              </a:lnSpc>
              <a:buNone/>
            </a:pPr>
            <a:endParaRPr lang="en-US">
              <a:solidFill>
                <a:srgbClr val="FEFFFF"/>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208</Words>
  <Application>Microsoft Office PowerPoint</Application>
  <PresentationFormat>On-screen Show (4:3)</PresentationFormat>
  <Paragraphs>10</Paragraphs>
  <Slides>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vt:i4>
      </vt:variant>
    </vt:vector>
  </HeadingPairs>
  <TitlesOfParts>
    <vt:vector size="8" baseType="lpstr">
      <vt:lpstr>Arial</vt:lpstr>
      <vt:lpstr>Calibri</vt:lpstr>
      <vt:lpstr>Office Theme</vt:lpstr>
      <vt:lpstr>3D Animation Using camera </vt:lpstr>
      <vt:lpstr>Using Camera</vt:lpstr>
      <vt:lpstr>Layar Camera</vt:lpstr>
      <vt:lpstr>Pandang Camera</vt:lpstr>
      <vt:lpstr>Menangkap Gambar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3D Animation Using camera </dc:title>
  <dc:creator>agung pramudhita</dc:creator>
  <cp:lastModifiedBy>agung pramudhita</cp:lastModifiedBy>
  <cp:revision>1</cp:revision>
  <dcterms:created xsi:type="dcterms:W3CDTF">2020-07-09T00:28:02Z</dcterms:created>
  <dcterms:modified xsi:type="dcterms:W3CDTF">2020-07-09T00:28:07Z</dcterms:modified>
</cp:coreProperties>
</file>