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oboto" charset="1" panose="02000000000000000000"/>
      <p:regular r:id="rId10"/>
    </p:embeddedFont>
    <p:embeddedFont>
      <p:font typeface="Roboto Bold" charset="1" panose="02000000000000000000"/>
      <p:regular r:id="rId11"/>
    </p:embeddedFont>
    <p:embeddedFont>
      <p:font typeface="Roboto Italics" charset="1" panose="02000000000000000000"/>
      <p:regular r:id="rId12"/>
    </p:embeddedFont>
    <p:embeddedFont>
      <p:font typeface="Roboto Bold Italics" charset="1" panose="02000000000000000000"/>
      <p:regular r:id="rId13"/>
    </p:embeddedFont>
    <p:embeddedFont>
      <p:font typeface="Barlow Light" charset="1" panose="00000400000000000000"/>
      <p:regular r:id="rId14"/>
    </p:embeddedFont>
    <p:embeddedFont>
      <p:font typeface="Barlow Light Bold" charset="1" panose="00000500000000000000"/>
      <p:regular r:id="rId15"/>
    </p:embeddedFont>
    <p:embeddedFont>
      <p:font typeface="Barlow Light Italics" charset="1" panose="00000400000000000000"/>
      <p:regular r:id="rId16"/>
    </p:embeddedFont>
    <p:embeddedFont>
      <p:font typeface="Barlow Light Bold Italic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5388" t="21575" r="1785" b="12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661851" y="57333"/>
            <a:ext cx="6215270" cy="27857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100332" y="765547"/>
            <a:ext cx="3561520" cy="189799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5488817"/>
            <a:ext cx="11815598" cy="3806525"/>
            <a:chOff x="0" y="0"/>
            <a:chExt cx="15754131" cy="50753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76200"/>
              <a:ext cx="15754131" cy="3000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90"/>
                </a:lnSpc>
              </a:pPr>
              <a:r>
                <a:rPr lang="en-US" sz="7900">
                  <a:solidFill>
                    <a:srgbClr val="FEFFFD"/>
                  </a:solidFill>
                  <a:latin typeface="Roboto Bold"/>
                </a:rPr>
                <a:t>CAPSTONE PROJECT</a:t>
              </a:r>
            </a:p>
            <a:p>
              <a:pPr>
                <a:lnSpc>
                  <a:spcPts val="8690"/>
                </a:lnSpc>
              </a:pPr>
              <a:r>
                <a:rPr lang="en-US" sz="7900">
                  <a:solidFill>
                    <a:srgbClr val="FEFFFD"/>
                  </a:solidFill>
                  <a:latin typeface="Roboto Bold"/>
                </a:rPr>
                <a:t>MARISEHAT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58232"/>
              <a:ext cx="15754131" cy="1617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FEFFFD"/>
                  </a:solidFill>
                  <a:latin typeface="Barlow Light Bold"/>
                </a:rPr>
                <a:t>Iqbal Damar Istiqlal (CF-003)</a:t>
              </a:r>
            </a:p>
            <a:p>
              <a:pPr>
                <a:lnSpc>
                  <a:spcPts val="4899"/>
                </a:lnSpc>
              </a:pPr>
              <a:r>
                <a:rPr lang="en-US" sz="3499">
                  <a:solidFill>
                    <a:srgbClr val="FEFFFD"/>
                  </a:solidFill>
                  <a:latin typeface="Barlow Light Bold"/>
                </a:rPr>
                <a:t>A11201810919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E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7344" y="3510407"/>
            <a:ext cx="17013197" cy="3316351"/>
            <a:chOff x="0" y="0"/>
            <a:chExt cx="22684263" cy="442180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2684263" cy="1472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640"/>
                </a:lnSpc>
              </a:pPr>
              <a:r>
                <a:rPr lang="en-US" sz="7200">
                  <a:solidFill>
                    <a:srgbClr val="FEFFFD"/>
                  </a:solidFill>
                  <a:latin typeface="Roboto Bold"/>
                </a:rPr>
                <a:t>MariSehat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42668"/>
              <a:ext cx="18569108" cy="2379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759"/>
                </a:lnSpc>
              </a:pPr>
              <a:r>
                <a:rPr lang="en-US" sz="3399">
                  <a:solidFill>
                    <a:srgbClr val="FEFFFD"/>
                  </a:solidFill>
                  <a:latin typeface="Barlow Light"/>
                </a:rPr>
                <a:t>Adalah klinik layanan kesehatan yang menyimpan scan hasil lab atau salinan resep kesehatan masyarakat secara digital. MariSehat ingin menyimpan data kesehatan itu secara aman di Microsoft Azure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E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2105271" y="5124450"/>
            <a:ext cx="10287000" cy="0"/>
          </a:xfrm>
          <a:prstGeom prst="line">
            <a:avLst/>
          </a:prstGeom>
          <a:ln cap="rnd" w="38100">
            <a:solidFill>
              <a:srgbClr val="10101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68759" y="2065961"/>
            <a:ext cx="598125" cy="59812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968759" y="3876152"/>
            <a:ext cx="598125" cy="598125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968759" y="5524500"/>
            <a:ext cx="598125" cy="598125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68759" y="7339629"/>
            <a:ext cx="598125" cy="598125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427137" y="1796041"/>
            <a:ext cx="7063154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199">
                <a:solidFill>
                  <a:srgbClr val="FEFFFD"/>
                </a:solidFill>
                <a:latin typeface="Barlow Light Bold"/>
              </a:rPr>
              <a:t>Memmiliki ruang khusus yang aman yang dapat diakses secara langsung oleh komputer, aplikasi, dan web API.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27137" y="3606232"/>
            <a:ext cx="7063154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199">
                <a:solidFill>
                  <a:srgbClr val="FEFFFD"/>
                </a:solidFill>
                <a:latin typeface="Barlow Light Bold"/>
              </a:rPr>
              <a:t>Mendukng secara otomatis tier penyipanan sesuai dengan waktu umur berkas yang dapat ditentukan.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27137" y="5254580"/>
            <a:ext cx="7063154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199">
                <a:solidFill>
                  <a:srgbClr val="FEFFFD"/>
                </a:solidFill>
                <a:latin typeface="Barlow Light Bold"/>
              </a:rPr>
              <a:t>Memberikan akses API bagi aplikasi pihak ketiga secara aman untuk dapat mengakses berkas tersebut.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27137" y="7069709"/>
            <a:ext cx="7063154" cy="86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199">
                <a:solidFill>
                  <a:srgbClr val="FEFFFD"/>
                </a:solidFill>
                <a:latin typeface="Barlow Light Bold"/>
              </a:rPr>
              <a:t>Memetakan kepemilikan berkas melalui metadata atau sejenisnya kepada pasien tertentu.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4705350"/>
            <a:ext cx="491783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FEFFFD"/>
                </a:solidFill>
                <a:latin typeface="Roboto Bold"/>
              </a:rPr>
              <a:t>Solusi Teknis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578788" y="2981236"/>
            <a:ext cx="10406399" cy="52857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529186" y="952500"/>
            <a:ext cx="8505603" cy="111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91"/>
              </a:lnSpc>
            </a:pPr>
            <a:r>
              <a:rPr lang="en-US" sz="6839">
                <a:solidFill>
                  <a:srgbClr val="FEFFFD"/>
                </a:solidFill>
                <a:latin typeface="Roboto Bold"/>
              </a:rPr>
              <a:t>Azure Blob Container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2D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992143" y="3529222"/>
            <a:ext cx="12871486" cy="474636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421627" y="1283960"/>
            <a:ext cx="1001251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FEFFFD"/>
                </a:solidFill>
                <a:latin typeface="Roboto Bold"/>
              </a:rPr>
              <a:t>Azure Blob Lifecycle Management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0727" t="0" r="4754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26389" y="4585335"/>
            <a:ext cx="8435222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FEFFFD"/>
                </a:solidFill>
                <a:latin typeface="Roboto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DAExfU1IHQQ</dc:identifier>
  <dcterms:modified xsi:type="dcterms:W3CDTF">2011-08-01T06:04:30Z</dcterms:modified>
  <cp:revision>1</cp:revision>
  <dc:title>Black White Photo-centric  5G Technology Technology Presentation</dc:title>
</cp:coreProperties>
</file>