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Comforta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305">
          <p15:clr>
            <a:srgbClr val="A4A3A4"/>
          </p15:clr>
        </p15:guide>
        <p15:guide id="3" pos="5455">
          <p15:clr>
            <a:srgbClr val="9AA0A6"/>
          </p15:clr>
        </p15:guide>
        <p15:guide id="4" pos="2880">
          <p15:clr>
            <a:srgbClr val="9AA0A6"/>
          </p15:clr>
        </p15:guide>
        <p15:guide id="5" pos="2976">
          <p15:clr>
            <a:srgbClr val="9AA0A6"/>
          </p15:clr>
        </p15:guide>
        <p15:guide id="6" pos="3070">
          <p15:clr>
            <a:srgbClr val="9AA0A6"/>
          </p15:clr>
        </p15:guide>
        <p15:guide id="7" orient="horz"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305"/>
        <p:guide pos="5455"/>
        <p:guide pos="2880"/>
        <p:guide pos="2976"/>
        <p:guide pos="3070"/>
        <p:guide pos="302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Comfortaa-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Comfortaa-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ff057c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5ff057cf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3b692871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43b6928715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3b692871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43b6928715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3b692871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43b6928715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3b692871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43b692871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3b692871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43b6928715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3b692871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43b6928715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3b692871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43b6928715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3b692871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43b6928715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3b692871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43b6928715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3b692871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43b6928715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ff057cf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5ff057cf1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3b692871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43b6928715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3b692871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3b6928715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ff057cf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5ff057cf1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3b8e70d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43b8e70da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3b69287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43b692871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3b69287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43b692871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3b69287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43b692871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3b69287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43b692871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3b692871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43b692871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3b69287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43b692871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144400"/>
            <a:ext cx="8520600" cy="572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rgbClr val="761A79"/>
              </a:buClr>
              <a:buSzPts val="1600"/>
              <a:buNone/>
              <a:defRPr sz="1600">
                <a:solidFill>
                  <a:srgbClr val="761A79"/>
                </a:solidFill>
              </a:defRPr>
            </a:lvl2pPr>
            <a:lvl3pPr lvl="2" rtl="0">
              <a:spcBef>
                <a:spcPts val="0"/>
              </a:spcBef>
              <a:spcAft>
                <a:spcPts val="0"/>
              </a:spcAft>
              <a:buClr>
                <a:srgbClr val="761A79"/>
              </a:buClr>
              <a:buSzPts val="1600"/>
              <a:buNone/>
              <a:defRPr sz="1600">
                <a:solidFill>
                  <a:srgbClr val="761A79"/>
                </a:solidFill>
              </a:defRPr>
            </a:lvl3pPr>
            <a:lvl4pPr lvl="3" rtl="0">
              <a:spcBef>
                <a:spcPts val="0"/>
              </a:spcBef>
              <a:spcAft>
                <a:spcPts val="0"/>
              </a:spcAft>
              <a:buClr>
                <a:srgbClr val="761A79"/>
              </a:buClr>
              <a:buSzPts val="1600"/>
              <a:buNone/>
              <a:defRPr sz="1600">
                <a:solidFill>
                  <a:srgbClr val="761A79"/>
                </a:solidFill>
              </a:defRPr>
            </a:lvl4pPr>
            <a:lvl5pPr lvl="4" rtl="0">
              <a:spcBef>
                <a:spcPts val="0"/>
              </a:spcBef>
              <a:spcAft>
                <a:spcPts val="0"/>
              </a:spcAft>
              <a:buClr>
                <a:srgbClr val="761A79"/>
              </a:buClr>
              <a:buSzPts val="1600"/>
              <a:buNone/>
              <a:defRPr sz="1600">
                <a:solidFill>
                  <a:srgbClr val="761A79"/>
                </a:solidFill>
              </a:defRPr>
            </a:lvl5pPr>
            <a:lvl6pPr lvl="5" rtl="0">
              <a:spcBef>
                <a:spcPts val="0"/>
              </a:spcBef>
              <a:spcAft>
                <a:spcPts val="0"/>
              </a:spcAft>
              <a:buClr>
                <a:srgbClr val="761A79"/>
              </a:buClr>
              <a:buSzPts val="1600"/>
              <a:buNone/>
              <a:defRPr sz="1600">
                <a:solidFill>
                  <a:srgbClr val="761A79"/>
                </a:solidFill>
              </a:defRPr>
            </a:lvl6pPr>
            <a:lvl7pPr lvl="6" rtl="0">
              <a:spcBef>
                <a:spcPts val="0"/>
              </a:spcBef>
              <a:spcAft>
                <a:spcPts val="0"/>
              </a:spcAft>
              <a:buClr>
                <a:srgbClr val="761A79"/>
              </a:buClr>
              <a:buSzPts val="1600"/>
              <a:buNone/>
              <a:defRPr sz="1600">
                <a:solidFill>
                  <a:srgbClr val="761A79"/>
                </a:solidFill>
              </a:defRPr>
            </a:lvl7pPr>
            <a:lvl8pPr lvl="7" rtl="0">
              <a:spcBef>
                <a:spcPts val="0"/>
              </a:spcBef>
              <a:spcAft>
                <a:spcPts val="0"/>
              </a:spcAft>
              <a:buClr>
                <a:srgbClr val="761A79"/>
              </a:buClr>
              <a:buSzPts val="1600"/>
              <a:buNone/>
              <a:defRPr sz="1600">
                <a:solidFill>
                  <a:srgbClr val="761A79"/>
                </a:solidFill>
              </a:defRPr>
            </a:lvl8pPr>
            <a:lvl9pPr lvl="8" rtl="0">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6.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huggingface.co/spaces/iqbalelbadra/sentiment-analysis" TargetMode="External"/><Relationship Id="rId6" Type="http://schemas.openxmlformats.org/officeDocument/2006/relationships/hyperlink" Target="https://sentiment-indonesia.streamlit.ap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github.com/iqbalelbadra/Sentiment-Analysi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1.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00" name="Shape 100"/>
        <p:cNvGrpSpPr/>
        <p:nvPr/>
      </p:nvGrpSpPr>
      <p:grpSpPr>
        <a:xfrm>
          <a:off x="0" y="0"/>
          <a:ext cx="0" cy="0"/>
          <a:chOff x="0" y="0"/>
          <a:chExt cx="0" cy="0"/>
        </a:xfrm>
      </p:grpSpPr>
      <p:pic>
        <p:nvPicPr>
          <p:cNvPr id="101" name="Google Shape;101;p26"/>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02" name="Google Shape;102;p26"/>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03" name="Google Shape;103;p26"/>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104" name="Google Shape;104;p26"/>
          <p:cNvSpPr txBox="1"/>
          <p:nvPr/>
        </p:nvSpPr>
        <p:spPr>
          <a:xfrm>
            <a:off x="1515900" y="1007850"/>
            <a:ext cx="6417000" cy="31278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lang="en" sz="3400">
                <a:solidFill>
                  <a:srgbClr val="FFFFFF"/>
                </a:solidFill>
                <a:latin typeface="Montserrat"/>
                <a:ea typeface="Montserrat"/>
                <a:cs typeface="Montserrat"/>
                <a:sym typeface="Montserrat"/>
              </a:rPr>
              <a:t>Sentiment Analysis Project Report</a:t>
            </a:r>
            <a:endParaRPr b="1" sz="34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2400"/>
              <a:buFont typeface="Arial"/>
              <a:buNone/>
            </a:pPr>
            <a:r>
              <a:t/>
            </a:r>
            <a:endParaRPr b="1" sz="34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lang="en" sz="1500">
                <a:solidFill>
                  <a:srgbClr val="FFFFFF"/>
                </a:solidFill>
                <a:latin typeface="Montserrat"/>
                <a:ea typeface="Montserrat"/>
                <a:cs typeface="Montserrat"/>
                <a:sym typeface="Montserrat"/>
              </a:rPr>
              <a:t>Prepared by:</a:t>
            </a:r>
            <a:endParaRPr sz="15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lang="en" sz="1500">
                <a:solidFill>
                  <a:srgbClr val="FFFFFF"/>
                </a:solidFill>
                <a:latin typeface="Montserrat"/>
                <a:ea typeface="Montserrat"/>
                <a:cs typeface="Montserrat"/>
                <a:sym typeface="Montserrat"/>
              </a:rPr>
              <a:t>Iqbal Ahdagita Elbadra (GitHub: iqbalelbadra)</a:t>
            </a:r>
            <a:endParaRPr sz="15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lang="en" sz="1500">
                <a:solidFill>
                  <a:srgbClr val="FFFFFF"/>
                </a:solidFill>
                <a:latin typeface="Montserrat"/>
                <a:ea typeface="Montserrat"/>
                <a:cs typeface="Montserrat"/>
                <a:sym typeface="Montserrat"/>
              </a:rPr>
              <a:t>Brain Dior (GitHub: braindior01)</a:t>
            </a:r>
            <a:endParaRPr sz="15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lang="en" sz="1500">
                <a:solidFill>
                  <a:srgbClr val="FFFFFF"/>
                </a:solidFill>
                <a:latin typeface="Montserrat"/>
                <a:ea typeface="Montserrat"/>
                <a:cs typeface="Montserrat"/>
                <a:sym typeface="Montserrat"/>
              </a:rPr>
              <a:t>Abed Nigo (GitHub: myniggname)</a:t>
            </a:r>
            <a:endParaRPr sz="150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pic>
        <p:nvPicPr>
          <p:cNvPr id="202" name="Google Shape;202;p3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03" name="Google Shape;203;p35"/>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04" name="Google Shape;204;p3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05" name="Google Shape;205;p35"/>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06" name="Google Shape;206;p35"/>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Neural Network</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07" name="Google Shape;207;p35"/>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08" name="Google Shape;208;p35"/>
          <p:cNvPicPr preferRelativeResize="0"/>
          <p:nvPr/>
        </p:nvPicPr>
        <p:blipFill>
          <a:blip r:embed="rId5">
            <a:alphaModFix/>
          </a:blip>
          <a:stretch>
            <a:fillRect/>
          </a:stretch>
        </p:blipFill>
        <p:spPr>
          <a:xfrm>
            <a:off x="526275" y="1131725"/>
            <a:ext cx="3280500" cy="2362228"/>
          </a:xfrm>
          <a:prstGeom prst="rect">
            <a:avLst/>
          </a:prstGeom>
          <a:noFill/>
          <a:ln>
            <a:noFill/>
          </a:ln>
        </p:spPr>
      </p:pic>
      <p:pic>
        <p:nvPicPr>
          <p:cNvPr id="209" name="Google Shape;209;p35"/>
          <p:cNvPicPr preferRelativeResize="0"/>
          <p:nvPr/>
        </p:nvPicPr>
        <p:blipFill>
          <a:blip r:embed="rId6">
            <a:alphaModFix/>
          </a:blip>
          <a:stretch>
            <a:fillRect/>
          </a:stretch>
        </p:blipFill>
        <p:spPr>
          <a:xfrm>
            <a:off x="4243925" y="1131725"/>
            <a:ext cx="3280500" cy="2396500"/>
          </a:xfrm>
          <a:prstGeom prst="rect">
            <a:avLst/>
          </a:prstGeom>
          <a:noFill/>
          <a:ln>
            <a:noFill/>
          </a:ln>
        </p:spPr>
      </p:pic>
      <p:sp>
        <p:nvSpPr>
          <p:cNvPr id="210" name="Google Shape;210;p35"/>
          <p:cNvSpPr txBox="1"/>
          <p:nvPr/>
        </p:nvSpPr>
        <p:spPr>
          <a:xfrm>
            <a:off x="536850" y="3605525"/>
            <a:ext cx="7157400" cy="10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Menggunakan count vectorizer dalam data kolom text dan label encoder untuk data kolom label.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 name="Shape 214"/>
        <p:cNvGrpSpPr/>
        <p:nvPr/>
      </p:nvGrpSpPr>
      <p:grpSpPr>
        <a:xfrm>
          <a:off x="0" y="0"/>
          <a:ext cx="0" cy="0"/>
          <a:chOff x="0" y="0"/>
          <a:chExt cx="0" cy="0"/>
        </a:xfrm>
      </p:grpSpPr>
      <p:pic>
        <p:nvPicPr>
          <p:cNvPr id="215" name="Google Shape;215;p3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16" name="Google Shape;216;p36"/>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17" name="Google Shape;217;p3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18" name="Google Shape;218;p36"/>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19" name="Google Shape;219;p36"/>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Neural Network</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20" name="Google Shape;220;p36"/>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21" name="Google Shape;221;p36"/>
          <p:cNvPicPr preferRelativeResize="0"/>
          <p:nvPr/>
        </p:nvPicPr>
        <p:blipFill>
          <a:blip r:embed="rId5">
            <a:alphaModFix/>
          </a:blip>
          <a:stretch>
            <a:fillRect/>
          </a:stretch>
        </p:blipFill>
        <p:spPr>
          <a:xfrm>
            <a:off x="599972" y="1127047"/>
            <a:ext cx="3520625" cy="1498875"/>
          </a:xfrm>
          <a:prstGeom prst="rect">
            <a:avLst/>
          </a:prstGeom>
          <a:noFill/>
          <a:ln>
            <a:noFill/>
          </a:ln>
        </p:spPr>
      </p:pic>
      <p:pic>
        <p:nvPicPr>
          <p:cNvPr id="222" name="Google Shape;222;p36"/>
          <p:cNvPicPr preferRelativeResize="0"/>
          <p:nvPr/>
        </p:nvPicPr>
        <p:blipFill>
          <a:blip r:embed="rId6">
            <a:alphaModFix/>
          </a:blip>
          <a:stretch>
            <a:fillRect/>
          </a:stretch>
        </p:blipFill>
        <p:spPr>
          <a:xfrm>
            <a:off x="6135526" y="1073700"/>
            <a:ext cx="2324300" cy="3337150"/>
          </a:xfrm>
          <a:prstGeom prst="rect">
            <a:avLst/>
          </a:prstGeom>
          <a:noFill/>
          <a:ln>
            <a:noFill/>
          </a:ln>
        </p:spPr>
      </p:pic>
      <p:sp>
        <p:nvSpPr>
          <p:cNvPr id="223" name="Google Shape;223;p36"/>
          <p:cNvSpPr txBox="1"/>
          <p:nvPr/>
        </p:nvSpPr>
        <p:spPr>
          <a:xfrm>
            <a:off x="599975" y="2938100"/>
            <a:ext cx="4331100" cy="17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Menggunakan MLPClassifier untuk train model dengan data text vectorizer dan labels tokenizer yang sudah di sebutkan tadi.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Mendapatkan loss 0.26 dengan iterasi sebanyak 50.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pic>
        <p:nvPicPr>
          <p:cNvPr id="228" name="Google Shape;228;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29" name="Google Shape;229;p37"/>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30" name="Google Shape;230;p3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31" name="Google Shape;231;p37"/>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32" name="Google Shape;232;p37"/>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Neural Network</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33" name="Google Shape;233;p37"/>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34" name="Google Shape;234;p37"/>
          <p:cNvPicPr preferRelativeResize="0"/>
          <p:nvPr/>
        </p:nvPicPr>
        <p:blipFill>
          <a:blip r:embed="rId5">
            <a:alphaModFix/>
          </a:blip>
          <a:stretch>
            <a:fillRect/>
          </a:stretch>
        </p:blipFill>
        <p:spPr>
          <a:xfrm>
            <a:off x="599972" y="1127047"/>
            <a:ext cx="3520625" cy="1498875"/>
          </a:xfrm>
          <a:prstGeom prst="rect">
            <a:avLst/>
          </a:prstGeom>
          <a:noFill/>
          <a:ln>
            <a:noFill/>
          </a:ln>
        </p:spPr>
      </p:pic>
      <p:pic>
        <p:nvPicPr>
          <p:cNvPr id="235" name="Google Shape;235;p37"/>
          <p:cNvPicPr preferRelativeResize="0"/>
          <p:nvPr/>
        </p:nvPicPr>
        <p:blipFill>
          <a:blip r:embed="rId6">
            <a:alphaModFix/>
          </a:blip>
          <a:stretch>
            <a:fillRect/>
          </a:stretch>
        </p:blipFill>
        <p:spPr>
          <a:xfrm>
            <a:off x="6135526" y="1073700"/>
            <a:ext cx="2324300" cy="3337150"/>
          </a:xfrm>
          <a:prstGeom prst="rect">
            <a:avLst/>
          </a:prstGeom>
          <a:noFill/>
          <a:ln>
            <a:noFill/>
          </a:ln>
        </p:spPr>
      </p:pic>
      <p:sp>
        <p:nvSpPr>
          <p:cNvPr id="236" name="Google Shape;236;p37"/>
          <p:cNvSpPr txBox="1"/>
          <p:nvPr/>
        </p:nvSpPr>
        <p:spPr>
          <a:xfrm>
            <a:off x="599975" y="2938100"/>
            <a:ext cx="4331100" cy="17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Menggunakan MLPClassifier untuk train model dengan data text vectorizer dan labels tokenizer yang sudah di sebutkan tadi.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Mendapatkan loss 0.26 dengan iterasi sebanyak 50.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pic>
        <p:nvPicPr>
          <p:cNvPr id="241" name="Google Shape;241;p3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42" name="Google Shape;242;p38"/>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43" name="Google Shape;243;p3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44" name="Google Shape;244;p38"/>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45" name="Google Shape;245;p38"/>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Validation </a:t>
            </a:r>
            <a:r>
              <a:rPr b="1" lang="en">
                <a:solidFill>
                  <a:schemeClr val="dk1"/>
                </a:solidFill>
              </a:rPr>
              <a:t>Neural Network</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46" name="Google Shape;246;p38"/>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47" name="Google Shape;247;p38"/>
          <p:cNvPicPr preferRelativeResize="0"/>
          <p:nvPr/>
        </p:nvPicPr>
        <p:blipFill>
          <a:blip r:embed="rId5">
            <a:alphaModFix/>
          </a:blip>
          <a:stretch>
            <a:fillRect/>
          </a:stretch>
        </p:blipFill>
        <p:spPr>
          <a:xfrm>
            <a:off x="526275" y="1162125"/>
            <a:ext cx="3659625" cy="2572150"/>
          </a:xfrm>
          <a:prstGeom prst="rect">
            <a:avLst/>
          </a:prstGeom>
          <a:noFill/>
          <a:ln>
            <a:noFill/>
          </a:ln>
        </p:spPr>
      </p:pic>
      <p:pic>
        <p:nvPicPr>
          <p:cNvPr id="248" name="Google Shape;248;p38"/>
          <p:cNvPicPr preferRelativeResize="0"/>
          <p:nvPr/>
        </p:nvPicPr>
        <p:blipFill>
          <a:blip r:embed="rId6">
            <a:alphaModFix/>
          </a:blip>
          <a:stretch>
            <a:fillRect/>
          </a:stretch>
        </p:blipFill>
        <p:spPr>
          <a:xfrm>
            <a:off x="4345500" y="1162125"/>
            <a:ext cx="3934174" cy="1270825"/>
          </a:xfrm>
          <a:prstGeom prst="rect">
            <a:avLst/>
          </a:prstGeom>
          <a:noFill/>
          <a:ln>
            <a:noFill/>
          </a:ln>
        </p:spPr>
      </p:pic>
      <p:sp>
        <p:nvSpPr>
          <p:cNvPr id="249" name="Google Shape;249;p38"/>
          <p:cNvSpPr txBox="1"/>
          <p:nvPr/>
        </p:nvSpPr>
        <p:spPr>
          <a:xfrm>
            <a:off x="529575" y="3823175"/>
            <a:ext cx="3659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Mencoba memprediksi data validasi.</a:t>
            </a:r>
            <a:endParaRPr/>
          </a:p>
        </p:txBody>
      </p:sp>
      <p:sp>
        <p:nvSpPr>
          <p:cNvPr id="250" name="Google Shape;250;p38"/>
          <p:cNvSpPr txBox="1"/>
          <p:nvPr/>
        </p:nvSpPr>
        <p:spPr>
          <a:xfrm>
            <a:off x="4367250" y="2597150"/>
            <a:ext cx="39342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 mendapatkan akurasi sebesar 74%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4" name="Shape 254"/>
        <p:cNvGrpSpPr/>
        <p:nvPr/>
      </p:nvGrpSpPr>
      <p:grpSpPr>
        <a:xfrm>
          <a:off x="0" y="0"/>
          <a:ext cx="0" cy="0"/>
          <a:chOff x="0" y="0"/>
          <a:chExt cx="0" cy="0"/>
        </a:xfrm>
      </p:grpSpPr>
      <p:pic>
        <p:nvPicPr>
          <p:cNvPr id="255" name="Google Shape;255;p3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56" name="Google Shape;256;p39"/>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57" name="Google Shape;257;p3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58" name="Google Shape;258;p39"/>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59" name="Google Shape;259;p39"/>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LSTM</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60" name="Google Shape;260;p39"/>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61" name="Google Shape;261;p39"/>
          <p:cNvSpPr txBox="1"/>
          <p:nvPr/>
        </p:nvSpPr>
        <p:spPr>
          <a:xfrm>
            <a:off x="5245075" y="1153475"/>
            <a:ext cx="3380700" cy="3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Menggunakan OneHot Encoder pada training data label dan mengubahnya menjadi array</a:t>
            </a:r>
            <a:endParaRPr/>
          </a:p>
        </p:txBody>
      </p:sp>
      <p:pic>
        <p:nvPicPr>
          <p:cNvPr id="262" name="Google Shape;262;p39"/>
          <p:cNvPicPr preferRelativeResize="0"/>
          <p:nvPr/>
        </p:nvPicPr>
        <p:blipFill>
          <a:blip r:embed="rId5">
            <a:alphaModFix/>
          </a:blip>
          <a:stretch>
            <a:fillRect/>
          </a:stretch>
        </p:blipFill>
        <p:spPr>
          <a:xfrm>
            <a:off x="526274" y="1729113"/>
            <a:ext cx="3978450" cy="168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pic>
        <p:nvPicPr>
          <p:cNvPr id="267" name="Google Shape;267;p4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68" name="Google Shape;268;p40"/>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69" name="Google Shape;269;p4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70" name="Google Shape;270;p40"/>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71" name="Google Shape;271;p40"/>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LSTM</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72" name="Google Shape;272;p40"/>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73" name="Google Shape;273;p40"/>
          <p:cNvPicPr preferRelativeResize="0"/>
          <p:nvPr/>
        </p:nvPicPr>
        <p:blipFill>
          <a:blip r:embed="rId5">
            <a:alphaModFix/>
          </a:blip>
          <a:stretch>
            <a:fillRect/>
          </a:stretch>
        </p:blipFill>
        <p:spPr>
          <a:xfrm>
            <a:off x="526275" y="1145150"/>
            <a:ext cx="4597325" cy="3255150"/>
          </a:xfrm>
          <a:prstGeom prst="rect">
            <a:avLst/>
          </a:prstGeom>
          <a:noFill/>
          <a:ln>
            <a:noFill/>
          </a:ln>
        </p:spPr>
      </p:pic>
      <p:sp>
        <p:nvSpPr>
          <p:cNvPr id="274" name="Google Shape;274;p40"/>
          <p:cNvSpPr txBox="1"/>
          <p:nvPr/>
        </p:nvSpPr>
        <p:spPr>
          <a:xfrm>
            <a:off x="5245075" y="1153475"/>
            <a:ext cx="3380700" cy="3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Menggunakan Sequential Model.</a:t>
            </a:r>
            <a:endParaRPr/>
          </a:p>
          <a:p>
            <a:pPr indent="0" lvl="0" marL="0" rtl="0" algn="l">
              <a:spcBef>
                <a:spcPts val="0"/>
              </a:spcBef>
              <a:spcAft>
                <a:spcPts val="0"/>
              </a:spcAft>
              <a:buNone/>
            </a:pPr>
            <a:r>
              <a:rPr lang="en"/>
              <a:t>Mengatur max features dengan tokenizer, batch size 16 output dim sama dengan max_len.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Embedding layer dengan input dim sama dengan max features + 1</a:t>
            </a:r>
            <a:endParaRPr/>
          </a:p>
          <a:p>
            <a:pPr indent="0" lvl="0" marL="0" rtl="0" algn="l">
              <a:spcBef>
                <a:spcPts val="0"/>
              </a:spcBef>
              <a:spcAft>
                <a:spcPts val="0"/>
              </a:spcAft>
              <a:buNone/>
            </a:pPr>
            <a:r>
              <a:rPr lang="en"/>
              <a:t>Menambah layers LSTM dengan drop out 0.2 dan dense activation relu 64 dan 32, serta dense sebesar 3 sesuai dengan kelas label.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Mengkompile menggunakan adam optimizer dengan loss kategorikal.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8" name="Shape 278"/>
        <p:cNvGrpSpPr/>
        <p:nvPr/>
      </p:nvGrpSpPr>
      <p:grpSpPr>
        <a:xfrm>
          <a:off x="0" y="0"/>
          <a:ext cx="0" cy="0"/>
          <a:chOff x="0" y="0"/>
          <a:chExt cx="0" cy="0"/>
        </a:xfrm>
      </p:grpSpPr>
      <p:pic>
        <p:nvPicPr>
          <p:cNvPr id="279" name="Google Shape;279;p4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80" name="Google Shape;280;p41"/>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81" name="Google Shape;281;p4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82" name="Google Shape;282;p41"/>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83" name="Google Shape;283;p41"/>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LSTM</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84" name="Google Shape;284;p41"/>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85" name="Google Shape;285;p41"/>
          <p:cNvPicPr preferRelativeResize="0"/>
          <p:nvPr/>
        </p:nvPicPr>
        <p:blipFill>
          <a:blip r:embed="rId5">
            <a:alphaModFix/>
          </a:blip>
          <a:stretch>
            <a:fillRect/>
          </a:stretch>
        </p:blipFill>
        <p:spPr>
          <a:xfrm>
            <a:off x="484625" y="1588350"/>
            <a:ext cx="4187326" cy="2506551"/>
          </a:xfrm>
          <a:prstGeom prst="rect">
            <a:avLst/>
          </a:prstGeom>
          <a:noFill/>
          <a:ln>
            <a:noFill/>
          </a:ln>
        </p:spPr>
      </p:pic>
      <p:sp>
        <p:nvSpPr>
          <p:cNvPr id="286" name="Google Shape;286;p41"/>
          <p:cNvSpPr txBox="1"/>
          <p:nvPr/>
        </p:nvSpPr>
        <p:spPr>
          <a:xfrm>
            <a:off x="5049200" y="1211525"/>
            <a:ext cx="3634200" cy="3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Model di training menggunakan epochs sebesar 20</a:t>
            </a:r>
            <a:endParaRPr/>
          </a:p>
        </p:txBody>
      </p:sp>
      <p:sp>
        <p:nvSpPr>
          <p:cNvPr id="287" name="Google Shape;287;p41"/>
          <p:cNvSpPr txBox="1"/>
          <p:nvPr/>
        </p:nvSpPr>
        <p:spPr>
          <a:xfrm>
            <a:off x="5810925" y="2111075"/>
            <a:ext cx="33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pic>
        <p:nvPicPr>
          <p:cNvPr id="292" name="Google Shape;292;p4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93" name="Google Shape;293;p42"/>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94" name="Google Shape;294;p4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95" name="Google Shape;295;p42"/>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296" name="Google Shape;296;p42"/>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Training </a:t>
            </a:r>
            <a:r>
              <a:rPr b="1" lang="en">
                <a:solidFill>
                  <a:schemeClr val="dk1"/>
                </a:solidFill>
              </a:rPr>
              <a:t>LSTM</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97" name="Google Shape;297;p42"/>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98" name="Google Shape;298;p42"/>
          <p:cNvPicPr preferRelativeResize="0"/>
          <p:nvPr/>
        </p:nvPicPr>
        <p:blipFill>
          <a:blip r:embed="rId5">
            <a:alphaModFix/>
          </a:blip>
          <a:stretch>
            <a:fillRect/>
          </a:stretch>
        </p:blipFill>
        <p:spPr>
          <a:xfrm>
            <a:off x="0" y="1140599"/>
            <a:ext cx="9144002" cy="2862303"/>
          </a:xfrm>
          <a:prstGeom prst="rect">
            <a:avLst/>
          </a:prstGeom>
          <a:noFill/>
          <a:ln>
            <a:noFill/>
          </a:ln>
        </p:spPr>
      </p:pic>
      <p:sp>
        <p:nvSpPr>
          <p:cNvPr id="299" name="Google Shape;299;p42"/>
          <p:cNvSpPr txBox="1"/>
          <p:nvPr/>
        </p:nvSpPr>
        <p:spPr>
          <a:xfrm>
            <a:off x="29025" y="4120600"/>
            <a:ext cx="88941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Grafik visual training model terhadap akurasi dan loss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05" name="Google Shape;305;p43"/>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306" name="Google Shape;306;p4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7" name="Google Shape;307;p43"/>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308" name="Google Shape;308;p43"/>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 Validation </a:t>
            </a:r>
            <a:r>
              <a:rPr b="1" lang="en">
                <a:solidFill>
                  <a:schemeClr val="dk1"/>
                </a:solidFill>
              </a:rPr>
              <a:t>LSTM</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09" name="Google Shape;309;p43"/>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10" name="Google Shape;310;p43"/>
          <p:cNvSpPr txBox="1"/>
          <p:nvPr/>
        </p:nvSpPr>
        <p:spPr>
          <a:xfrm>
            <a:off x="529575" y="3823175"/>
            <a:ext cx="3659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Mencoba memprediksi data validasi.</a:t>
            </a:r>
            <a:endParaRPr/>
          </a:p>
        </p:txBody>
      </p:sp>
      <p:sp>
        <p:nvSpPr>
          <p:cNvPr id="311" name="Google Shape;311;p43"/>
          <p:cNvSpPr txBox="1"/>
          <p:nvPr/>
        </p:nvSpPr>
        <p:spPr>
          <a:xfrm>
            <a:off x="4367250" y="2988900"/>
            <a:ext cx="3934200" cy="19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 mendapatkan akurasi sebesar 81%</a:t>
            </a:r>
            <a:endParaRPr/>
          </a:p>
        </p:txBody>
      </p:sp>
      <p:pic>
        <p:nvPicPr>
          <p:cNvPr id="312" name="Google Shape;312;p43"/>
          <p:cNvPicPr preferRelativeResize="0"/>
          <p:nvPr/>
        </p:nvPicPr>
        <p:blipFill>
          <a:blip r:embed="rId5">
            <a:alphaModFix/>
          </a:blip>
          <a:stretch>
            <a:fillRect/>
          </a:stretch>
        </p:blipFill>
        <p:spPr>
          <a:xfrm>
            <a:off x="529575" y="1162125"/>
            <a:ext cx="3531176" cy="2457900"/>
          </a:xfrm>
          <a:prstGeom prst="rect">
            <a:avLst/>
          </a:prstGeom>
          <a:noFill/>
          <a:ln>
            <a:noFill/>
          </a:ln>
        </p:spPr>
      </p:pic>
      <p:pic>
        <p:nvPicPr>
          <p:cNvPr id="313" name="Google Shape;313;p43"/>
          <p:cNvPicPr preferRelativeResize="0"/>
          <p:nvPr/>
        </p:nvPicPr>
        <p:blipFill>
          <a:blip r:embed="rId6">
            <a:alphaModFix/>
          </a:blip>
          <a:stretch>
            <a:fillRect/>
          </a:stretch>
        </p:blipFill>
        <p:spPr>
          <a:xfrm>
            <a:off x="4366545" y="1162125"/>
            <a:ext cx="3935617" cy="164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pic>
        <p:nvPicPr>
          <p:cNvPr id="318" name="Google Shape;318;p4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19" name="Google Shape;319;p44"/>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320" name="Google Shape;320;p4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21" name="Google Shape;321;p44"/>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Hasil Penelitian</a:t>
            </a:r>
            <a:endParaRPr b="1"/>
          </a:p>
        </p:txBody>
      </p:sp>
      <p:sp>
        <p:nvSpPr>
          <p:cNvPr id="322" name="Google Shape;322;p44"/>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Deployment dan Prediksi</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23" name="Google Shape;323;p44"/>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324" name="Google Shape;324;p44"/>
          <p:cNvPicPr preferRelativeResize="0"/>
          <p:nvPr/>
        </p:nvPicPr>
        <p:blipFill>
          <a:blip r:embed="rId5">
            <a:alphaModFix/>
          </a:blip>
          <a:stretch>
            <a:fillRect/>
          </a:stretch>
        </p:blipFill>
        <p:spPr>
          <a:xfrm>
            <a:off x="404801" y="1134600"/>
            <a:ext cx="6740952" cy="3784351"/>
          </a:xfrm>
          <a:prstGeom prst="rect">
            <a:avLst/>
          </a:prstGeom>
          <a:noFill/>
          <a:ln>
            <a:noFill/>
          </a:ln>
        </p:spPr>
      </p:pic>
      <p:pic>
        <p:nvPicPr>
          <p:cNvPr id="325" name="Google Shape;325;p44"/>
          <p:cNvPicPr preferRelativeResize="0"/>
          <p:nvPr/>
        </p:nvPicPr>
        <p:blipFill>
          <a:blip r:embed="rId6">
            <a:alphaModFix/>
          </a:blip>
          <a:stretch>
            <a:fillRect/>
          </a:stretch>
        </p:blipFill>
        <p:spPr>
          <a:xfrm>
            <a:off x="5483347" y="2756750"/>
            <a:ext cx="3040903" cy="912975"/>
          </a:xfrm>
          <a:prstGeom prst="rect">
            <a:avLst/>
          </a:prstGeom>
          <a:noFill/>
          <a:ln>
            <a:noFill/>
          </a:ln>
        </p:spPr>
      </p:pic>
      <p:pic>
        <p:nvPicPr>
          <p:cNvPr id="326" name="Google Shape;326;p44"/>
          <p:cNvPicPr preferRelativeResize="0"/>
          <p:nvPr/>
        </p:nvPicPr>
        <p:blipFill>
          <a:blip r:embed="rId7">
            <a:alphaModFix/>
          </a:blip>
          <a:stretch>
            <a:fillRect/>
          </a:stretch>
        </p:blipFill>
        <p:spPr>
          <a:xfrm>
            <a:off x="5483347" y="3746675"/>
            <a:ext cx="3031379" cy="91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pic>
        <p:nvPicPr>
          <p:cNvPr id="109" name="Google Shape;109;p2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0" name="Google Shape;110;p27"/>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11" name="Google Shape;111;p2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2" name="Google Shape;112;p27"/>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Latar Belakang</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Dalam era digital saat ini, analisis sentimen (sentiment analysis) dari teks menjadi sangat penting. Analisis ini membantu kita memahami pandangan, emosi, dan opini yang terkandung dalam teks yang ditemui di media sosial, ulasan produk, atau bahkan berita. Keberhasilan analisis sentimen memberikan insight bagi bisnis, pemerintah, dan masyarakat umum.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Proyek ini muncul sebagai respons terhadap kebutuhan akan analisis sentimen dalam Bahasa Indonesia.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Objective</a:t>
            </a:r>
            <a:endParaRPr/>
          </a:p>
          <a:p>
            <a:pPr indent="0" lvl="0" marL="0" rtl="0" algn="l">
              <a:spcBef>
                <a:spcPts val="0"/>
              </a:spcBef>
              <a:spcAft>
                <a:spcPts val="0"/>
              </a:spcAft>
              <a:buClr>
                <a:schemeClr val="dk1"/>
              </a:buClr>
              <a:buSzPts val="1100"/>
              <a:buFont typeface="Arial"/>
              <a:buNone/>
            </a:pPr>
            <a:r>
              <a:rPr lang="en"/>
              <a:t>1. Mengembangkan Model Analisis Sentimen dalam tiga kategori sentimen utama: positif, netral, atau negatif.</a:t>
            </a:r>
            <a:endParaRPr/>
          </a:p>
          <a:p>
            <a:pPr indent="0" lvl="0" marL="0" rtl="0" algn="l">
              <a:spcBef>
                <a:spcPts val="0"/>
              </a:spcBef>
              <a:spcAft>
                <a:spcPts val="0"/>
              </a:spcAft>
              <a:buClr>
                <a:schemeClr val="dk1"/>
              </a:buClr>
              <a:buSzPts val="1100"/>
              <a:buFont typeface="Arial"/>
              <a:buNone/>
            </a:pPr>
            <a:r>
              <a:rPr lang="en"/>
              <a:t>2. Mengintegrasikan dengan Aplikasi Web dengan aplikasi web yang dapat digunakan oleh berbagai pihak untuk menganalisis data sosial.</a:t>
            </a:r>
            <a:endParaRPr/>
          </a:p>
          <a:p>
            <a:pPr indent="0" lvl="0" marL="0" rtl="0" algn="l">
              <a:spcBef>
                <a:spcPts val="0"/>
              </a:spcBef>
              <a:spcAft>
                <a:spcPts val="0"/>
              </a:spcAft>
              <a:buClr>
                <a:schemeClr val="dk1"/>
              </a:buClr>
              <a:buSzPts val="1100"/>
              <a:buFont typeface="Arial"/>
              <a:buNone/>
            </a:pPr>
            <a:r>
              <a:rPr lang="en"/>
              <a:t>3. Meningkatkan Kualitas Keputusan yang dapat membantu pengambilan keputusan yang lebih baik dalam berbagai konteks, seperti pengembangan produk, manajemen merek, atau pemantauan opini publik.</a:t>
            </a:r>
            <a:endParaRPr/>
          </a:p>
          <a:p>
            <a:pPr indent="0" lvl="0" marL="0" rtl="0" algn="l">
              <a:spcBef>
                <a:spcPts val="0"/>
              </a:spcBef>
              <a:spcAft>
                <a:spcPts val="0"/>
              </a:spcAft>
              <a:buNone/>
            </a:pPr>
            <a:r>
              <a:t/>
            </a:r>
            <a:endParaRPr/>
          </a:p>
        </p:txBody>
      </p:sp>
      <p:sp>
        <p:nvSpPr>
          <p:cNvPr id="113" name="Google Shape;113;p27"/>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Pendahuluan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pic>
        <p:nvPicPr>
          <p:cNvPr id="331" name="Google Shape;331;p4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32" name="Google Shape;332;p45"/>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333" name="Google Shape;333;p4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34" name="Google Shape;334;p45"/>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Hasil Penelitian</a:t>
            </a:r>
            <a:endParaRPr b="1"/>
          </a:p>
        </p:txBody>
      </p:sp>
      <p:sp>
        <p:nvSpPr>
          <p:cNvPr id="335" name="Google Shape;335;p45"/>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Deployment dan Prediksi</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36" name="Google Shape;336;p45"/>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37" name="Google Shape;337;p45"/>
          <p:cNvSpPr txBox="1"/>
          <p:nvPr/>
        </p:nvSpPr>
        <p:spPr>
          <a:xfrm>
            <a:off x="565850" y="1226025"/>
            <a:ext cx="7218300" cy="31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Demo on Web</a:t>
            </a:r>
            <a:endParaRPr/>
          </a:p>
          <a:p>
            <a:pPr indent="0" lvl="0" marL="0" rtl="0" algn="l">
              <a:spcBef>
                <a:spcPts val="0"/>
              </a:spcBef>
              <a:spcAft>
                <a:spcPts val="0"/>
              </a:spcAft>
              <a:buNone/>
            </a:pPr>
            <a:r>
              <a:rPr lang="en" u="sng">
                <a:solidFill>
                  <a:schemeClr val="hlink"/>
                </a:solidFill>
                <a:hlinkClick r:id="rId5"/>
              </a:rPr>
              <a:t>https://huggingface.co/spaces/iqbalelbadra/sentiment-analysis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https://sentiment-indonesia.streamlit.app/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CNN</a:t>
            </a:r>
            <a:endParaRPr/>
          </a:p>
          <a:p>
            <a:pPr indent="0" lvl="0" marL="0" rtl="0" algn="l">
              <a:spcBef>
                <a:spcPts val="0"/>
              </a:spcBef>
              <a:spcAft>
                <a:spcPts val="0"/>
              </a:spcAft>
              <a:buNone/>
            </a:pPr>
            <a:r>
              <a:rPr lang="en"/>
              <a:t>Regressi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pic>
        <p:nvPicPr>
          <p:cNvPr id="342" name="Google Shape;342;p4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43" name="Google Shape;343;p46"/>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344" name="Google Shape;344;p4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45" name="Google Shape;345;p46"/>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Hasil Penelitian</a:t>
            </a:r>
            <a:endParaRPr b="1"/>
          </a:p>
        </p:txBody>
      </p:sp>
      <p:sp>
        <p:nvSpPr>
          <p:cNvPr id="346" name="Google Shape;346;p46"/>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Hasil</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Kesimpulan</a:t>
            </a:r>
            <a:endParaRPr b="1"/>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Model dapat memprediksi text dan file yang diinginkan. Direkomendasikan menggunakan model lain dan penambahan deep learning pada pemodelan agar lebih akurat.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Github :</a:t>
            </a:r>
            <a:endParaRPr sz="1200"/>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lang="en" sz="1100" u="sng">
                <a:solidFill>
                  <a:schemeClr val="hlink"/>
                </a:solidFill>
                <a:hlinkClick r:id="rId5"/>
              </a:rPr>
              <a:t>iqbalelbadra/Sentiment-Analysis (github.com)</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47" name="Google Shape;347;p46"/>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48" name="Google Shape;348;p46"/>
          <p:cNvSpPr txBox="1"/>
          <p:nvPr/>
        </p:nvSpPr>
        <p:spPr>
          <a:xfrm>
            <a:off x="565850" y="1226025"/>
            <a:ext cx="7218300" cy="96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Data set terdiri dari </a:t>
            </a:r>
            <a:r>
              <a:rPr lang="en" sz="1200">
                <a:solidFill>
                  <a:schemeClr val="dk1"/>
                </a:solidFill>
              </a:rPr>
              <a:t>Positive 58.4 % / 6383, Negative 31.2 % / 3412, dan Neutral 10.4 % / 1138 label.</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LSTM model lebih akurat dibandingkan model NN.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API dan Aplikasi yang dibuat berhasil menunjukan sentiment pada text yang ingin diprediksi</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52" name="Shape 352"/>
        <p:cNvGrpSpPr/>
        <p:nvPr/>
      </p:nvGrpSpPr>
      <p:grpSpPr>
        <a:xfrm>
          <a:off x="0" y="0"/>
          <a:ext cx="0" cy="0"/>
          <a:chOff x="0" y="0"/>
          <a:chExt cx="0" cy="0"/>
        </a:xfrm>
      </p:grpSpPr>
      <p:pic>
        <p:nvPicPr>
          <p:cNvPr id="353" name="Google Shape;353;p47"/>
          <p:cNvPicPr preferRelativeResize="0"/>
          <p:nvPr/>
        </p:nvPicPr>
        <p:blipFill rotWithShape="1">
          <a:blip r:embed="rId3">
            <a:alphaModFix/>
          </a:blip>
          <a:srcRect b="0" l="0" r="0" t="0"/>
          <a:stretch/>
        </p:blipFill>
        <p:spPr>
          <a:xfrm>
            <a:off x="7694225" y="285362"/>
            <a:ext cx="989199" cy="290775"/>
          </a:xfrm>
          <a:prstGeom prst="rect">
            <a:avLst/>
          </a:prstGeom>
          <a:noFill/>
          <a:ln>
            <a:noFill/>
          </a:ln>
        </p:spPr>
      </p:pic>
      <p:cxnSp>
        <p:nvCxnSpPr>
          <p:cNvPr id="354" name="Google Shape;354;p47"/>
          <p:cNvCxnSpPr/>
          <p:nvPr/>
        </p:nvCxnSpPr>
        <p:spPr>
          <a:xfrm flipH="1">
            <a:off x="2186825" y="427100"/>
            <a:ext cx="5337600" cy="23400"/>
          </a:xfrm>
          <a:prstGeom prst="straightConnector1">
            <a:avLst/>
          </a:prstGeom>
          <a:noFill/>
          <a:ln cap="flat" cmpd="sng" w="19050">
            <a:solidFill>
              <a:srgbClr val="FFFFFF"/>
            </a:solidFill>
            <a:prstDash val="solid"/>
            <a:round/>
            <a:headEnd len="sm" w="sm" type="none"/>
            <a:tailEnd len="sm" w="sm" type="none"/>
          </a:ln>
        </p:spPr>
      </p:cxnSp>
      <p:sp>
        <p:nvSpPr>
          <p:cNvPr id="355" name="Google Shape;355;p47"/>
          <p:cNvSpPr txBox="1"/>
          <p:nvPr/>
        </p:nvSpPr>
        <p:spPr>
          <a:xfrm>
            <a:off x="1298575" y="2110050"/>
            <a:ext cx="5985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lt1"/>
                </a:solidFill>
                <a:latin typeface="Comfortaa"/>
                <a:ea typeface="Comfortaa"/>
                <a:cs typeface="Comfortaa"/>
                <a:sym typeface="Comfortaa"/>
              </a:rPr>
              <a:t>Thank You</a:t>
            </a:r>
            <a:endParaRPr sz="4800">
              <a:solidFill>
                <a:schemeClr val="lt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9" name="Google Shape;119;p28"/>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20" name="Google Shape;120;p2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1" name="Google Shape;121;p28"/>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22" name="Google Shape;122;p28"/>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 Preparation</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p:txBody>
      </p:sp>
      <p:pic>
        <p:nvPicPr>
          <p:cNvPr id="123" name="Google Shape;123;p28"/>
          <p:cNvPicPr preferRelativeResize="0"/>
          <p:nvPr/>
        </p:nvPicPr>
        <p:blipFill>
          <a:blip r:embed="rId5">
            <a:alphaModFix/>
          </a:blip>
          <a:stretch>
            <a:fillRect/>
          </a:stretch>
        </p:blipFill>
        <p:spPr>
          <a:xfrm>
            <a:off x="526275" y="1107625"/>
            <a:ext cx="2324775" cy="1335825"/>
          </a:xfrm>
          <a:prstGeom prst="rect">
            <a:avLst/>
          </a:prstGeom>
          <a:noFill/>
          <a:ln>
            <a:noFill/>
          </a:ln>
        </p:spPr>
      </p:pic>
      <p:sp>
        <p:nvSpPr>
          <p:cNvPr id="124" name="Google Shape;124;p28"/>
          <p:cNvSpPr txBox="1"/>
          <p:nvPr/>
        </p:nvSpPr>
        <p:spPr>
          <a:xfrm>
            <a:off x="3046925" y="1124450"/>
            <a:ext cx="2994000" cy="11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Terdapat 11.000 baris dan 2 kolom.</a:t>
            </a:r>
            <a:endParaRPr/>
          </a:p>
          <a:p>
            <a:pPr indent="0" lvl="0" marL="0" rtl="0" algn="l">
              <a:spcBef>
                <a:spcPts val="0"/>
              </a:spcBef>
              <a:spcAft>
                <a:spcPts val="0"/>
              </a:spcAft>
              <a:buNone/>
            </a:pPr>
            <a:r>
              <a:rPr lang="en"/>
              <a:t>Terdiri dari kolom text dan label sentiment. </a:t>
            </a:r>
            <a:endParaRPr/>
          </a:p>
        </p:txBody>
      </p:sp>
      <p:pic>
        <p:nvPicPr>
          <p:cNvPr id="125" name="Google Shape;125;p28"/>
          <p:cNvPicPr preferRelativeResize="0"/>
          <p:nvPr/>
        </p:nvPicPr>
        <p:blipFill>
          <a:blip r:embed="rId6">
            <a:alphaModFix/>
          </a:blip>
          <a:stretch>
            <a:fillRect/>
          </a:stretch>
        </p:blipFill>
        <p:spPr>
          <a:xfrm>
            <a:off x="526275" y="2572211"/>
            <a:ext cx="2324775" cy="1720789"/>
          </a:xfrm>
          <a:prstGeom prst="rect">
            <a:avLst/>
          </a:prstGeom>
          <a:noFill/>
          <a:ln>
            <a:noFill/>
          </a:ln>
        </p:spPr>
      </p:pic>
      <p:sp>
        <p:nvSpPr>
          <p:cNvPr id="126" name="Google Shape;126;p28"/>
          <p:cNvSpPr txBox="1"/>
          <p:nvPr/>
        </p:nvSpPr>
        <p:spPr>
          <a:xfrm>
            <a:off x="3095775" y="2572200"/>
            <a:ext cx="2994000" cy="11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tersebut tidak terdapat missing values tetapi mempunyai 67 duplicate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pic>
        <p:nvPicPr>
          <p:cNvPr id="131" name="Google Shape;131;p2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32" name="Google Shape;132;p29"/>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33" name="Google Shape;133;p2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34" name="Google Shape;134;p29"/>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35" name="Google Shape;135;p29"/>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 Preparation</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p:txBody>
      </p:sp>
      <p:pic>
        <p:nvPicPr>
          <p:cNvPr id="136" name="Google Shape;136;p29"/>
          <p:cNvPicPr preferRelativeResize="0"/>
          <p:nvPr/>
        </p:nvPicPr>
        <p:blipFill>
          <a:blip r:embed="rId5">
            <a:alphaModFix/>
          </a:blip>
          <a:stretch>
            <a:fillRect/>
          </a:stretch>
        </p:blipFill>
        <p:spPr>
          <a:xfrm>
            <a:off x="595250" y="1169325"/>
            <a:ext cx="4018675" cy="1096000"/>
          </a:xfrm>
          <a:prstGeom prst="rect">
            <a:avLst/>
          </a:prstGeom>
          <a:noFill/>
          <a:ln>
            <a:noFill/>
          </a:ln>
        </p:spPr>
      </p:pic>
      <p:sp>
        <p:nvSpPr>
          <p:cNvPr id="137" name="Google Shape;137;p29"/>
          <p:cNvSpPr txBox="1"/>
          <p:nvPr/>
        </p:nvSpPr>
        <p:spPr>
          <a:xfrm>
            <a:off x="4766250" y="1168000"/>
            <a:ext cx="35694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Lalu data tersebut di drop maka jumlah datanya menjadi 10933.</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pic>
        <p:nvPicPr>
          <p:cNvPr id="142" name="Google Shape;142;p3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43" name="Google Shape;143;p30"/>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44" name="Google Shape;144;p3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45" name="Google Shape;145;p30"/>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46" name="Google Shape;146;p30"/>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Exploratory Data Analysis</a:t>
            </a:r>
            <a:endParaRPr b="1"/>
          </a:p>
          <a:p>
            <a:pPr indent="0" lvl="0" marL="0" rtl="0" algn="l">
              <a:spcBef>
                <a:spcPts val="0"/>
              </a:spcBef>
              <a:spcAft>
                <a:spcPts val="0"/>
              </a:spcAft>
              <a:buClr>
                <a:schemeClr val="dk1"/>
              </a:buClr>
              <a:buSzPts val="1100"/>
              <a:buFont typeface="Arial"/>
              <a:buNone/>
            </a:pPr>
            <a:r>
              <a:t/>
            </a:r>
            <a:endParaRPr b="1"/>
          </a:p>
        </p:txBody>
      </p:sp>
      <p:pic>
        <p:nvPicPr>
          <p:cNvPr id="147" name="Google Shape;147;p30"/>
          <p:cNvPicPr preferRelativeResize="0"/>
          <p:nvPr/>
        </p:nvPicPr>
        <p:blipFill>
          <a:blip r:embed="rId5">
            <a:alphaModFix/>
          </a:blip>
          <a:stretch>
            <a:fillRect/>
          </a:stretch>
        </p:blipFill>
        <p:spPr>
          <a:xfrm>
            <a:off x="613325" y="1226275"/>
            <a:ext cx="2455350" cy="2569075"/>
          </a:xfrm>
          <a:prstGeom prst="rect">
            <a:avLst/>
          </a:prstGeom>
          <a:noFill/>
          <a:ln>
            <a:noFill/>
          </a:ln>
        </p:spPr>
      </p:pic>
      <p:sp>
        <p:nvSpPr>
          <p:cNvPr id="148" name="Google Shape;148;p30"/>
          <p:cNvSpPr txBox="1"/>
          <p:nvPr/>
        </p:nvSpPr>
        <p:spPr>
          <a:xfrm>
            <a:off x="565875" y="3795350"/>
            <a:ext cx="3969900" cy="11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Jumlah Data Sentiment pada Column Label </a:t>
            </a:r>
            <a:endParaRPr sz="1200"/>
          </a:p>
          <a:p>
            <a:pPr indent="0" lvl="0" marL="0" rtl="0" algn="l">
              <a:spcBef>
                <a:spcPts val="0"/>
              </a:spcBef>
              <a:spcAft>
                <a:spcPts val="0"/>
              </a:spcAft>
              <a:buNone/>
            </a:pPr>
            <a:r>
              <a:rPr lang="en" sz="1200"/>
              <a:t>Terdiri dari :</a:t>
            </a:r>
            <a:endParaRPr sz="1200"/>
          </a:p>
          <a:p>
            <a:pPr indent="0" lvl="0" marL="0" rtl="0" algn="l">
              <a:spcBef>
                <a:spcPts val="0"/>
              </a:spcBef>
              <a:spcAft>
                <a:spcPts val="0"/>
              </a:spcAft>
              <a:buNone/>
            </a:pPr>
            <a:r>
              <a:rPr lang="en" sz="1200"/>
              <a:t>- Positive 58.4 % / 6383 Tweets</a:t>
            </a:r>
            <a:endParaRPr sz="1200"/>
          </a:p>
          <a:p>
            <a:pPr indent="0" lvl="0" marL="0" rtl="0" algn="l">
              <a:spcBef>
                <a:spcPts val="0"/>
              </a:spcBef>
              <a:spcAft>
                <a:spcPts val="0"/>
              </a:spcAft>
              <a:buNone/>
            </a:pPr>
            <a:r>
              <a:rPr lang="en" sz="1200"/>
              <a:t>- Negative 31.2 % / 3412 Tweets</a:t>
            </a:r>
            <a:endParaRPr sz="1200"/>
          </a:p>
          <a:p>
            <a:pPr indent="0" lvl="0" marL="0" rtl="0" algn="l">
              <a:spcBef>
                <a:spcPts val="0"/>
              </a:spcBef>
              <a:spcAft>
                <a:spcPts val="0"/>
              </a:spcAft>
              <a:buNone/>
            </a:pPr>
            <a:r>
              <a:rPr lang="en" sz="1200"/>
              <a:t>- Neutral 10.4 % / 1138 Tweets</a:t>
            </a:r>
            <a:endParaRPr sz="1200"/>
          </a:p>
        </p:txBody>
      </p:sp>
      <p:pic>
        <p:nvPicPr>
          <p:cNvPr id="149" name="Google Shape;149;p30"/>
          <p:cNvPicPr preferRelativeResize="0"/>
          <p:nvPr/>
        </p:nvPicPr>
        <p:blipFill>
          <a:blip r:embed="rId6">
            <a:alphaModFix/>
          </a:blip>
          <a:stretch>
            <a:fillRect/>
          </a:stretch>
        </p:blipFill>
        <p:spPr>
          <a:xfrm>
            <a:off x="4365827" y="1226275"/>
            <a:ext cx="4047223" cy="2569075"/>
          </a:xfrm>
          <a:prstGeom prst="rect">
            <a:avLst/>
          </a:prstGeom>
          <a:noFill/>
          <a:ln>
            <a:noFill/>
          </a:ln>
        </p:spPr>
      </p:pic>
      <p:sp>
        <p:nvSpPr>
          <p:cNvPr id="150" name="Google Shape;150;p30"/>
          <p:cNvSpPr txBox="1"/>
          <p:nvPr/>
        </p:nvSpPr>
        <p:spPr>
          <a:xfrm>
            <a:off x="4185900" y="3873950"/>
            <a:ext cx="4606800" cy="9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Jumlah Kata dalam Suatu Kalimat</a:t>
            </a:r>
            <a:endParaRPr sz="1100"/>
          </a:p>
          <a:p>
            <a:pPr indent="0" lvl="0" marL="0" rtl="0" algn="l">
              <a:spcBef>
                <a:spcPts val="0"/>
              </a:spcBef>
              <a:spcAft>
                <a:spcPts val="0"/>
              </a:spcAft>
              <a:buNone/>
            </a:pPr>
            <a:r>
              <a:rPr lang="en" sz="1100"/>
              <a:t>Data Grafik Batang dibawah menunjukan rata-rata jumlah kata dalam suatu kalimat pada data kolom data_text.</a:t>
            </a:r>
            <a:endParaRPr sz="1100"/>
          </a:p>
          <a:p>
            <a:pPr indent="0" lvl="0" marL="0" rtl="0" algn="l">
              <a:spcBef>
                <a:spcPts val="0"/>
              </a:spcBef>
              <a:spcAft>
                <a:spcPts val="0"/>
              </a:spcAft>
              <a:buNone/>
            </a:pPr>
            <a:r>
              <a:rPr lang="en" sz="1100"/>
              <a:t>Dengan rata-rata yaitu 33 kata dan nilai tengahnya berada di 28 kata.</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pic>
        <p:nvPicPr>
          <p:cNvPr id="155" name="Google Shape;155;p3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56" name="Google Shape;156;p31"/>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57" name="Google Shape;157;p3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58" name="Google Shape;158;p31"/>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59" name="Google Shape;159;p31"/>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Exploratory Data Analysis</a:t>
            </a:r>
            <a:endParaRPr b="1"/>
          </a:p>
          <a:p>
            <a:pPr indent="0" lvl="0" marL="0" rtl="0" algn="l">
              <a:spcBef>
                <a:spcPts val="0"/>
              </a:spcBef>
              <a:spcAft>
                <a:spcPts val="0"/>
              </a:spcAft>
              <a:buClr>
                <a:schemeClr val="dk1"/>
              </a:buClr>
              <a:buSzPts val="1100"/>
              <a:buFont typeface="Arial"/>
              <a:buNone/>
            </a:pPr>
            <a:r>
              <a:t/>
            </a:r>
            <a:endParaRPr b="1"/>
          </a:p>
        </p:txBody>
      </p:sp>
      <p:pic>
        <p:nvPicPr>
          <p:cNvPr id="160" name="Google Shape;160;p31"/>
          <p:cNvPicPr preferRelativeResize="0"/>
          <p:nvPr/>
        </p:nvPicPr>
        <p:blipFill>
          <a:blip r:embed="rId5">
            <a:alphaModFix/>
          </a:blip>
          <a:stretch>
            <a:fillRect/>
          </a:stretch>
        </p:blipFill>
        <p:spPr>
          <a:xfrm>
            <a:off x="526275" y="1133375"/>
            <a:ext cx="3601575" cy="2147774"/>
          </a:xfrm>
          <a:prstGeom prst="rect">
            <a:avLst/>
          </a:prstGeom>
          <a:noFill/>
          <a:ln>
            <a:noFill/>
          </a:ln>
        </p:spPr>
      </p:pic>
      <p:pic>
        <p:nvPicPr>
          <p:cNvPr id="161" name="Google Shape;161;p31"/>
          <p:cNvPicPr preferRelativeResize="0"/>
          <p:nvPr/>
        </p:nvPicPr>
        <p:blipFill>
          <a:blip r:embed="rId6">
            <a:alphaModFix/>
          </a:blip>
          <a:stretch>
            <a:fillRect/>
          </a:stretch>
        </p:blipFill>
        <p:spPr>
          <a:xfrm>
            <a:off x="4470447" y="1188425"/>
            <a:ext cx="3572025" cy="1866700"/>
          </a:xfrm>
          <a:prstGeom prst="rect">
            <a:avLst/>
          </a:prstGeom>
          <a:noFill/>
          <a:ln>
            <a:noFill/>
          </a:ln>
        </p:spPr>
      </p:pic>
      <p:sp>
        <p:nvSpPr>
          <p:cNvPr id="162" name="Google Shape;162;p31"/>
          <p:cNvSpPr txBox="1"/>
          <p:nvPr/>
        </p:nvSpPr>
        <p:spPr>
          <a:xfrm>
            <a:off x="594875" y="3409650"/>
            <a:ext cx="3692700" cy="11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 kata terbanyak yang disebutkan dalam data text</a:t>
            </a:r>
            <a:endParaRPr/>
          </a:p>
        </p:txBody>
      </p:sp>
      <p:sp>
        <p:nvSpPr>
          <p:cNvPr id="163" name="Google Shape;163;p31"/>
          <p:cNvSpPr txBox="1"/>
          <p:nvPr/>
        </p:nvSpPr>
        <p:spPr>
          <a:xfrm>
            <a:off x="4470450" y="3409650"/>
            <a:ext cx="3692700" cy="11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Kata terbanyak dalam data dari segi visual Worldcloud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pic>
        <p:nvPicPr>
          <p:cNvPr id="168" name="Google Shape;168;p3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69" name="Google Shape;169;p32"/>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70" name="Google Shape;170;p3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1" name="Google Shape;171;p32"/>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72" name="Google Shape;172;p32"/>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Text Normalization</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Teks di cleansing menggunakan regex.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b="1"/>
          </a:p>
        </p:txBody>
      </p:sp>
      <p:pic>
        <p:nvPicPr>
          <p:cNvPr id="173" name="Google Shape;173;p32"/>
          <p:cNvPicPr preferRelativeResize="0"/>
          <p:nvPr/>
        </p:nvPicPr>
        <p:blipFill>
          <a:blip r:embed="rId5">
            <a:alphaModFix/>
          </a:blip>
          <a:stretch>
            <a:fillRect/>
          </a:stretch>
        </p:blipFill>
        <p:spPr>
          <a:xfrm>
            <a:off x="639025" y="1640200"/>
            <a:ext cx="4670776" cy="985975"/>
          </a:xfrm>
          <a:prstGeom prst="rect">
            <a:avLst/>
          </a:prstGeom>
          <a:noFill/>
          <a:ln>
            <a:noFill/>
          </a:ln>
        </p:spPr>
      </p:pic>
      <p:sp>
        <p:nvSpPr>
          <p:cNvPr id="174" name="Google Shape;174;p32"/>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Teks diubah menjadi huruf kecil</a:t>
            </a:r>
            <a:endParaRPr/>
          </a:p>
          <a:p>
            <a:pPr indent="-317500" lvl="0" marL="457200" rtl="0" algn="l">
              <a:spcBef>
                <a:spcPts val="0"/>
              </a:spcBef>
              <a:spcAft>
                <a:spcPts val="0"/>
              </a:spcAft>
              <a:buSzPts val="1400"/>
              <a:buChar char="-"/>
            </a:pPr>
            <a:r>
              <a:rPr lang="en"/>
              <a:t>Menghapus semua tanda baca di teks</a:t>
            </a:r>
            <a:endParaRPr/>
          </a:p>
          <a:p>
            <a:pPr indent="-317500" lvl="0" marL="457200" rtl="0" algn="l">
              <a:spcBef>
                <a:spcPts val="0"/>
              </a:spcBef>
              <a:spcAft>
                <a:spcPts val="0"/>
              </a:spcAft>
              <a:buSzPts val="1400"/>
              <a:buChar char="-"/>
            </a:pPr>
            <a:r>
              <a:rPr lang="en"/>
              <a:t>Membuang semua link</a:t>
            </a:r>
            <a:endParaRPr/>
          </a:p>
          <a:p>
            <a:pPr indent="-317500" lvl="0" marL="457200" rtl="0" algn="l">
              <a:spcBef>
                <a:spcPts val="0"/>
              </a:spcBef>
              <a:spcAft>
                <a:spcPts val="0"/>
              </a:spcAft>
              <a:buSzPts val="1400"/>
              <a:buChar char="-"/>
            </a:pPr>
            <a:r>
              <a:rPr lang="en"/>
              <a:t>Menghapus beberapa kata seperti rt, user, \n, dan url</a:t>
            </a:r>
            <a:endParaRPr/>
          </a:p>
          <a:p>
            <a:pPr indent="-317500" lvl="0" marL="457200" rtl="0" algn="l">
              <a:spcBef>
                <a:spcPts val="0"/>
              </a:spcBef>
              <a:spcAft>
                <a:spcPts val="0"/>
              </a:spcAft>
              <a:buSzPts val="1400"/>
              <a:buChar char="-"/>
            </a:pPr>
            <a:r>
              <a:rPr lang="en"/>
              <a:t>Menghapus spasi yang lebih dari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pic>
        <p:nvPicPr>
          <p:cNvPr id="179" name="Google Shape;179;p3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80" name="Google Shape;180;p33"/>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81" name="Google Shape;181;p3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82" name="Google Shape;182;p33"/>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83" name="Google Shape;183;p33"/>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Feature Engineering</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Memisahkan data menjadi train_data, test_data, dan value_data dengan komposisi 60:20:20 (persen).</a:t>
            </a:r>
            <a:endParaRPr/>
          </a:p>
          <a:p>
            <a:pPr indent="0" lvl="0" marL="0" rtl="0" algn="l">
              <a:spcBef>
                <a:spcPts val="0"/>
              </a:spcBef>
              <a:spcAft>
                <a:spcPts val="0"/>
              </a:spcAft>
              <a:buClr>
                <a:schemeClr val="dk1"/>
              </a:buClr>
              <a:buSzPts val="1100"/>
              <a:buFont typeface="Arial"/>
              <a:buNone/>
            </a:pPr>
            <a:r>
              <a:t/>
            </a:r>
            <a:endParaRPr/>
          </a:p>
        </p:txBody>
      </p:sp>
      <p:sp>
        <p:nvSpPr>
          <p:cNvPr id="184" name="Google Shape;184;p33"/>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185" name="Google Shape;185;p33"/>
          <p:cNvPicPr preferRelativeResize="0"/>
          <p:nvPr/>
        </p:nvPicPr>
        <p:blipFill>
          <a:blip r:embed="rId5">
            <a:alphaModFix/>
          </a:blip>
          <a:stretch>
            <a:fillRect/>
          </a:stretch>
        </p:blipFill>
        <p:spPr>
          <a:xfrm>
            <a:off x="1622975" y="1776900"/>
            <a:ext cx="5293826" cy="219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pic>
        <p:nvPicPr>
          <p:cNvPr id="190" name="Google Shape;190;p3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91" name="Google Shape;191;p34"/>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92" name="Google Shape;192;p3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93" name="Google Shape;193;p34"/>
          <p:cNvSpPr txBox="1"/>
          <p:nvPr/>
        </p:nvSpPr>
        <p:spPr>
          <a:xfrm>
            <a:off x="516325" y="208525"/>
            <a:ext cx="2994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Metode Penelitian</a:t>
            </a:r>
            <a:endParaRPr b="1"/>
          </a:p>
        </p:txBody>
      </p:sp>
      <p:sp>
        <p:nvSpPr>
          <p:cNvPr id="194" name="Google Shape;194;p34"/>
          <p:cNvSpPr txBox="1"/>
          <p:nvPr/>
        </p:nvSpPr>
        <p:spPr>
          <a:xfrm>
            <a:off x="526275" y="744725"/>
            <a:ext cx="81330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Feature Engineering</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Mengubah data menjadi vektor atau numerikal agar dapat di train, menggunakan tokenizer dan pad_sequence.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95" name="Google Shape;195;p34"/>
          <p:cNvSpPr txBox="1"/>
          <p:nvPr/>
        </p:nvSpPr>
        <p:spPr>
          <a:xfrm>
            <a:off x="645650" y="2720475"/>
            <a:ext cx="7559400" cy="175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196" name="Google Shape;196;p34"/>
          <p:cNvPicPr preferRelativeResize="0"/>
          <p:nvPr/>
        </p:nvPicPr>
        <p:blipFill>
          <a:blip r:embed="rId5">
            <a:alphaModFix/>
          </a:blip>
          <a:stretch>
            <a:fillRect/>
          </a:stretch>
        </p:blipFill>
        <p:spPr>
          <a:xfrm>
            <a:off x="526275" y="2069508"/>
            <a:ext cx="3623050" cy="1609575"/>
          </a:xfrm>
          <a:prstGeom prst="rect">
            <a:avLst/>
          </a:prstGeom>
          <a:noFill/>
          <a:ln>
            <a:noFill/>
          </a:ln>
        </p:spPr>
      </p:pic>
      <p:pic>
        <p:nvPicPr>
          <p:cNvPr id="197" name="Google Shape;197;p34"/>
          <p:cNvPicPr preferRelativeResize="0"/>
          <p:nvPr/>
        </p:nvPicPr>
        <p:blipFill>
          <a:blip r:embed="rId6">
            <a:alphaModFix/>
          </a:blip>
          <a:stretch>
            <a:fillRect/>
          </a:stretch>
        </p:blipFill>
        <p:spPr>
          <a:xfrm>
            <a:off x="4228099" y="2069499"/>
            <a:ext cx="4073091" cy="16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