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5143500" cx="9144000"/>
  <p:notesSz cx="6858000" cy="9144000"/>
  <p:embeddedFontLst>
    <p:embeddedFont>
      <p:font typeface="Anaheim"/>
      <p:regular r:id="rId39"/>
      <p:bold r:id="rId40"/>
    </p:embeddedFont>
    <p:embeddedFont>
      <p:font typeface="Bebas Neue"/>
      <p:regular r:id="rId41"/>
    </p:embeddedFont>
    <p:embeddedFont>
      <p:font typeface="Albert Sans SemiBold"/>
      <p:regular r:id="rId42"/>
      <p:bold r:id="rId43"/>
      <p:italic r:id="rId44"/>
      <p:boldItalic r:id="rId45"/>
    </p:embeddedFont>
    <p:embeddedFont>
      <p:font typeface="Josefin Sans"/>
      <p:regular r:id="rId46"/>
      <p:bold r:id="rId47"/>
      <p:italic r:id="rId48"/>
      <p:boldItalic r:id="rId49"/>
    </p:embeddedFont>
    <p:embeddedFont>
      <p:font typeface="Albert Sans"/>
      <p:regular r:id="rId50"/>
      <p:bold r:id="rId51"/>
      <p:italic r:id="rId52"/>
      <p:boldItalic r:id="rId53"/>
    </p:embeddedFont>
    <p:embeddedFont>
      <p:font typeface="PT Sans"/>
      <p:regular r:id="rId54"/>
      <p:bold r:id="rId55"/>
      <p:italic r:id="rId56"/>
      <p:boldItalic r:id="rId57"/>
    </p:embeddedFont>
    <p:embeddedFont>
      <p:font typeface="Questrial"/>
      <p:regular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Anaheim-bold.fntdata"/><Relationship Id="rId42" Type="http://schemas.openxmlformats.org/officeDocument/2006/relationships/font" Target="fonts/AlbertSansSemiBold-regular.fntdata"/><Relationship Id="rId41" Type="http://schemas.openxmlformats.org/officeDocument/2006/relationships/font" Target="fonts/BebasNeue-regular.fntdata"/><Relationship Id="rId44" Type="http://schemas.openxmlformats.org/officeDocument/2006/relationships/font" Target="fonts/AlbertSansSemiBold-italic.fntdata"/><Relationship Id="rId43" Type="http://schemas.openxmlformats.org/officeDocument/2006/relationships/font" Target="fonts/AlbertSansSemiBold-bold.fntdata"/><Relationship Id="rId46" Type="http://schemas.openxmlformats.org/officeDocument/2006/relationships/font" Target="fonts/JosefinSans-regular.fntdata"/><Relationship Id="rId45" Type="http://schemas.openxmlformats.org/officeDocument/2006/relationships/font" Target="fonts/AlbertSansSemiBold-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JosefinSans-italic.fntdata"/><Relationship Id="rId47" Type="http://schemas.openxmlformats.org/officeDocument/2006/relationships/font" Target="fonts/JosefinSans-bold.fntdata"/><Relationship Id="rId49" Type="http://schemas.openxmlformats.org/officeDocument/2006/relationships/font" Target="fonts/Josefi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font" Target="fonts/Anaheim-regular.fntdata"/><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AlbertSans-bold.fntdata"/><Relationship Id="rId50" Type="http://schemas.openxmlformats.org/officeDocument/2006/relationships/font" Target="fonts/AlbertSans-regular.fntdata"/><Relationship Id="rId53" Type="http://schemas.openxmlformats.org/officeDocument/2006/relationships/font" Target="fonts/AlbertSans-boldItalic.fntdata"/><Relationship Id="rId52" Type="http://schemas.openxmlformats.org/officeDocument/2006/relationships/font" Target="fonts/AlbertSans-italic.fntdata"/><Relationship Id="rId11" Type="http://schemas.openxmlformats.org/officeDocument/2006/relationships/slide" Target="slides/slide7.xml"/><Relationship Id="rId55" Type="http://schemas.openxmlformats.org/officeDocument/2006/relationships/font" Target="fonts/PTSans-bold.fntdata"/><Relationship Id="rId10" Type="http://schemas.openxmlformats.org/officeDocument/2006/relationships/slide" Target="slides/slide6.xml"/><Relationship Id="rId54" Type="http://schemas.openxmlformats.org/officeDocument/2006/relationships/font" Target="fonts/PTSans-regular.fntdata"/><Relationship Id="rId13" Type="http://schemas.openxmlformats.org/officeDocument/2006/relationships/slide" Target="slides/slide9.xml"/><Relationship Id="rId57" Type="http://schemas.openxmlformats.org/officeDocument/2006/relationships/font" Target="fonts/PTSans-boldItalic.fntdata"/><Relationship Id="rId12" Type="http://schemas.openxmlformats.org/officeDocument/2006/relationships/slide" Target="slides/slide8.xml"/><Relationship Id="rId56" Type="http://schemas.openxmlformats.org/officeDocument/2006/relationships/font" Target="fonts/PTSans-italic.fntdata"/><Relationship Id="rId15" Type="http://schemas.openxmlformats.org/officeDocument/2006/relationships/slide" Target="slides/slide11.xml"/><Relationship Id="rId14" Type="http://schemas.openxmlformats.org/officeDocument/2006/relationships/slide" Target="slides/slide10.xml"/><Relationship Id="rId58" Type="http://schemas.openxmlformats.org/officeDocument/2006/relationships/font" Target="fonts/Questrial-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368743f014fca525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368743f014fca525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2eaf15e4d2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2eaf15e4d2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190500" lvl="0" marL="285750" rtl="0" algn="just">
              <a:spcBef>
                <a:spcPts val="0"/>
              </a:spcBef>
              <a:spcAft>
                <a:spcPts val="0"/>
              </a:spcAft>
              <a:buClr>
                <a:srgbClr val="191919"/>
              </a:buClr>
              <a:buSzPts val="1200"/>
              <a:buFont typeface="Nunito Light"/>
              <a:buChar char="●"/>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368743f014fca525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368743f014fca525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368743f014fca525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368743f014fca525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368743f014fca525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368743f014fca525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368743f014fca525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368743f014fca525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368743f014fca525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368743f014fca525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368743f014fca525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368743f014fca525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22b8adb7521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22b8adb7521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368743f014fca525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368743f014fca525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51b1a71d3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51b1a71d3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Perkenalan</a:t>
            </a:r>
            <a:endParaRPr/>
          </a:p>
          <a:p>
            <a:pPr indent="-298450" lvl="0" marL="457200" rtl="0" algn="l">
              <a:spcBef>
                <a:spcPts val="0"/>
              </a:spcBef>
              <a:spcAft>
                <a:spcPts val="0"/>
              </a:spcAft>
              <a:buSzPts val="1100"/>
              <a:buChar char="-"/>
            </a:pPr>
            <a:r>
              <a:rPr lang="en"/>
              <a:t>Tujuan analisa</a:t>
            </a:r>
            <a:endParaRPr/>
          </a:p>
          <a:p>
            <a:pPr indent="-298450" lvl="0" marL="457200" rtl="0" algn="l">
              <a:spcBef>
                <a:spcPts val="0"/>
              </a:spcBef>
              <a:spcAft>
                <a:spcPts val="0"/>
              </a:spcAft>
              <a:buSzPts val="1100"/>
              <a:buChar char="-"/>
            </a:pPr>
            <a:r>
              <a:rPr lang="en"/>
              <a:t>Masalah utama ( turunnya revenue)</a:t>
            </a:r>
            <a:endParaRPr/>
          </a:p>
          <a:p>
            <a:pPr indent="-298450" lvl="0" marL="457200" rtl="0" algn="l">
              <a:spcBef>
                <a:spcPts val="0"/>
              </a:spcBef>
              <a:spcAft>
                <a:spcPts val="0"/>
              </a:spcAft>
              <a:buSzPts val="1100"/>
              <a:buChar char="-"/>
            </a:pPr>
            <a:r>
              <a:rPr lang="en"/>
              <a:t>Objective utk naikin revenue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368743f014fca525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368743f014fca525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368743f014fca525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368743f014fca525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2eb29a6d08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2eb29a6d08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2eb29a6d08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2eb29a6d08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2eb29a6d08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2eb29a6d08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2eb29a6d08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2eb29a6d08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22c35d4367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22c35d4367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2eb29a6d08e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2eb29a6d08e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2eb29a6d08e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2eb29a6d08e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2eb29a6d08e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2eb29a6d08e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2eb29a6d08e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2eb29a6d08e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2eb29a6d08e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2eb29a6d08e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54dda1946d_6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54dda1946d_6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g22c35d43670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1" name="Google Shape;891;g22c35d43670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22c35d43670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22c35d43670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4072739ea5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4072739ea5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368743f014fca52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368743f014fca52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2b8adb7521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22b8adb7521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533c90e57b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1533c90e57b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558022" y="692000"/>
            <a:ext cx="6176700" cy="3588600"/>
          </a:xfrm>
          <a:prstGeom prst="rect">
            <a:avLst/>
          </a:prstGeom>
        </p:spPr>
        <p:txBody>
          <a:bodyPr anchorCtr="0" anchor="b" bIns="91425" lIns="91425" spcFirstLastPara="1" rIns="91425" wrap="square" tIns="91425">
            <a:noAutofit/>
          </a:bodyPr>
          <a:lstStyle>
            <a:lvl1pPr lvl="0" algn="l">
              <a:lnSpc>
                <a:spcPct val="80000"/>
              </a:lnSpc>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60700" y="4204400"/>
            <a:ext cx="4528800" cy="475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4" name="Shape 74"/>
        <p:cNvGrpSpPr/>
        <p:nvPr/>
      </p:nvGrpSpPr>
      <p:grpSpPr>
        <a:xfrm>
          <a:off x="0" y="0"/>
          <a:ext cx="0" cy="0"/>
          <a:chOff x="0" y="0"/>
          <a:chExt cx="0" cy="0"/>
        </a:xfrm>
      </p:grpSpPr>
      <p:sp>
        <p:nvSpPr>
          <p:cNvPr id="75" name="Google Shape;75;p11"/>
          <p:cNvSpPr txBox="1"/>
          <p:nvPr>
            <p:ph hasCustomPrompt="1" type="title"/>
          </p:nvPr>
        </p:nvSpPr>
        <p:spPr>
          <a:xfrm>
            <a:off x="1284000" y="1288250"/>
            <a:ext cx="6576000" cy="197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6" name="Google Shape;76;p11"/>
          <p:cNvSpPr txBox="1"/>
          <p:nvPr>
            <p:ph idx="1" type="subTitle"/>
          </p:nvPr>
        </p:nvSpPr>
        <p:spPr>
          <a:xfrm>
            <a:off x="1284000" y="3011425"/>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accent1"/>
                </a:solidFill>
              </a:defRPr>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grpSp>
        <p:nvGrpSpPr>
          <p:cNvPr id="77" name="Google Shape;77;p11"/>
          <p:cNvGrpSpPr/>
          <p:nvPr/>
        </p:nvGrpSpPr>
        <p:grpSpPr>
          <a:xfrm flipH="1" rot="-2700000">
            <a:off x="290285" y="-33524"/>
            <a:ext cx="1045765" cy="1045615"/>
            <a:chOff x="3741950" y="353925"/>
            <a:chExt cx="1045775" cy="1045625"/>
          </a:xfrm>
        </p:grpSpPr>
        <p:sp>
          <p:nvSpPr>
            <p:cNvPr id="78" name="Google Shape;78;p11"/>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1"/>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1"/>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1" name="Shape 8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82" name="Shape 82"/>
        <p:cNvGrpSpPr/>
        <p:nvPr/>
      </p:nvGrpSpPr>
      <p:grpSpPr>
        <a:xfrm>
          <a:off x="0" y="0"/>
          <a:ext cx="0" cy="0"/>
          <a:chOff x="0" y="0"/>
          <a:chExt cx="0" cy="0"/>
        </a:xfrm>
      </p:grpSpPr>
      <p:sp>
        <p:nvSpPr>
          <p:cNvPr id="83" name="Google Shape;83;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84" name="Google Shape;84;p13"/>
          <p:cNvGrpSpPr/>
          <p:nvPr/>
        </p:nvGrpSpPr>
        <p:grpSpPr>
          <a:xfrm flipH="1">
            <a:off x="-657300" y="3660238"/>
            <a:ext cx="2358638" cy="2358638"/>
            <a:chOff x="7553538" y="3660238"/>
            <a:chExt cx="2358638" cy="2358638"/>
          </a:xfrm>
        </p:grpSpPr>
        <p:grpSp>
          <p:nvGrpSpPr>
            <p:cNvPr id="85" name="Google Shape;85;p13"/>
            <p:cNvGrpSpPr/>
            <p:nvPr/>
          </p:nvGrpSpPr>
          <p:grpSpPr>
            <a:xfrm flipH="1" rot="-2700000">
              <a:off x="7828010" y="4050176"/>
              <a:ext cx="1045765" cy="1045615"/>
              <a:chOff x="3741950" y="353925"/>
              <a:chExt cx="1045775" cy="1045625"/>
            </a:xfrm>
          </p:grpSpPr>
          <p:sp>
            <p:nvSpPr>
              <p:cNvPr id="86" name="Google Shape;86;p13"/>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13"/>
            <p:cNvSpPr/>
            <p:nvPr/>
          </p:nvSpPr>
          <p:spPr>
            <a:xfrm flipH="1" rot="-2700000">
              <a:off x="7903927" y="400067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90" name="Shape 90"/>
        <p:cNvGrpSpPr/>
        <p:nvPr/>
      </p:nvGrpSpPr>
      <p:grpSpPr>
        <a:xfrm>
          <a:off x="0" y="0"/>
          <a:ext cx="0" cy="0"/>
          <a:chOff x="0" y="0"/>
          <a:chExt cx="0" cy="0"/>
        </a:xfrm>
      </p:grpSpPr>
      <p:sp>
        <p:nvSpPr>
          <p:cNvPr id="91" name="Google Shape;91;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92" name="Google Shape;92;p14"/>
          <p:cNvGrpSpPr/>
          <p:nvPr/>
        </p:nvGrpSpPr>
        <p:grpSpPr>
          <a:xfrm>
            <a:off x="7324675" y="3660238"/>
            <a:ext cx="2358638" cy="2358638"/>
            <a:chOff x="7553538" y="3660238"/>
            <a:chExt cx="2358638" cy="2358638"/>
          </a:xfrm>
        </p:grpSpPr>
        <p:grpSp>
          <p:nvGrpSpPr>
            <p:cNvPr id="93" name="Google Shape;93;p14"/>
            <p:cNvGrpSpPr/>
            <p:nvPr/>
          </p:nvGrpSpPr>
          <p:grpSpPr>
            <a:xfrm flipH="1" rot="-2700000">
              <a:off x="7828010" y="4050176"/>
              <a:ext cx="1045765" cy="1045615"/>
              <a:chOff x="3741950" y="353925"/>
              <a:chExt cx="1045775" cy="1045625"/>
            </a:xfrm>
          </p:grpSpPr>
          <p:sp>
            <p:nvSpPr>
              <p:cNvPr id="94" name="Google Shape;94;p14"/>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4"/>
            <p:cNvSpPr/>
            <p:nvPr/>
          </p:nvSpPr>
          <p:spPr>
            <a:xfrm flipH="1" rot="-2700000">
              <a:off x="7903927" y="400067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98" name="Shape 98"/>
        <p:cNvGrpSpPr/>
        <p:nvPr/>
      </p:nvGrpSpPr>
      <p:grpSpPr>
        <a:xfrm>
          <a:off x="0" y="0"/>
          <a:ext cx="0" cy="0"/>
          <a:chOff x="0" y="0"/>
          <a:chExt cx="0" cy="0"/>
        </a:xfrm>
      </p:grpSpPr>
      <p:sp>
        <p:nvSpPr>
          <p:cNvPr id="99" name="Google Shape;99;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0" name="Google Shape;100;p15"/>
          <p:cNvSpPr txBox="1"/>
          <p:nvPr>
            <p:ph idx="1" type="subTitle"/>
          </p:nvPr>
        </p:nvSpPr>
        <p:spPr>
          <a:xfrm>
            <a:off x="774411" y="3926850"/>
            <a:ext cx="2301300" cy="60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1" name="Google Shape;101;p15"/>
          <p:cNvSpPr txBox="1"/>
          <p:nvPr>
            <p:ph idx="2" type="subTitle"/>
          </p:nvPr>
        </p:nvSpPr>
        <p:spPr>
          <a:xfrm>
            <a:off x="3419568" y="3926850"/>
            <a:ext cx="2301300" cy="60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2" name="Google Shape;102;p15"/>
          <p:cNvSpPr txBox="1"/>
          <p:nvPr>
            <p:ph idx="3" type="subTitle"/>
          </p:nvPr>
        </p:nvSpPr>
        <p:spPr>
          <a:xfrm>
            <a:off x="6068289" y="3926850"/>
            <a:ext cx="2301300" cy="60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3" name="Google Shape;103;p15"/>
          <p:cNvSpPr txBox="1"/>
          <p:nvPr>
            <p:ph idx="4" type="subTitle"/>
          </p:nvPr>
        </p:nvSpPr>
        <p:spPr>
          <a:xfrm>
            <a:off x="774411" y="3472275"/>
            <a:ext cx="2301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4" name="Google Shape;104;p15"/>
          <p:cNvSpPr txBox="1"/>
          <p:nvPr>
            <p:ph idx="5" type="subTitle"/>
          </p:nvPr>
        </p:nvSpPr>
        <p:spPr>
          <a:xfrm>
            <a:off x="3419568" y="3472275"/>
            <a:ext cx="2301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5" name="Google Shape;105;p15"/>
          <p:cNvSpPr txBox="1"/>
          <p:nvPr>
            <p:ph idx="6" type="subTitle"/>
          </p:nvPr>
        </p:nvSpPr>
        <p:spPr>
          <a:xfrm>
            <a:off x="6068289" y="3472275"/>
            <a:ext cx="2301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06" name="Google Shape;106;p15"/>
          <p:cNvGrpSpPr/>
          <p:nvPr/>
        </p:nvGrpSpPr>
        <p:grpSpPr>
          <a:xfrm>
            <a:off x="7382638" y="3658850"/>
            <a:ext cx="2358638" cy="2358638"/>
            <a:chOff x="7330063" y="1376500"/>
            <a:chExt cx="2358638" cy="2358638"/>
          </a:xfrm>
        </p:grpSpPr>
        <p:grpSp>
          <p:nvGrpSpPr>
            <p:cNvPr id="107" name="Google Shape;107;p15"/>
            <p:cNvGrpSpPr/>
            <p:nvPr/>
          </p:nvGrpSpPr>
          <p:grpSpPr>
            <a:xfrm flipH="1" rot="-2700000">
              <a:off x="7604535" y="1766438"/>
              <a:ext cx="1045765" cy="1045615"/>
              <a:chOff x="3741950" y="353925"/>
              <a:chExt cx="1045775" cy="1045625"/>
            </a:xfrm>
          </p:grpSpPr>
          <p:sp>
            <p:nvSpPr>
              <p:cNvPr id="108" name="Google Shape;108;p15"/>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5"/>
            <p:cNvSpPr/>
            <p:nvPr/>
          </p:nvSpPr>
          <p:spPr>
            <a:xfrm flipH="1" rot="-2700000">
              <a:off x="7680452" y="1716940"/>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12" name="Shape 112"/>
        <p:cNvGrpSpPr/>
        <p:nvPr/>
      </p:nvGrpSpPr>
      <p:grpSpPr>
        <a:xfrm>
          <a:off x="0" y="0"/>
          <a:ext cx="0" cy="0"/>
          <a:chOff x="0" y="0"/>
          <a:chExt cx="0" cy="0"/>
        </a:xfrm>
      </p:grpSpPr>
      <p:sp>
        <p:nvSpPr>
          <p:cNvPr id="113" name="Google Shape;113;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4" name="Google Shape;114;p16"/>
          <p:cNvSpPr txBox="1"/>
          <p:nvPr>
            <p:ph idx="1" type="subTitle"/>
          </p:nvPr>
        </p:nvSpPr>
        <p:spPr>
          <a:xfrm>
            <a:off x="2968125" y="1744118"/>
            <a:ext cx="5455800" cy="65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5" name="Google Shape;115;p16"/>
          <p:cNvSpPr txBox="1"/>
          <p:nvPr>
            <p:ph idx="2" type="subTitle"/>
          </p:nvPr>
        </p:nvSpPr>
        <p:spPr>
          <a:xfrm>
            <a:off x="2968112" y="2794537"/>
            <a:ext cx="5455800" cy="64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6" name="Google Shape;116;p16"/>
          <p:cNvSpPr txBox="1"/>
          <p:nvPr>
            <p:ph idx="3" type="subTitle"/>
          </p:nvPr>
        </p:nvSpPr>
        <p:spPr>
          <a:xfrm>
            <a:off x="2968098" y="3841899"/>
            <a:ext cx="5455800" cy="64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7" name="Google Shape;117;p16"/>
          <p:cNvSpPr txBox="1"/>
          <p:nvPr>
            <p:ph idx="4" type="subTitle"/>
          </p:nvPr>
        </p:nvSpPr>
        <p:spPr>
          <a:xfrm>
            <a:off x="2968125" y="1289543"/>
            <a:ext cx="54558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8" name="Google Shape;118;p16"/>
          <p:cNvSpPr txBox="1"/>
          <p:nvPr>
            <p:ph idx="5" type="subTitle"/>
          </p:nvPr>
        </p:nvSpPr>
        <p:spPr>
          <a:xfrm>
            <a:off x="2968127" y="2339963"/>
            <a:ext cx="54558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9" name="Google Shape;119;p16"/>
          <p:cNvSpPr txBox="1"/>
          <p:nvPr>
            <p:ph idx="6" type="subTitle"/>
          </p:nvPr>
        </p:nvSpPr>
        <p:spPr>
          <a:xfrm>
            <a:off x="2968112" y="3387325"/>
            <a:ext cx="54558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20" name="Google Shape;120;p16"/>
          <p:cNvGrpSpPr/>
          <p:nvPr/>
        </p:nvGrpSpPr>
        <p:grpSpPr>
          <a:xfrm>
            <a:off x="7553538" y="3660238"/>
            <a:ext cx="2358638" cy="2358638"/>
            <a:chOff x="7553538" y="3660238"/>
            <a:chExt cx="2358638" cy="2358638"/>
          </a:xfrm>
        </p:grpSpPr>
        <p:grpSp>
          <p:nvGrpSpPr>
            <p:cNvPr id="121" name="Google Shape;121;p16"/>
            <p:cNvGrpSpPr/>
            <p:nvPr/>
          </p:nvGrpSpPr>
          <p:grpSpPr>
            <a:xfrm flipH="1" rot="-2700000">
              <a:off x="7828010" y="4050176"/>
              <a:ext cx="1045765" cy="1045615"/>
              <a:chOff x="3741950" y="353925"/>
              <a:chExt cx="1045775" cy="1045625"/>
            </a:xfrm>
          </p:grpSpPr>
          <p:sp>
            <p:nvSpPr>
              <p:cNvPr id="122" name="Google Shape;122;p16"/>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6"/>
            <p:cNvSpPr/>
            <p:nvPr/>
          </p:nvSpPr>
          <p:spPr>
            <a:xfrm flipH="1" rot="-2700000">
              <a:off x="7903927" y="400067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26" name="Shape 126"/>
        <p:cNvGrpSpPr/>
        <p:nvPr/>
      </p:nvGrpSpPr>
      <p:grpSpPr>
        <a:xfrm>
          <a:off x="0" y="0"/>
          <a:ext cx="0" cy="0"/>
          <a:chOff x="0" y="0"/>
          <a:chExt cx="0" cy="0"/>
        </a:xfrm>
      </p:grpSpPr>
      <p:sp>
        <p:nvSpPr>
          <p:cNvPr id="127" name="Google Shape;127;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8" name="Google Shape;128;p17"/>
          <p:cNvSpPr txBox="1"/>
          <p:nvPr>
            <p:ph idx="1" type="subTitle"/>
          </p:nvPr>
        </p:nvSpPr>
        <p:spPr>
          <a:xfrm>
            <a:off x="2010042" y="1471051"/>
            <a:ext cx="33912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9" name="Google Shape;129;p17"/>
          <p:cNvSpPr txBox="1"/>
          <p:nvPr>
            <p:ph idx="2" type="subTitle"/>
          </p:nvPr>
        </p:nvSpPr>
        <p:spPr>
          <a:xfrm>
            <a:off x="3546853" y="3210739"/>
            <a:ext cx="33912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0" name="Google Shape;130;p17"/>
          <p:cNvSpPr txBox="1"/>
          <p:nvPr>
            <p:ph idx="3" type="subTitle"/>
          </p:nvPr>
        </p:nvSpPr>
        <p:spPr>
          <a:xfrm>
            <a:off x="2780860" y="2338825"/>
            <a:ext cx="33912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1" name="Google Shape;131;p17"/>
          <p:cNvSpPr txBox="1"/>
          <p:nvPr>
            <p:ph idx="4" type="subTitle"/>
          </p:nvPr>
        </p:nvSpPr>
        <p:spPr>
          <a:xfrm>
            <a:off x="4304937" y="4082578"/>
            <a:ext cx="33912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2" name="Google Shape;132;p17"/>
          <p:cNvSpPr txBox="1"/>
          <p:nvPr>
            <p:ph hasCustomPrompt="1" idx="5" type="title"/>
          </p:nvPr>
        </p:nvSpPr>
        <p:spPr>
          <a:xfrm>
            <a:off x="1121750" y="1405736"/>
            <a:ext cx="860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3" name="Google Shape;133;p17"/>
          <p:cNvSpPr txBox="1"/>
          <p:nvPr>
            <p:ph hasCustomPrompt="1" idx="6" type="title"/>
          </p:nvPr>
        </p:nvSpPr>
        <p:spPr>
          <a:xfrm>
            <a:off x="1892625" y="2251075"/>
            <a:ext cx="860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4" name="Google Shape;134;p17"/>
          <p:cNvSpPr txBox="1"/>
          <p:nvPr>
            <p:ph hasCustomPrompt="1" idx="7" type="title"/>
          </p:nvPr>
        </p:nvSpPr>
        <p:spPr>
          <a:xfrm>
            <a:off x="2656850" y="3122939"/>
            <a:ext cx="860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5" name="Google Shape;135;p17"/>
          <p:cNvSpPr txBox="1"/>
          <p:nvPr>
            <p:ph hasCustomPrompt="1" idx="8" type="title"/>
          </p:nvPr>
        </p:nvSpPr>
        <p:spPr>
          <a:xfrm>
            <a:off x="3415352" y="3994815"/>
            <a:ext cx="8595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6" name="Google Shape;136;p17"/>
          <p:cNvSpPr txBox="1"/>
          <p:nvPr>
            <p:ph idx="9" type="subTitle"/>
          </p:nvPr>
        </p:nvSpPr>
        <p:spPr>
          <a:xfrm>
            <a:off x="2010042" y="1258251"/>
            <a:ext cx="33912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7" name="Google Shape;137;p17"/>
          <p:cNvSpPr txBox="1"/>
          <p:nvPr>
            <p:ph idx="13" type="subTitle"/>
          </p:nvPr>
        </p:nvSpPr>
        <p:spPr>
          <a:xfrm>
            <a:off x="3546861" y="2997939"/>
            <a:ext cx="33912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8" name="Google Shape;138;p17"/>
          <p:cNvSpPr txBox="1"/>
          <p:nvPr>
            <p:ph idx="14" type="subTitle"/>
          </p:nvPr>
        </p:nvSpPr>
        <p:spPr>
          <a:xfrm>
            <a:off x="2780860" y="2126100"/>
            <a:ext cx="33912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9" name="Google Shape;139;p17"/>
          <p:cNvSpPr txBox="1"/>
          <p:nvPr>
            <p:ph idx="15" type="subTitle"/>
          </p:nvPr>
        </p:nvSpPr>
        <p:spPr>
          <a:xfrm>
            <a:off x="4304946" y="3869853"/>
            <a:ext cx="33912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40" name="Google Shape;140;p17"/>
          <p:cNvGrpSpPr/>
          <p:nvPr/>
        </p:nvGrpSpPr>
        <p:grpSpPr>
          <a:xfrm flipH="1" rot="-2700000">
            <a:off x="7837772" y="4409520"/>
            <a:ext cx="1045765" cy="1045615"/>
            <a:chOff x="3741950" y="353925"/>
            <a:chExt cx="1045775" cy="1045625"/>
          </a:xfrm>
        </p:grpSpPr>
        <p:sp>
          <p:nvSpPr>
            <p:cNvPr id="141" name="Google Shape;141;p17"/>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7"/>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7"/>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44" name="Shape 144"/>
        <p:cNvGrpSpPr/>
        <p:nvPr/>
      </p:nvGrpSpPr>
      <p:grpSpPr>
        <a:xfrm>
          <a:off x="0" y="0"/>
          <a:ext cx="0" cy="0"/>
          <a:chOff x="0" y="0"/>
          <a:chExt cx="0" cy="0"/>
        </a:xfrm>
      </p:grpSpPr>
      <p:sp>
        <p:nvSpPr>
          <p:cNvPr id="145" name="Google Shape;145;p18"/>
          <p:cNvSpPr txBox="1"/>
          <p:nvPr>
            <p:ph type="title"/>
          </p:nvPr>
        </p:nvSpPr>
        <p:spPr>
          <a:xfrm>
            <a:off x="2968125" y="3100294"/>
            <a:ext cx="4949400" cy="53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46" name="Google Shape;146;p18"/>
          <p:cNvSpPr txBox="1"/>
          <p:nvPr>
            <p:ph idx="1" type="subTitle"/>
          </p:nvPr>
        </p:nvSpPr>
        <p:spPr>
          <a:xfrm>
            <a:off x="1226400" y="1511306"/>
            <a:ext cx="6691200" cy="1478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3000"/>
              <a:buNone/>
              <a:defRPr sz="3000">
                <a:solidFill>
                  <a:schemeClr val="accent1"/>
                </a:solidFill>
              </a:defRPr>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grpSp>
        <p:nvGrpSpPr>
          <p:cNvPr id="147" name="Google Shape;147;p18"/>
          <p:cNvGrpSpPr/>
          <p:nvPr/>
        </p:nvGrpSpPr>
        <p:grpSpPr>
          <a:xfrm flipH="1" rot="-2700000">
            <a:off x="520872" y="60574"/>
            <a:ext cx="1045765" cy="1045615"/>
            <a:chOff x="3741950" y="353925"/>
            <a:chExt cx="1045775" cy="1045625"/>
          </a:xfrm>
        </p:grpSpPr>
        <p:sp>
          <p:nvSpPr>
            <p:cNvPr id="148" name="Google Shape;148;p18"/>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18"/>
          <p:cNvGrpSpPr/>
          <p:nvPr/>
        </p:nvGrpSpPr>
        <p:grpSpPr>
          <a:xfrm>
            <a:off x="7553538" y="3660238"/>
            <a:ext cx="2358638" cy="2358638"/>
            <a:chOff x="7553538" y="3660238"/>
            <a:chExt cx="2358638" cy="2358638"/>
          </a:xfrm>
        </p:grpSpPr>
        <p:grpSp>
          <p:nvGrpSpPr>
            <p:cNvPr id="152" name="Google Shape;152;p18"/>
            <p:cNvGrpSpPr/>
            <p:nvPr/>
          </p:nvGrpSpPr>
          <p:grpSpPr>
            <a:xfrm flipH="1" rot="-2700000">
              <a:off x="7828010" y="4050176"/>
              <a:ext cx="1045765" cy="1045615"/>
              <a:chOff x="3741950" y="353925"/>
              <a:chExt cx="1045775" cy="1045625"/>
            </a:xfrm>
          </p:grpSpPr>
          <p:sp>
            <p:nvSpPr>
              <p:cNvPr id="153" name="Google Shape;153;p18"/>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 name="Google Shape;156;p18"/>
            <p:cNvSpPr/>
            <p:nvPr/>
          </p:nvSpPr>
          <p:spPr>
            <a:xfrm flipH="1" rot="-2700000">
              <a:off x="7903927" y="400067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57" name="Shape 157"/>
        <p:cNvGrpSpPr/>
        <p:nvPr/>
      </p:nvGrpSpPr>
      <p:grpSpPr>
        <a:xfrm>
          <a:off x="0" y="0"/>
          <a:ext cx="0" cy="0"/>
          <a:chOff x="0" y="0"/>
          <a:chExt cx="0" cy="0"/>
        </a:xfrm>
      </p:grpSpPr>
      <p:sp>
        <p:nvSpPr>
          <p:cNvPr id="158" name="Google Shape;158;p19"/>
          <p:cNvSpPr txBox="1"/>
          <p:nvPr>
            <p:ph type="title"/>
          </p:nvPr>
        </p:nvSpPr>
        <p:spPr>
          <a:xfrm>
            <a:off x="720000" y="897163"/>
            <a:ext cx="3594000" cy="16320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9" name="Google Shape;159;p19"/>
          <p:cNvSpPr txBox="1"/>
          <p:nvPr>
            <p:ph idx="1" type="subTitle"/>
          </p:nvPr>
        </p:nvSpPr>
        <p:spPr>
          <a:xfrm>
            <a:off x="720000" y="2529150"/>
            <a:ext cx="3594000" cy="91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0" name="Google Shape;160;p19"/>
          <p:cNvSpPr/>
          <p:nvPr>
            <p:ph idx="2" type="pic"/>
          </p:nvPr>
        </p:nvSpPr>
        <p:spPr>
          <a:xfrm>
            <a:off x="4739575" y="971573"/>
            <a:ext cx="3447600" cy="3443700"/>
          </a:xfrm>
          <a:prstGeom prst="ellipse">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61" name="Shape 161"/>
        <p:cNvGrpSpPr/>
        <p:nvPr/>
      </p:nvGrpSpPr>
      <p:grpSpPr>
        <a:xfrm>
          <a:off x="0" y="0"/>
          <a:ext cx="0" cy="0"/>
          <a:chOff x="0" y="0"/>
          <a:chExt cx="0" cy="0"/>
        </a:xfrm>
      </p:grpSpPr>
      <p:sp>
        <p:nvSpPr>
          <p:cNvPr id="162" name="Google Shape;162;p20"/>
          <p:cNvSpPr txBox="1"/>
          <p:nvPr>
            <p:ph type="title"/>
          </p:nvPr>
        </p:nvSpPr>
        <p:spPr>
          <a:xfrm>
            <a:off x="720000" y="1745250"/>
            <a:ext cx="3588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3" name="Google Shape;163;p20"/>
          <p:cNvSpPr txBox="1"/>
          <p:nvPr>
            <p:ph idx="1" type="subTitle"/>
          </p:nvPr>
        </p:nvSpPr>
        <p:spPr>
          <a:xfrm>
            <a:off x="720000" y="2317950"/>
            <a:ext cx="3588600" cy="887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64" name="Google Shape;164;p20"/>
          <p:cNvGrpSpPr/>
          <p:nvPr/>
        </p:nvGrpSpPr>
        <p:grpSpPr>
          <a:xfrm flipH="1">
            <a:off x="-797087" y="3665882"/>
            <a:ext cx="2394232" cy="2358638"/>
            <a:chOff x="7233663" y="3665882"/>
            <a:chExt cx="2394232" cy="2358638"/>
          </a:xfrm>
        </p:grpSpPr>
        <p:grpSp>
          <p:nvGrpSpPr>
            <p:cNvPr id="165" name="Google Shape;165;p20"/>
            <p:cNvGrpSpPr/>
            <p:nvPr/>
          </p:nvGrpSpPr>
          <p:grpSpPr>
            <a:xfrm rot="2700000">
              <a:off x="7450195" y="4008895"/>
              <a:ext cx="1045765" cy="1045615"/>
              <a:chOff x="3741950" y="353925"/>
              <a:chExt cx="1045775" cy="1045625"/>
            </a:xfrm>
          </p:grpSpPr>
          <p:sp>
            <p:nvSpPr>
              <p:cNvPr id="166" name="Google Shape;166;p20"/>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0"/>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 name="Google Shape;169;p20"/>
            <p:cNvSpPr/>
            <p:nvPr/>
          </p:nvSpPr>
          <p:spPr>
            <a:xfrm rot="2700000">
              <a:off x="7619646" y="4006322"/>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893700" y="1620825"/>
            <a:ext cx="3537900" cy="1599900"/>
          </a:xfrm>
          <a:prstGeom prst="rect">
            <a:avLst/>
          </a:prstGeom>
        </p:spPr>
        <p:txBody>
          <a:bodyPr anchorCtr="0" anchor="ctr" bIns="91425" lIns="91425" spcFirstLastPara="1" rIns="91425" wrap="square" tIns="91425">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2269000" y="1941325"/>
            <a:ext cx="1421100" cy="84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p:nvPr>
            <p:ph idx="1" type="subTitle"/>
          </p:nvPr>
        </p:nvSpPr>
        <p:spPr>
          <a:xfrm>
            <a:off x="3893700" y="3220725"/>
            <a:ext cx="4442400" cy="37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5" name="Google Shape;15;p3"/>
          <p:cNvGrpSpPr/>
          <p:nvPr/>
        </p:nvGrpSpPr>
        <p:grpSpPr>
          <a:xfrm>
            <a:off x="7233663" y="3665882"/>
            <a:ext cx="2394232" cy="2358638"/>
            <a:chOff x="7233663" y="3665882"/>
            <a:chExt cx="2394232" cy="2358638"/>
          </a:xfrm>
        </p:grpSpPr>
        <p:grpSp>
          <p:nvGrpSpPr>
            <p:cNvPr id="16" name="Google Shape;16;p3"/>
            <p:cNvGrpSpPr/>
            <p:nvPr/>
          </p:nvGrpSpPr>
          <p:grpSpPr>
            <a:xfrm rot="2700000">
              <a:off x="7450195" y="4008895"/>
              <a:ext cx="1045765" cy="1045615"/>
              <a:chOff x="3741950" y="353925"/>
              <a:chExt cx="1045775" cy="1045625"/>
            </a:xfrm>
          </p:grpSpPr>
          <p:sp>
            <p:nvSpPr>
              <p:cNvPr id="17" name="Google Shape;17;p3"/>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3"/>
            <p:cNvSpPr/>
            <p:nvPr/>
          </p:nvSpPr>
          <p:spPr>
            <a:xfrm rot="2700000">
              <a:off x="7619646" y="4006322"/>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_1">
    <p:spTree>
      <p:nvGrpSpPr>
        <p:cNvPr id="170" name="Shape 170"/>
        <p:cNvGrpSpPr/>
        <p:nvPr/>
      </p:nvGrpSpPr>
      <p:grpSpPr>
        <a:xfrm>
          <a:off x="0" y="0"/>
          <a:ext cx="0" cy="0"/>
          <a:chOff x="0" y="0"/>
          <a:chExt cx="0" cy="0"/>
        </a:xfrm>
      </p:grpSpPr>
      <p:sp>
        <p:nvSpPr>
          <p:cNvPr id="171" name="Google Shape;171;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2" name="Google Shape;172;p21"/>
          <p:cNvSpPr txBox="1"/>
          <p:nvPr>
            <p:ph idx="1" type="subTitle"/>
          </p:nvPr>
        </p:nvSpPr>
        <p:spPr>
          <a:xfrm>
            <a:off x="5084391" y="1572587"/>
            <a:ext cx="2947800" cy="287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3" name="Google Shape;173;p21"/>
          <p:cNvSpPr txBox="1"/>
          <p:nvPr>
            <p:ph idx="2" type="subTitle"/>
          </p:nvPr>
        </p:nvSpPr>
        <p:spPr>
          <a:xfrm>
            <a:off x="1111834" y="1572587"/>
            <a:ext cx="2947800" cy="287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74" name="Google Shape;174;p21"/>
          <p:cNvGrpSpPr/>
          <p:nvPr/>
        </p:nvGrpSpPr>
        <p:grpSpPr>
          <a:xfrm flipH="1" rot="10800000">
            <a:off x="7191231" y="4676382"/>
            <a:ext cx="2249640" cy="423402"/>
            <a:chOff x="6456475" y="3575600"/>
            <a:chExt cx="2936100" cy="552600"/>
          </a:xfrm>
        </p:grpSpPr>
        <p:sp>
          <p:nvSpPr>
            <p:cNvPr id="175" name="Google Shape;175;p21"/>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1"/>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77" name="Shape 177"/>
        <p:cNvGrpSpPr/>
        <p:nvPr/>
      </p:nvGrpSpPr>
      <p:grpSpPr>
        <a:xfrm>
          <a:off x="0" y="0"/>
          <a:ext cx="0" cy="0"/>
          <a:chOff x="0" y="0"/>
          <a:chExt cx="0" cy="0"/>
        </a:xfrm>
      </p:grpSpPr>
      <p:sp>
        <p:nvSpPr>
          <p:cNvPr id="178" name="Google Shape;178;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9" name="Google Shape;179;p22"/>
          <p:cNvSpPr txBox="1"/>
          <p:nvPr>
            <p:ph idx="1" type="subTitle"/>
          </p:nvPr>
        </p:nvSpPr>
        <p:spPr>
          <a:xfrm>
            <a:off x="785226" y="3042926"/>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0" name="Google Shape;180;p22"/>
          <p:cNvSpPr txBox="1"/>
          <p:nvPr>
            <p:ph idx="2" type="subTitle"/>
          </p:nvPr>
        </p:nvSpPr>
        <p:spPr>
          <a:xfrm>
            <a:off x="3484347" y="3042926"/>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1" name="Google Shape;181;p22"/>
          <p:cNvSpPr txBox="1"/>
          <p:nvPr>
            <p:ph idx="3" type="subTitle"/>
          </p:nvPr>
        </p:nvSpPr>
        <p:spPr>
          <a:xfrm>
            <a:off x="6183474" y="3042926"/>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2" name="Google Shape;182;p22"/>
          <p:cNvSpPr txBox="1"/>
          <p:nvPr>
            <p:ph idx="4" type="subTitle"/>
          </p:nvPr>
        </p:nvSpPr>
        <p:spPr>
          <a:xfrm>
            <a:off x="785225" y="2601445"/>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3" name="Google Shape;183;p22"/>
          <p:cNvSpPr txBox="1"/>
          <p:nvPr>
            <p:ph idx="5" type="subTitle"/>
          </p:nvPr>
        </p:nvSpPr>
        <p:spPr>
          <a:xfrm>
            <a:off x="3484350" y="2601445"/>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4" name="Google Shape;184;p22"/>
          <p:cNvSpPr txBox="1"/>
          <p:nvPr>
            <p:ph idx="6" type="subTitle"/>
          </p:nvPr>
        </p:nvSpPr>
        <p:spPr>
          <a:xfrm>
            <a:off x="6183475" y="2601445"/>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85" name="Google Shape;185;p22"/>
          <p:cNvGrpSpPr/>
          <p:nvPr/>
        </p:nvGrpSpPr>
        <p:grpSpPr>
          <a:xfrm rot="10800000">
            <a:off x="-310519" y="4676382"/>
            <a:ext cx="2249640" cy="423402"/>
            <a:chOff x="6456475" y="3575600"/>
            <a:chExt cx="2936100" cy="552600"/>
          </a:xfrm>
        </p:grpSpPr>
        <p:sp>
          <p:nvSpPr>
            <p:cNvPr id="186" name="Google Shape;186;p22"/>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2"/>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88" name="Shape 188"/>
        <p:cNvGrpSpPr/>
        <p:nvPr/>
      </p:nvGrpSpPr>
      <p:grpSpPr>
        <a:xfrm>
          <a:off x="0" y="0"/>
          <a:ext cx="0" cy="0"/>
          <a:chOff x="0" y="0"/>
          <a:chExt cx="0" cy="0"/>
        </a:xfrm>
      </p:grpSpPr>
      <p:sp>
        <p:nvSpPr>
          <p:cNvPr id="189" name="Google Shape;189;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0" name="Google Shape;190;p23"/>
          <p:cNvSpPr txBox="1"/>
          <p:nvPr>
            <p:ph idx="1" type="subTitle"/>
          </p:nvPr>
        </p:nvSpPr>
        <p:spPr>
          <a:xfrm>
            <a:off x="900101" y="2021050"/>
            <a:ext cx="2161500" cy="66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1" name="Google Shape;191;p23"/>
          <p:cNvSpPr txBox="1"/>
          <p:nvPr>
            <p:ph idx="2" type="subTitle"/>
          </p:nvPr>
        </p:nvSpPr>
        <p:spPr>
          <a:xfrm>
            <a:off x="6082360" y="2021625"/>
            <a:ext cx="21579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2" name="Google Shape;192;p23"/>
          <p:cNvSpPr txBox="1"/>
          <p:nvPr>
            <p:ph idx="3" type="subTitle"/>
          </p:nvPr>
        </p:nvSpPr>
        <p:spPr>
          <a:xfrm>
            <a:off x="900101" y="3606850"/>
            <a:ext cx="2161500" cy="66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3" name="Google Shape;193;p23"/>
          <p:cNvSpPr txBox="1"/>
          <p:nvPr>
            <p:ph idx="4" type="subTitle"/>
          </p:nvPr>
        </p:nvSpPr>
        <p:spPr>
          <a:xfrm>
            <a:off x="6082360" y="3607425"/>
            <a:ext cx="21579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4" name="Google Shape;194;p23"/>
          <p:cNvSpPr txBox="1"/>
          <p:nvPr>
            <p:ph idx="5" type="subTitle"/>
          </p:nvPr>
        </p:nvSpPr>
        <p:spPr>
          <a:xfrm>
            <a:off x="900101" y="1737450"/>
            <a:ext cx="2161500" cy="377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5" name="Google Shape;195;p23"/>
          <p:cNvSpPr txBox="1"/>
          <p:nvPr>
            <p:ph idx="6" type="subTitle"/>
          </p:nvPr>
        </p:nvSpPr>
        <p:spPr>
          <a:xfrm>
            <a:off x="900101" y="3323325"/>
            <a:ext cx="2161500" cy="377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6" name="Google Shape;196;p23"/>
          <p:cNvSpPr txBox="1"/>
          <p:nvPr>
            <p:ph idx="7" type="subTitle"/>
          </p:nvPr>
        </p:nvSpPr>
        <p:spPr>
          <a:xfrm>
            <a:off x="6082356" y="1738025"/>
            <a:ext cx="2157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7" name="Google Shape;197;p23"/>
          <p:cNvSpPr txBox="1"/>
          <p:nvPr>
            <p:ph idx="8" type="subTitle"/>
          </p:nvPr>
        </p:nvSpPr>
        <p:spPr>
          <a:xfrm>
            <a:off x="6082356" y="3323900"/>
            <a:ext cx="2157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98" name="Google Shape;198;p23"/>
          <p:cNvGrpSpPr/>
          <p:nvPr/>
        </p:nvGrpSpPr>
        <p:grpSpPr>
          <a:xfrm flipH="1" rot="10800000">
            <a:off x="7191231" y="4676382"/>
            <a:ext cx="2249640" cy="423402"/>
            <a:chOff x="6456475" y="3575600"/>
            <a:chExt cx="2936100" cy="552600"/>
          </a:xfrm>
        </p:grpSpPr>
        <p:sp>
          <p:nvSpPr>
            <p:cNvPr id="199" name="Google Shape;199;p23"/>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3"/>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01" name="Shape 201"/>
        <p:cNvGrpSpPr/>
        <p:nvPr/>
      </p:nvGrpSpPr>
      <p:grpSpPr>
        <a:xfrm>
          <a:off x="0" y="0"/>
          <a:ext cx="0" cy="0"/>
          <a:chOff x="0" y="0"/>
          <a:chExt cx="0" cy="0"/>
        </a:xfrm>
      </p:grpSpPr>
      <p:sp>
        <p:nvSpPr>
          <p:cNvPr id="202" name="Google Shape;202;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3" name="Google Shape;203;p24"/>
          <p:cNvSpPr txBox="1"/>
          <p:nvPr>
            <p:ph idx="1" type="subTitle"/>
          </p:nvPr>
        </p:nvSpPr>
        <p:spPr>
          <a:xfrm>
            <a:off x="1109155" y="24217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4" name="Google Shape;204;p24"/>
          <p:cNvSpPr txBox="1"/>
          <p:nvPr>
            <p:ph idx="2" type="subTitle"/>
          </p:nvPr>
        </p:nvSpPr>
        <p:spPr>
          <a:xfrm>
            <a:off x="3579000" y="24217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5" name="Google Shape;205;p24"/>
          <p:cNvSpPr txBox="1"/>
          <p:nvPr>
            <p:ph idx="3" type="subTitle"/>
          </p:nvPr>
        </p:nvSpPr>
        <p:spPr>
          <a:xfrm>
            <a:off x="1109155" y="40837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6" name="Google Shape;206;p24"/>
          <p:cNvSpPr txBox="1"/>
          <p:nvPr>
            <p:ph idx="4" type="subTitle"/>
          </p:nvPr>
        </p:nvSpPr>
        <p:spPr>
          <a:xfrm>
            <a:off x="3579000" y="40837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7" name="Google Shape;207;p24"/>
          <p:cNvSpPr txBox="1"/>
          <p:nvPr>
            <p:ph idx="5" type="subTitle"/>
          </p:nvPr>
        </p:nvSpPr>
        <p:spPr>
          <a:xfrm>
            <a:off x="6048845" y="24217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8" name="Google Shape;208;p24"/>
          <p:cNvSpPr txBox="1"/>
          <p:nvPr>
            <p:ph idx="6" type="subTitle"/>
          </p:nvPr>
        </p:nvSpPr>
        <p:spPr>
          <a:xfrm>
            <a:off x="6048845" y="40837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9" name="Google Shape;209;p24"/>
          <p:cNvSpPr txBox="1"/>
          <p:nvPr>
            <p:ph idx="7" type="subTitle"/>
          </p:nvPr>
        </p:nvSpPr>
        <p:spPr>
          <a:xfrm>
            <a:off x="1113055" y="2214388"/>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10" name="Google Shape;210;p24"/>
          <p:cNvSpPr txBox="1"/>
          <p:nvPr>
            <p:ph idx="8" type="subTitle"/>
          </p:nvPr>
        </p:nvSpPr>
        <p:spPr>
          <a:xfrm>
            <a:off x="3582900" y="2214388"/>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11" name="Google Shape;211;p24"/>
          <p:cNvSpPr txBox="1"/>
          <p:nvPr>
            <p:ph idx="9" type="subTitle"/>
          </p:nvPr>
        </p:nvSpPr>
        <p:spPr>
          <a:xfrm>
            <a:off x="6052745" y="2214388"/>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12" name="Google Shape;212;p24"/>
          <p:cNvSpPr txBox="1"/>
          <p:nvPr>
            <p:ph idx="13" type="subTitle"/>
          </p:nvPr>
        </p:nvSpPr>
        <p:spPr>
          <a:xfrm>
            <a:off x="1113055" y="38752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13" name="Google Shape;213;p24"/>
          <p:cNvSpPr txBox="1"/>
          <p:nvPr>
            <p:ph idx="14" type="subTitle"/>
          </p:nvPr>
        </p:nvSpPr>
        <p:spPr>
          <a:xfrm>
            <a:off x="3582900" y="38752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14" name="Google Shape;214;p24"/>
          <p:cNvSpPr txBox="1"/>
          <p:nvPr>
            <p:ph idx="15" type="subTitle"/>
          </p:nvPr>
        </p:nvSpPr>
        <p:spPr>
          <a:xfrm>
            <a:off x="6052745" y="38752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215" name="Google Shape;215;p24"/>
          <p:cNvGrpSpPr/>
          <p:nvPr/>
        </p:nvGrpSpPr>
        <p:grpSpPr>
          <a:xfrm rot="10800000">
            <a:off x="-310519" y="4676382"/>
            <a:ext cx="2249640" cy="423402"/>
            <a:chOff x="6456475" y="3575600"/>
            <a:chExt cx="2936100" cy="552600"/>
          </a:xfrm>
        </p:grpSpPr>
        <p:sp>
          <p:nvSpPr>
            <p:cNvPr id="216" name="Google Shape;216;p24"/>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4"/>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218" name="Shape 218"/>
        <p:cNvGrpSpPr/>
        <p:nvPr/>
      </p:nvGrpSpPr>
      <p:grpSpPr>
        <a:xfrm>
          <a:off x="0" y="0"/>
          <a:ext cx="0" cy="0"/>
          <a:chOff x="0" y="0"/>
          <a:chExt cx="0" cy="0"/>
        </a:xfrm>
      </p:grpSpPr>
      <p:sp>
        <p:nvSpPr>
          <p:cNvPr id="219" name="Google Shape;219;p25"/>
          <p:cNvSpPr txBox="1"/>
          <p:nvPr>
            <p:ph hasCustomPrompt="1" type="title"/>
          </p:nvPr>
        </p:nvSpPr>
        <p:spPr>
          <a:xfrm>
            <a:off x="1182628" y="2128775"/>
            <a:ext cx="1627500" cy="621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20" name="Google Shape;220;p25"/>
          <p:cNvSpPr txBox="1"/>
          <p:nvPr>
            <p:ph idx="1" type="subTitle"/>
          </p:nvPr>
        </p:nvSpPr>
        <p:spPr>
          <a:xfrm>
            <a:off x="909778" y="3629175"/>
            <a:ext cx="2173200" cy="65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21" name="Google Shape;221;p25"/>
          <p:cNvSpPr txBox="1"/>
          <p:nvPr>
            <p:ph idx="2" type="subTitle"/>
          </p:nvPr>
        </p:nvSpPr>
        <p:spPr>
          <a:xfrm>
            <a:off x="909778" y="3273300"/>
            <a:ext cx="2173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2"/>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22" name="Google Shape;222;p25"/>
          <p:cNvSpPr txBox="1"/>
          <p:nvPr>
            <p:ph hasCustomPrompt="1" idx="3" type="title"/>
          </p:nvPr>
        </p:nvSpPr>
        <p:spPr>
          <a:xfrm>
            <a:off x="3758399" y="2128775"/>
            <a:ext cx="1627200" cy="621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23" name="Google Shape;223;p25"/>
          <p:cNvSpPr txBox="1"/>
          <p:nvPr>
            <p:ph idx="4" type="subTitle"/>
          </p:nvPr>
        </p:nvSpPr>
        <p:spPr>
          <a:xfrm>
            <a:off x="3485399" y="3629175"/>
            <a:ext cx="2173200" cy="65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24" name="Google Shape;224;p25"/>
          <p:cNvSpPr txBox="1"/>
          <p:nvPr>
            <p:ph idx="5" type="subTitle"/>
          </p:nvPr>
        </p:nvSpPr>
        <p:spPr>
          <a:xfrm>
            <a:off x="3485399" y="3273300"/>
            <a:ext cx="2173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2"/>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25" name="Google Shape;225;p25"/>
          <p:cNvSpPr txBox="1"/>
          <p:nvPr>
            <p:ph hasCustomPrompt="1" idx="6" type="title"/>
          </p:nvPr>
        </p:nvSpPr>
        <p:spPr>
          <a:xfrm>
            <a:off x="6334019" y="2128775"/>
            <a:ext cx="1627200" cy="621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26" name="Google Shape;226;p25"/>
          <p:cNvSpPr txBox="1"/>
          <p:nvPr>
            <p:ph idx="7" type="subTitle"/>
          </p:nvPr>
        </p:nvSpPr>
        <p:spPr>
          <a:xfrm>
            <a:off x="6061019" y="3629175"/>
            <a:ext cx="2173200" cy="65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27" name="Google Shape;227;p25"/>
          <p:cNvSpPr txBox="1"/>
          <p:nvPr>
            <p:ph idx="8" type="subTitle"/>
          </p:nvPr>
        </p:nvSpPr>
        <p:spPr>
          <a:xfrm>
            <a:off x="6061019" y="3273300"/>
            <a:ext cx="2173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2"/>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28" name="Google Shape;228;p25"/>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29" name="Google Shape;229;p25"/>
          <p:cNvGrpSpPr/>
          <p:nvPr/>
        </p:nvGrpSpPr>
        <p:grpSpPr>
          <a:xfrm>
            <a:off x="7553538" y="3660238"/>
            <a:ext cx="2358638" cy="2358638"/>
            <a:chOff x="7553538" y="3660238"/>
            <a:chExt cx="2358638" cy="2358638"/>
          </a:xfrm>
        </p:grpSpPr>
        <p:grpSp>
          <p:nvGrpSpPr>
            <p:cNvPr id="230" name="Google Shape;230;p25"/>
            <p:cNvGrpSpPr/>
            <p:nvPr/>
          </p:nvGrpSpPr>
          <p:grpSpPr>
            <a:xfrm flipH="1" rot="-2700000">
              <a:off x="7828010" y="4050176"/>
              <a:ext cx="1045765" cy="1045615"/>
              <a:chOff x="3741950" y="353925"/>
              <a:chExt cx="1045775" cy="1045625"/>
            </a:xfrm>
          </p:grpSpPr>
          <p:sp>
            <p:nvSpPr>
              <p:cNvPr id="231" name="Google Shape;231;p25"/>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5"/>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5"/>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 name="Google Shape;234;p25"/>
            <p:cNvSpPr/>
            <p:nvPr/>
          </p:nvSpPr>
          <p:spPr>
            <a:xfrm flipH="1" rot="-2700000">
              <a:off x="7903927" y="400067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35" name="Shape 235"/>
        <p:cNvGrpSpPr/>
        <p:nvPr/>
      </p:nvGrpSpPr>
      <p:grpSpPr>
        <a:xfrm>
          <a:off x="0" y="0"/>
          <a:ext cx="0" cy="0"/>
          <a:chOff x="0" y="0"/>
          <a:chExt cx="0" cy="0"/>
        </a:xfrm>
      </p:grpSpPr>
      <p:sp>
        <p:nvSpPr>
          <p:cNvPr id="236" name="Google Shape;236;p26"/>
          <p:cNvSpPr txBox="1"/>
          <p:nvPr>
            <p:ph type="title"/>
          </p:nvPr>
        </p:nvSpPr>
        <p:spPr>
          <a:xfrm>
            <a:off x="713275" y="540000"/>
            <a:ext cx="4448100" cy="13014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500"/>
              <a:buNone/>
              <a:defRPr sz="8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7" name="Google Shape;237;p26"/>
          <p:cNvSpPr txBox="1"/>
          <p:nvPr>
            <p:ph idx="1" type="subTitle"/>
          </p:nvPr>
        </p:nvSpPr>
        <p:spPr>
          <a:xfrm>
            <a:off x="713225" y="1841450"/>
            <a:ext cx="4448100" cy="105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8" name="Google Shape;238;p26"/>
          <p:cNvSpPr txBox="1"/>
          <p:nvPr/>
        </p:nvSpPr>
        <p:spPr>
          <a:xfrm>
            <a:off x="713275" y="3840550"/>
            <a:ext cx="49458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Albert Sans"/>
                <a:ea typeface="Albert Sans"/>
                <a:cs typeface="Albert Sans"/>
                <a:sym typeface="Albert Sans"/>
              </a:rPr>
              <a:t>CREDITS:</a:t>
            </a:r>
            <a:r>
              <a:rPr lang="en" sz="1200">
                <a:solidFill>
                  <a:schemeClr val="dk1"/>
                </a:solidFill>
                <a:latin typeface="Albert Sans"/>
                <a:ea typeface="Albert Sans"/>
                <a:cs typeface="Albert Sans"/>
                <a:sym typeface="Albert Sans"/>
              </a:rPr>
              <a:t> This presentation template was created by </a:t>
            </a:r>
            <a:r>
              <a:rPr b="1" lang="en" sz="1200">
                <a:solidFill>
                  <a:schemeClr val="dk1"/>
                </a:solidFill>
                <a:uFill>
                  <a:noFill/>
                </a:uFill>
                <a:latin typeface="Albert Sans"/>
                <a:ea typeface="Albert Sans"/>
                <a:cs typeface="Albert Sans"/>
                <a:sym typeface="Albert Sans"/>
                <a:hlinkClick r:id="rId2">
                  <a:extLst>
                    <a:ext uri="{A12FA001-AC4F-418D-AE19-62706E023703}">
                      <ahyp:hlinkClr val="tx"/>
                    </a:ext>
                  </a:extLst>
                </a:hlinkClick>
              </a:rPr>
              <a:t>Slidesgo</a:t>
            </a:r>
            <a:r>
              <a:rPr lang="en" sz="1200">
                <a:solidFill>
                  <a:schemeClr val="dk1"/>
                </a:solidFill>
                <a:latin typeface="Albert Sans"/>
                <a:ea typeface="Albert Sans"/>
                <a:cs typeface="Albert Sans"/>
                <a:sym typeface="Albert Sans"/>
              </a:rPr>
              <a:t>, and includes icons by </a:t>
            </a:r>
            <a:r>
              <a:rPr b="1" lang="en" sz="1200">
                <a:solidFill>
                  <a:schemeClr val="dk1"/>
                </a:solidFill>
                <a:uFill>
                  <a:noFill/>
                </a:uFill>
                <a:latin typeface="Albert Sans"/>
                <a:ea typeface="Albert Sans"/>
                <a:cs typeface="Albert Sans"/>
                <a:sym typeface="Albert Sans"/>
                <a:hlinkClick r:id="rId3">
                  <a:extLst>
                    <a:ext uri="{A12FA001-AC4F-418D-AE19-62706E023703}">
                      <ahyp:hlinkClr val="tx"/>
                    </a:ext>
                  </a:extLst>
                </a:hlinkClick>
              </a:rPr>
              <a:t>Flaticon</a:t>
            </a:r>
            <a:r>
              <a:rPr lang="en" sz="1200">
                <a:solidFill>
                  <a:schemeClr val="dk1"/>
                </a:solidFill>
                <a:latin typeface="Albert Sans"/>
                <a:ea typeface="Albert Sans"/>
                <a:cs typeface="Albert Sans"/>
                <a:sym typeface="Albert Sans"/>
              </a:rPr>
              <a:t>, and infographics &amp; images by </a:t>
            </a:r>
            <a:r>
              <a:rPr b="1" lang="en" sz="1200">
                <a:solidFill>
                  <a:schemeClr val="dk1"/>
                </a:solidFill>
                <a:uFill>
                  <a:noFill/>
                </a:uFill>
                <a:latin typeface="Albert Sans"/>
                <a:ea typeface="Albert Sans"/>
                <a:cs typeface="Albert Sans"/>
                <a:sym typeface="Albert Sans"/>
                <a:hlinkClick r:id="rId4">
                  <a:extLst>
                    <a:ext uri="{A12FA001-AC4F-418D-AE19-62706E023703}">
                      <ahyp:hlinkClr val="tx"/>
                    </a:ext>
                  </a:extLst>
                </a:hlinkClick>
              </a:rPr>
              <a:t>Freepik</a:t>
            </a:r>
            <a:r>
              <a:rPr lang="en" sz="1200">
                <a:solidFill>
                  <a:schemeClr val="dk1"/>
                </a:solidFill>
                <a:latin typeface="Albert Sans"/>
                <a:ea typeface="Albert Sans"/>
                <a:cs typeface="Albert Sans"/>
                <a:sym typeface="Albert Sans"/>
              </a:rPr>
              <a:t> </a:t>
            </a:r>
            <a:endParaRPr b="1" sz="1200">
              <a:solidFill>
                <a:schemeClr val="dk1"/>
              </a:solidFill>
              <a:latin typeface="Albert Sans"/>
              <a:ea typeface="Albert Sans"/>
              <a:cs typeface="Albert Sans"/>
              <a:sym typeface="Albert Sans"/>
            </a:endParaRPr>
          </a:p>
        </p:txBody>
      </p:sp>
      <p:grpSp>
        <p:nvGrpSpPr>
          <p:cNvPr id="239" name="Google Shape;239;p26"/>
          <p:cNvGrpSpPr/>
          <p:nvPr/>
        </p:nvGrpSpPr>
        <p:grpSpPr>
          <a:xfrm>
            <a:off x="7538450" y="3670107"/>
            <a:ext cx="2394232" cy="2358638"/>
            <a:chOff x="7518600" y="1769557"/>
            <a:chExt cx="2394232" cy="2358638"/>
          </a:xfrm>
        </p:grpSpPr>
        <p:grpSp>
          <p:nvGrpSpPr>
            <p:cNvPr id="240" name="Google Shape;240;p26"/>
            <p:cNvGrpSpPr/>
            <p:nvPr/>
          </p:nvGrpSpPr>
          <p:grpSpPr>
            <a:xfrm rot="2700000">
              <a:off x="7735132" y="2112570"/>
              <a:ext cx="1045765" cy="1045615"/>
              <a:chOff x="3741950" y="353925"/>
              <a:chExt cx="1045775" cy="1045625"/>
            </a:xfrm>
          </p:grpSpPr>
          <p:sp>
            <p:nvSpPr>
              <p:cNvPr id="241" name="Google Shape;241;p26"/>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6"/>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6"/>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26"/>
            <p:cNvSpPr/>
            <p:nvPr/>
          </p:nvSpPr>
          <p:spPr>
            <a:xfrm rot="2700000">
              <a:off x="7904583" y="210999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45" name="Shape 245"/>
        <p:cNvGrpSpPr/>
        <p:nvPr/>
      </p:nvGrpSpPr>
      <p:grpSpPr>
        <a:xfrm>
          <a:off x="0" y="0"/>
          <a:ext cx="0" cy="0"/>
          <a:chOff x="0" y="0"/>
          <a:chExt cx="0" cy="0"/>
        </a:xfrm>
      </p:grpSpPr>
      <p:grpSp>
        <p:nvGrpSpPr>
          <p:cNvPr id="246" name="Google Shape;246;p27"/>
          <p:cNvGrpSpPr/>
          <p:nvPr/>
        </p:nvGrpSpPr>
        <p:grpSpPr>
          <a:xfrm flipH="1" rot="10800000">
            <a:off x="8331027" y="3471397"/>
            <a:ext cx="4357122" cy="707497"/>
            <a:chOff x="6456475" y="3575600"/>
            <a:chExt cx="3403204" cy="552603"/>
          </a:xfrm>
        </p:grpSpPr>
        <p:sp>
          <p:nvSpPr>
            <p:cNvPr id="247" name="Google Shape;247;p27"/>
            <p:cNvSpPr/>
            <p:nvPr/>
          </p:nvSpPr>
          <p:spPr>
            <a:xfrm>
              <a:off x="6456479" y="3575603"/>
              <a:ext cx="3403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27"/>
          <p:cNvGrpSpPr/>
          <p:nvPr/>
        </p:nvGrpSpPr>
        <p:grpSpPr>
          <a:xfrm flipH="1" rot="10800000">
            <a:off x="7315681" y="4178885"/>
            <a:ext cx="5455165" cy="875381"/>
            <a:chOff x="6456469" y="3575596"/>
            <a:chExt cx="3443700" cy="552604"/>
          </a:xfrm>
        </p:grpSpPr>
        <p:sp>
          <p:nvSpPr>
            <p:cNvPr id="250" name="Google Shape;250;p27"/>
            <p:cNvSpPr/>
            <p:nvPr/>
          </p:nvSpPr>
          <p:spPr>
            <a:xfrm>
              <a:off x="6456469" y="3575596"/>
              <a:ext cx="34437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7"/>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 name="Google Shape;252;p27"/>
          <p:cNvGrpSpPr/>
          <p:nvPr/>
        </p:nvGrpSpPr>
        <p:grpSpPr>
          <a:xfrm flipH="1">
            <a:off x="-3486996" y="942843"/>
            <a:ext cx="4357122" cy="707497"/>
            <a:chOff x="6456475" y="3575600"/>
            <a:chExt cx="3403204" cy="552603"/>
          </a:xfrm>
        </p:grpSpPr>
        <p:sp>
          <p:nvSpPr>
            <p:cNvPr id="253" name="Google Shape;253;p27"/>
            <p:cNvSpPr/>
            <p:nvPr/>
          </p:nvSpPr>
          <p:spPr>
            <a:xfrm>
              <a:off x="6456479" y="3575603"/>
              <a:ext cx="3403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7"/>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 name="Google Shape;255;p27"/>
          <p:cNvGrpSpPr/>
          <p:nvPr/>
        </p:nvGrpSpPr>
        <p:grpSpPr>
          <a:xfrm flipH="1">
            <a:off x="-3569694" y="67472"/>
            <a:ext cx="5455165" cy="875381"/>
            <a:chOff x="6456469" y="3575596"/>
            <a:chExt cx="3443700" cy="552604"/>
          </a:xfrm>
        </p:grpSpPr>
        <p:sp>
          <p:nvSpPr>
            <p:cNvPr id="256" name="Google Shape;256;p27"/>
            <p:cNvSpPr/>
            <p:nvPr/>
          </p:nvSpPr>
          <p:spPr>
            <a:xfrm>
              <a:off x="6456469" y="3575596"/>
              <a:ext cx="34437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7"/>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58" name="Shape 258"/>
        <p:cNvGrpSpPr/>
        <p:nvPr/>
      </p:nvGrpSpPr>
      <p:grpSpPr>
        <a:xfrm>
          <a:off x="0" y="0"/>
          <a:ext cx="0" cy="0"/>
          <a:chOff x="0" y="0"/>
          <a:chExt cx="0" cy="0"/>
        </a:xfrm>
      </p:grpSpPr>
      <p:grpSp>
        <p:nvGrpSpPr>
          <p:cNvPr id="259" name="Google Shape;259;p28"/>
          <p:cNvGrpSpPr/>
          <p:nvPr/>
        </p:nvGrpSpPr>
        <p:grpSpPr>
          <a:xfrm rot="5400000">
            <a:off x="6537771" y="4976418"/>
            <a:ext cx="4357122" cy="707497"/>
            <a:chOff x="6456475" y="3575600"/>
            <a:chExt cx="3403204" cy="552603"/>
          </a:xfrm>
        </p:grpSpPr>
        <p:sp>
          <p:nvSpPr>
            <p:cNvPr id="260" name="Google Shape;260;p28"/>
            <p:cNvSpPr/>
            <p:nvPr/>
          </p:nvSpPr>
          <p:spPr>
            <a:xfrm>
              <a:off x="6456479" y="3575603"/>
              <a:ext cx="3403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8"/>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 name="Google Shape;262;p28"/>
          <p:cNvGrpSpPr/>
          <p:nvPr/>
        </p:nvGrpSpPr>
        <p:grpSpPr>
          <a:xfrm rot="5400000">
            <a:off x="6129289" y="5745840"/>
            <a:ext cx="3759089" cy="707494"/>
            <a:chOff x="6456475" y="3575600"/>
            <a:chExt cx="2936100" cy="552600"/>
          </a:xfrm>
        </p:grpSpPr>
        <p:sp>
          <p:nvSpPr>
            <p:cNvPr id="263" name="Google Shape;263;p28"/>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8"/>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28"/>
          <p:cNvGrpSpPr/>
          <p:nvPr/>
        </p:nvGrpSpPr>
        <p:grpSpPr>
          <a:xfrm rot="-5400000">
            <a:off x="-887968" y="-1051338"/>
            <a:ext cx="4357122" cy="707497"/>
            <a:chOff x="6456475" y="3575600"/>
            <a:chExt cx="3403204" cy="552603"/>
          </a:xfrm>
        </p:grpSpPr>
        <p:sp>
          <p:nvSpPr>
            <p:cNvPr id="266" name="Google Shape;266;p28"/>
            <p:cNvSpPr/>
            <p:nvPr/>
          </p:nvSpPr>
          <p:spPr>
            <a:xfrm>
              <a:off x="6456479" y="3575603"/>
              <a:ext cx="3403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8"/>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 name="Google Shape;268;p28"/>
          <p:cNvGrpSpPr/>
          <p:nvPr/>
        </p:nvGrpSpPr>
        <p:grpSpPr>
          <a:xfrm rot="-5400000">
            <a:off x="-2228419" y="-668956"/>
            <a:ext cx="5455165" cy="875381"/>
            <a:chOff x="6456469" y="3575596"/>
            <a:chExt cx="3443700" cy="552604"/>
          </a:xfrm>
        </p:grpSpPr>
        <p:sp>
          <p:nvSpPr>
            <p:cNvPr id="269" name="Google Shape;269;p28"/>
            <p:cNvSpPr/>
            <p:nvPr/>
          </p:nvSpPr>
          <p:spPr>
            <a:xfrm>
              <a:off x="6456469" y="3575596"/>
              <a:ext cx="34437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8"/>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 name="Google Shape;23;p4"/>
          <p:cNvSpPr txBox="1"/>
          <p:nvPr>
            <p:ph idx="1" type="body"/>
          </p:nvPr>
        </p:nvSpPr>
        <p:spPr>
          <a:xfrm>
            <a:off x="720000" y="1269175"/>
            <a:ext cx="7704000" cy="399000"/>
          </a:xfrm>
          <a:prstGeom prst="rect">
            <a:avLst/>
          </a:prstGeom>
        </p:spPr>
        <p:txBody>
          <a:bodyPr anchorCtr="0" anchor="t" bIns="91425" lIns="91425" spcFirstLastPara="1" rIns="91425" wrap="square" tIns="91425">
            <a:noAutofit/>
          </a:bodyPr>
          <a:lstStyle>
            <a:lvl1pPr indent="-317500" lvl="0" marL="457200" rtl="0" algn="r">
              <a:lnSpc>
                <a:spcPct val="100000"/>
              </a:lnSpc>
              <a:spcBef>
                <a:spcPts val="0"/>
              </a:spcBef>
              <a:spcAft>
                <a:spcPts val="0"/>
              </a:spcAft>
              <a:buSzPts val="1400"/>
              <a:buFont typeface="Nunito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24" name="Google Shape;24;p4"/>
          <p:cNvGrpSpPr/>
          <p:nvPr/>
        </p:nvGrpSpPr>
        <p:grpSpPr>
          <a:xfrm>
            <a:off x="7845966" y="4050781"/>
            <a:ext cx="1775083" cy="1748694"/>
            <a:chOff x="4757800" y="3823757"/>
            <a:chExt cx="2394232" cy="2358638"/>
          </a:xfrm>
        </p:grpSpPr>
        <p:grpSp>
          <p:nvGrpSpPr>
            <p:cNvPr id="25" name="Google Shape;25;p4"/>
            <p:cNvGrpSpPr/>
            <p:nvPr/>
          </p:nvGrpSpPr>
          <p:grpSpPr>
            <a:xfrm rot="2700000">
              <a:off x="4974332" y="4166770"/>
              <a:ext cx="1045765" cy="1045615"/>
              <a:chOff x="3741950" y="353925"/>
              <a:chExt cx="1045775" cy="1045625"/>
            </a:xfrm>
          </p:grpSpPr>
          <p:sp>
            <p:nvSpPr>
              <p:cNvPr id="26" name="Google Shape;26;p4"/>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4"/>
            <p:cNvSpPr/>
            <p:nvPr/>
          </p:nvSpPr>
          <p:spPr>
            <a:xfrm rot="2700000">
              <a:off x="5143783" y="416419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 name="Google Shape;32;p5"/>
          <p:cNvSpPr txBox="1"/>
          <p:nvPr>
            <p:ph idx="1" type="subTitle"/>
          </p:nvPr>
        </p:nvSpPr>
        <p:spPr>
          <a:xfrm>
            <a:off x="5077073" y="3042975"/>
            <a:ext cx="2619900" cy="110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3" name="Google Shape;33;p5"/>
          <p:cNvSpPr txBox="1"/>
          <p:nvPr>
            <p:ph idx="2" type="subTitle"/>
          </p:nvPr>
        </p:nvSpPr>
        <p:spPr>
          <a:xfrm>
            <a:off x="1447027" y="3042975"/>
            <a:ext cx="2619900" cy="110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4" name="Google Shape;34;p5"/>
          <p:cNvSpPr txBox="1"/>
          <p:nvPr>
            <p:ph idx="3" type="subTitle"/>
          </p:nvPr>
        </p:nvSpPr>
        <p:spPr>
          <a:xfrm>
            <a:off x="5077073" y="2734950"/>
            <a:ext cx="26199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5" name="Google Shape;35;p5"/>
          <p:cNvSpPr txBox="1"/>
          <p:nvPr>
            <p:ph idx="4" type="subTitle"/>
          </p:nvPr>
        </p:nvSpPr>
        <p:spPr>
          <a:xfrm>
            <a:off x="1447027" y="2734950"/>
            <a:ext cx="26199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36" name="Google Shape;36;p5"/>
          <p:cNvGrpSpPr/>
          <p:nvPr/>
        </p:nvGrpSpPr>
        <p:grpSpPr>
          <a:xfrm>
            <a:off x="6667638" y="3630961"/>
            <a:ext cx="2394232" cy="2358638"/>
            <a:chOff x="6667638" y="3630961"/>
            <a:chExt cx="2394232" cy="2358638"/>
          </a:xfrm>
        </p:grpSpPr>
        <p:grpSp>
          <p:nvGrpSpPr>
            <p:cNvPr id="37" name="Google Shape;37;p5"/>
            <p:cNvGrpSpPr/>
            <p:nvPr/>
          </p:nvGrpSpPr>
          <p:grpSpPr>
            <a:xfrm flipH="1" rot="-2700000">
              <a:off x="7799572" y="3973974"/>
              <a:ext cx="1045765" cy="1045615"/>
              <a:chOff x="3741950" y="353925"/>
              <a:chExt cx="1045775" cy="1045625"/>
            </a:xfrm>
          </p:grpSpPr>
          <p:sp>
            <p:nvSpPr>
              <p:cNvPr id="38" name="Google Shape;38;p5"/>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 name="Google Shape;41;p5"/>
            <p:cNvSpPr/>
            <p:nvPr/>
          </p:nvSpPr>
          <p:spPr>
            <a:xfrm flipH="1" rot="-2700000">
              <a:off x="7018027" y="3971401"/>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4" name="Google Shape;44;p6"/>
          <p:cNvGrpSpPr/>
          <p:nvPr/>
        </p:nvGrpSpPr>
        <p:grpSpPr>
          <a:xfrm flipH="1" rot="-2700000">
            <a:off x="7844935" y="4353026"/>
            <a:ext cx="1045765" cy="1045615"/>
            <a:chOff x="3741950" y="353925"/>
            <a:chExt cx="1045775" cy="1045625"/>
          </a:xfrm>
        </p:grpSpPr>
        <p:sp>
          <p:nvSpPr>
            <p:cNvPr id="45" name="Google Shape;45;p6"/>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8" name="Shape 48"/>
        <p:cNvGrpSpPr/>
        <p:nvPr/>
      </p:nvGrpSpPr>
      <p:grpSpPr>
        <a:xfrm>
          <a:off x="0" y="0"/>
          <a:ext cx="0" cy="0"/>
          <a:chOff x="0" y="0"/>
          <a:chExt cx="0" cy="0"/>
        </a:xfrm>
      </p:grpSpPr>
      <p:sp>
        <p:nvSpPr>
          <p:cNvPr id="49" name="Google Shape;49;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0" name="Google Shape;50;p7"/>
          <p:cNvSpPr txBox="1"/>
          <p:nvPr>
            <p:ph idx="1" type="subTitle"/>
          </p:nvPr>
        </p:nvSpPr>
        <p:spPr>
          <a:xfrm>
            <a:off x="720000" y="1541950"/>
            <a:ext cx="5373300" cy="202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400"/>
              <a:buFont typeface="Nunito Light"/>
              <a:buChar char="○"/>
              <a:defRPr/>
            </a:lvl5pPr>
            <a:lvl6pPr lvl="5" rtl="0" algn="ctr">
              <a:lnSpc>
                <a:spcPct val="100000"/>
              </a:lnSpc>
              <a:spcBef>
                <a:spcPts val="1600"/>
              </a:spcBef>
              <a:spcAft>
                <a:spcPts val="0"/>
              </a:spcAft>
              <a:buClr>
                <a:srgbClr val="999999"/>
              </a:buClr>
              <a:buSzPts val="14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400"/>
              <a:buFont typeface="Nunito Light"/>
              <a:buChar char="■"/>
              <a:defRPr/>
            </a:lvl9pPr>
          </a:lstStyle>
          <a:p/>
        </p:txBody>
      </p:sp>
      <p:grpSp>
        <p:nvGrpSpPr>
          <p:cNvPr id="51" name="Google Shape;51;p7"/>
          <p:cNvGrpSpPr/>
          <p:nvPr/>
        </p:nvGrpSpPr>
        <p:grpSpPr>
          <a:xfrm>
            <a:off x="83363" y="3630961"/>
            <a:ext cx="2394232" cy="2358638"/>
            <a:chOff x="7518600" y="1769557"/>
            <a:chExt cx="2394232" cy="2358638"/>
          </a:xfrm>
        </p:grpSpPr>
        <p:grpSp>
          <p:nvGrpSpPr>
            <p:cNvPr id="52" name="Google Shape;52;p7"/>
            <p:cNvGrpSpPr/>
            <p:nvPr/>
          </p:nvGrpSpPr>
          <p:grpSpPr>
            <a:xfrm rot="2700000">
              <a:off x="7735132" y="2112570"/>
              <a:ext cx="1045765" cy="1045615"/>
              <a:chOff x="3741950" y="353925"/>
              <a:chExt cx="1045775" cy="1045625"/>
            </a:xfrm>
          </p:grpSpPr>
          <p:sp>
            <p:nvSpPr>
              <p:cNvPr id="53" name="Google Shape;53;p7"/>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7"/>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7"/>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7"/>
            <p:cNvSpPr/>
            <p:nvPr/>
          </p:nvSpPr>
          <p:spPr>
            <a:xfrm rot="2700000">
              <a:off x="7904583" y="210999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7" name="Shape 57"/>
        <p:cNvGrpSpPr/>
        <p:nvPr/>
      </p:nvGrpSpPr>
      <p:grpSpPr>
        <a:xfrm>
          <a:off x="0" y="0"/>
          <a:ext cx="0" cy="0"/>
          <a:chOff x="0" y="0"/>
          <a:chExt cx="0" cy="0"/>
        </a:xfrm>
      </p:grpSpPr>
      <p:sp>
        <p:nvSpPr>
          <p:cNvPr id="58" name="Google Shape;58;p8"/>
          <p:cNvSpPr txBox="1"/>
          <p:nvPr>
            <p:ph type="title"/>
          </p:nvPr>
        </p:nvSpPr>
        <p:spPr>
          <a:xfrm>
            <a:off x="1962000" y="1307100"/>
            <a:ext cx="52200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59" name="Google Shape;59;p8"/>
          <p:cNvGrpSpPr/>
          <p:nvPr/>
        </p:nvGrpSpPr>
        <p:grpSpPr>
          <a:xfrm>
            <a:off x="-808637" y="3630961"/>
            <a:ext cx="2394232" cy="2358638"/>
            <a:chOff x="-808637" y="3630961"/>
            <a:chExt cx="2394232" cy="2358638"/>
          </a:xfrm>
        </p:grpSpPr>
        <p:grpSp>
          <p:nvGrpSpPr>
            <p:cNvPr id="60" name="Google Shape;60;p8"/>
            <p:cNvGrpSpPr/>
            <p:nvPr/>
          </p:nvGrpSpPr>
          <p:grpSpPr>
            <a:xfrm flipH="1" rot="-2700000">
              <a:off x="323297" y="3973974"/>
              <a:ext cx="1045765" cy="1045615"/>
              <a:chOff x="3741950" y="353925"/>
              <a:chExt cx="1045775" cy="1045625"/>
            </a:xfrm>
          </p:grpSpPr>
          <p:sp>
            <p:nvSpPr>
              <p:cNvPr id="61" name="Google Shape;61;p8"/>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8"/>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8"/>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8"/>
            <p:cNvSpPr/>
            <p:nvPr/>
          </p:nvSpPr>
          <p:spPr>
            <a:xfrm flipH="1" rot="-2700000">
              <a:off x="-458248" y="3971401"/>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5" name="Shape 65"/>
        <p:cNvGrpSpPr/>
        <p:nvPr/>
      </p:nvGrpSpPr>
      <p:grpSpPr>
        <a:xfrm>
          <a:off x="0" y="0"/>
          <a:ext cx="0" cy="0"/>
          <a:chOff x="0" y="0"/>
          <a:chExt cx="0" cy="0"/>
        </a:xfrm>
      </p:grpSpPr>
      <p:sp>
        <p:nvSpPr>
          <p:cNvPr id="66" name="Google Shape;66;p9"/>
          <p:cNvSpPr txBox="1"/>
          <p:nvPr>
            <p:ph type="title"/>
          </p:nvPr>
        </p:nvSpPr>
        <p:spPr>
          <a:xfrm>
            <a:off x="2135550" y="1651188"/>
            <a:ext cx="4872900" cy="115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7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67" name="Google Shape;67;p9"/>
          <p:cNvSpPr txBox="1"/>
          <p:nvPr>
            <p:ph idx="1" type="subTitle"/>
          </p:nvPr>
        </p:nvSpPr>
        <p:spPr>
          <a:xfrm>
            <a:off x="2135550" y="2765575"/>
            <a:ext cx="4872900" cy="70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68" name="Google Shape;68;p9"/>
          <p:cNvGrpSpPr/>
          <p:nvPr/>
        </p:nvGrpSpPr>
        <p:grpSpPr>
          <a:xfrm rot="2700000">
            <a:off x="7740957" y="4395495"/>
            <a:ext cx="1045765" cy="1045615"/>
            <a:chOff x="3741950" y="353925"/>
            <a:chExt cx="1045775" cy="1045625"/>
          </a:xfrm>
        </p:grpSpPr>
        <p:sp>
          <p:nvSpPr>
            <p:cNvPr id="69" name="Google Shape;69;p9"/>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9"/>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9"/>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p10"/>
          <p:cNvSpPr txBox="1"/>
          <p:nvPr>
            <p:ph type="title"/>
          </p:nvPr>
        </p:nvSpPr>
        <p:spPr>
          <a:xfrm>
            <a:off x="3992121" y="398525"/>
            <a:ext cx="4597200" cy="16734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500"/>
              <a:buNone/>
              <a:defRPr>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1.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r">
              <a:spcBef>
                <a:spcPts val="0"/>
              </a:spcBef>
              <a:spcAft>
                <a:spcPts val="0"/>
              </a:spcAft>
              <a:buClr>
                <a:schemeClr val="dk1"/>
              </a:buClr>
              <a:buSzPts val="3500"/>
              <a:buFont typeface="Albert Sans"/>
              <a:buNone/>
              <a:defRPr b="1" sz="3500">
                <a:solidFill>
                  <a:schemeClr val="dk1"/>
                </a:solidFill>
                <a:latin typeface="Albert Sans"/>
                <a:ea typeface="Albert Sans"/>
                <a:cs typeface="Albert Sans"/>
                <a:sym typeface="Albert Sans"/>
              </a:defRPr>
            </a:lvl1pPr>
            <a:lvl2pPr lvl="1"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2pPr>
            <a:lvl3pPr lvl="2"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3pPr>
            <a:lvl4pPr lvl="3"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4pPr>
            <a:lvl5pPr lvl="4"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5pPr>
            <a:lvl6pPr lvl="5"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6pPr>
            <a:lvl7pPr lvl="6"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7pPr>
            <a:lvl8pPr lvl="7"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8pPr>
            <a:lvl9pPr lvl="8"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indent="-317500" lvl="1" marL="9144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indent="-317500" lvl="2" marL="13716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indent="-317500" lvl="3" marL="18288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indent="-317500" lvl="4" marL="22860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indent="-317500" lvl="5" marL="27432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indent="-317500" lvl="6" marL="32004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indent="-317500" lvl="7" marL="36576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indent="-317500" lvl="8" marL="4114800">
              <a:lnSpc>
                <a:spcPct val="100000"/>
              </a:lnSpc>
              <a:spcBef>
                <a:spcPts val="1600"/>
              </a:spcBef>
              <a:spcAft>
                <a:spcPts val="1600"/>
              </a:spcAft>
              <a:buClr>
                <a:schemeClr val="dk1"/>
              </a:buClr>
              <a:buSzPts val="1400"/>
              <a:buFont typeface="Albert Sans"/>
              <a:buChar char="■"/>
              <a:defRPr>
                <a:solidFill>
                  <a:schemeClr val="dk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hyperlink" Target="https://public.tableau.com/views/NYCTLC_17206778277480/Dashboard1?:language=en-US&amp;:sid=&amp;:redirect=auth&amp;:display_count=n&amp;:origin=viz_share_link" TargetMode="External"/><Relationship Id="rId4" Type="http://schemas.openxmlformats.org/officeDocument/2006/relationships/hyperlink" Target="https://colab.research.google.com/drive/1hhCVp6JhQZm3JPR3PK1xPNH_GynD5cy0?usp=sharing" TargetMode="External"/><Relationship Id="rId5" Type="http://schemas.openxmlformats.org/officeDocument/2006/relationships/image" Target="../media/image23.png"/><Relationship Id="rId6"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9"/>
          <p:cNvSpPr txBox="1"/>
          <p:nvPr>
            <p:ph type="ctrTitle"/>
          </p:nvPr>
        </p:nvSpPr>
        <p:spPr>
          <a:xfrm>
            <a:off x="284500" y="972925"/>
            <a:ext cx="4315800" cy="16416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800"/>
              <a:t>New York City Taxi and Limousine Commission Trip Record Analysis</a:t>
            </a:r>
            <a:endParaRPr sz="2800"/>
          </a:p>
        </p:txBody>
      </p:sp>
      <p:sp>
        <p:nvSpPr>
          <p:cNvPr id="276" name="Google Shape;276;p29"/>
          <p:cNvSpPr txBox="1"/>
          <p:nvPr>
            <p:ph idx="1" type="subTitle"/>
          </p:nvPr>
        </p:nvSpPr>
        <p:spPr>
          <a:xfrm>
            <a:off x="284500" y="620650"/>
            <a:ext cx="40143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Capstone 2 - Job Connector Data Science Online Learning </a:t>
            </a:r>
            <a:endParaRPr sz="1100"/>
          </a:p>
        </p:txBody>
      </p:sp>
      <p:grpSp>
        <p:nvGrpSpPr>
          <p:cNvPr id="277" name="Google Shape;277;p29"/>
          <p:cNvGrpSpPr/>
          <p:nvPr/>
        </p:nvGrpSpPr>
        <p:grpSpPr>
          <a:xfrm flipH="1">
            <a:off x="-323400" y="2894411"/>
            <a:ext cx="4053897" cy="638753"/>
            <a:chOff x="6456475" y="3575600"/>
            <a:chExt cx="3403204" cy="552603"/>
          </a:xfrm>
        </p:grpSpPr>
        <p:sp>
          <p:nvSpPr>
            <p:cNvPr id="278" name="Google Shape;278;p29"/>
            <p:cNvSpPr/>
            <p:nvPr/>
          </p:nvSpPr>
          <p:spPr>
            <a:xfrm>
              <a:off x="6456479" y="3575603"/>
              <a:ext cx="3403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9"/>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 name="Google Shape;280;p29"/>
          <p:cNvGrpSpPr/>
          <p:nvPr/>
        </p:nvGrpSpPr>
        <p:grpSpPr>
          <a:xfrm flipH="1">
            <a:off x="-761117" y="3533151"/>
            <a:ext cx="3497482" cy="638750"/>
            <a:chOff x="6456475" y="3575600"/>
            <a:chExt cx="2936100" cy="552600"/>
          </a:xfrm>
        </p:grpSpPr>
        <p:sp>
          <p:nvSpPr>
            <p:cNvPr id="281" name="Google Shape;281;p29"/>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9"/>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83" name="Google Shape;283;p29"/>
          <p:cNvPicPr preferRelativeResize="0"/>
          <p:nvPr/>
        </p:nvPicPr>
        <p:blipFill>
          <a:blip r:embed="rId3">
            <a:alphaModFix/>
          </a:blip>
          <a:stretch>
            <a:fillRect/>
          </a:stretch>
        </p:blipFill>
        <p:spPr>
          <a:xfrm>
            <a:off x="4720875" y="761325"/>
            <a:ext cx="3812451" cy="25416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38"/>
          <p:cNvSpPr txBox="1"/>
          <p:nvPr>
            <p:ph type="title"/>
          </p:nvPr>
        </p:nvSpPr>
        <p:spPr>
          <a:xfrm>
            <a:off x="2444750" y="320100"/>
            <a:ext cx="63237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Highly Concentrated in Two Primary Zones: East Harlem North and East Harlem South.</a:t>
            </a:r>
            <a:endParaRPr sz="1600"/>
          </a:p>
        </p:txBody>
      </p:sp>
      <p:grpSp>
        <p:nvGrpSpPr>
          <p:cNvPr id="598" name="Google Shape;598;p38"/>
          <p:cNvGrpSpPr/>
          <p:nvPr/>
        </p:nvGrpSpPr>
        <p:grpSpPr>
          <a:xfrm flipH="1">
            <a:off x="-3640350" y="293400"/>
            <a:ext cx="5896550" cy="707494"/>
            <a:chOff x="6456472" y="3575600"/>
            <a:chExt cx="4605600" cy="552600"/>
          </a:xfrm>
        </p:grpSpPr>
        <p:sp>
          <p:nvSpPr>
            <p:cNvPr id="599" name="Google Shape;599;p38"/>
            <p:cNvSpPr/>
            <p:nvPr/>
          </p:nvSpPr>
          <p:spPr>
            <a:xfrm>
              <a:off x="6456472" y="3575600"/>
              <a:ext cx="46056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8"/>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1" name="Google Shape;601;p38"/>
          <p:cNvSpPr txBox="1"/>
          <p:nvPr>
            <p:ph type="title"/>
          </p:nvPr>
        </p:nvSpPr>
        <p:spPr>
          <a:xfrm>
            <a:off x="223680" y="479950"/>
            <a:ext cx="1100700" cy="413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chemeClr val="lt1"/>
                </a:solidFill>
              </a:rPr>
              <a:t>02 | Problem</a:t>
            </a:r>
            <a:endParaRPr sz="1000">
              <a:solidFill>
                <a:schemeClr val="lt1"/>
              </a:solidFill>
            </a:endParaRPr>
          </a:p>
        </p:txBody>
      </p:sp>
      <p:sp>
        <p:nvSpPr>
          <p:cNvPr id="602" name="Google Shape;602;p38"/>
          <p:cNvSpPr txBox="1"/>
          <p:nvPr>
            <p:ph idx="4294967295" type="subTitle"/>
          </p:nvPr>
        </p:nvSpPr>
        <p:spPr>
          <a:xfrm>
            <a:off x="6537825" y="1371875"/>
            <a:ext cx="2099100" cy="2855700"/>
          </a:xfrm>
          <a:prstGeom prst="rect">
            <a:avLst/>
          </a:prstGeom>
        </p:spPr>
        <p:txBody>
          <a:bodyPr anchorCtr="0" anchor="t" bIns="91425" lIns="91425" spcFirstLastPara="1" rIns="91425" wrap="square" tIns="91425">
            <a:noAutofit/>
          </a:bodyPr>
          <a:lstStyle/>
          <a:p>
            <a:pPr indent="-177800" lvl="0" marL="171450" rtl="0" algn="just">
              <a:spcBef>
                <a:spcPts val="0"/>
              </a:spcBef>
              <a:spcAft>
                <a:spcPts val="0"/>
              </a:spcAft>
              <a:buSzPts val="1000"/>
              <a:buChar char="●"/>
            </a:pPr>
            <a:r>
              <a:rPr lang="en" sz="1000"/>
              <a:t>For both vendors, </a:t>
            </a:r>
            <a:r>
              <a:rPr b="1" lang="en" sz="1000"/>
              <a:t>East Harlem North and East Harlem South</a:t>
            </a:r>
            <a:r>
              <a:rPr lang="en" sz="1000"/>
              <a:t> are the top pickup zones, indicating a significant focus on these areas.</a:t>
            </a:r>
            <a:endParaRPr sz="1000"/>
          </a:p>
          <a:p>
            <a:pPr indent="-177800" lvl="0" marL="171450" rtl="0" algn="just">
              <a:spcBef>
                <a:spcPts val="0"/>
              </a:spcBef>
              <a:spcAft>
                <a:spcPts val="0"/>
              </a:spcAft>
              <a:buSzPts val="1000"/>
              <a:buChar char="●"/>
            </a:pPr>
            <a:r>
              <a:rPr lang="en" sz="1000"/>
              <a:t>This concentration in specific zones suggests that taxi operations are heavily reliant on high-demand areas, which </a:t>
            </a:r>
            <a:r>
              <a:rPr b="1" lang="en" sz="1000"/>
              <a:t>could inform strategies for optimizing fleet deployment and enhancing service coverage in less frequented zones.</a:t>
            </a:r>
            <a:endParaRPr b="1" sz="1000"/>
          </a:p>
        </p:txBody>
      </p:sp>
      <p:pic>
        <p:nvPicPr>
          <p:cNvPr id="603" name="Google Shape;603;p38"/>
          <p:cNvPicPr preferRelativeResize="0"/>
          <p:nvPr/>
        </p:nvPicPr>
        <p:blipFill>
          <a:blip r:embed="rId3">
            <a:alphaModFix/>
          </a:blip>
          <a:stretch>
            <a:fillRect/>
          </a:stretch>
        </p:blipFill>
        <p:spPr>
          <a:xfrm>
            <a:off x="330450" y="1371875"/>
            <a:ext cx="6151675" cy="30417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grpSp>
        <p:nvGrpSpPr>
          <p:cNvPr id="608" name="Google Shape;608;p39"/>
          <p:cNvGrpSpPr/>
          <p:nvPr/>
        </p:nvGrpSpPr>
        <p:grpSpPr>
          <a:xfrm flipH="1">
            <a:off x="-4372315" y="292625"/>
            <a:ext cx="6912087" cy="707494"/>
            <a:chOff x="3993732" y="3575599"/>
            <a:chExt cx="5398803" cy="552601"/>
          </a:xfrm>
        </p:grpSpPr>
        <p:sp>
          <p:nvSpPr>
            <p:cNvPr id="609" name="Google Shape;609;p39"/>
            <p:cNvSpPr/>
            <p:nvPr/>
          </p:nvSpPr>
          <p:spPr>
            <a:xfrm>
              <a:off x="3993734" y="3575599"/>
              <a:ext cx="53988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9"/>
            <p:cNvSpPr/>
            <p:nvPr/>
          </p:nvSpPr>
          <p:spPr>
            <a:xfrm>
              <a:off x="3993732"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1" name="Google Shape;611;p39"/>
          <p:cNvGrpSpPr/>
          <p:nvPr/>
        </p:nvGrpSpPr>
        <p:grpSpPr>
          <a:xfrm>
            <a:off x="7572461" y="3618468"/>
            <a:ext cx="1369867" cy="3494622"/>
            <a:chOff x="6323153" y="613276"/>
            <a:chExt cx="2290365" cy="5842872"/>
          </a:xfrm>
        </p:grpSpPr>
        <p:grpSp>
          <p:nvGrpSpPr>
            <p:cNvPr id="612" name="Google Shape;612;p39"/>
            <p:cNvGrpSpPr/>
            <p:nvPr/>
          </p:nvGrpSpPr>
          <p:grpSpPr>
            <a:xfrm rot="5400000">
              <a:off x="5205837" y="3453434"/>
              <a:ext cx="4357122" cy="707497"/>
              <a:chOff x="6456475" y="3575600"/>
              <a:chExt cx="3403204" cy="552603"/>
            </a:xfrm>
          </p:grpSpPr>
          <p:sp>
            <p:nvSpPr>
              <p:cNvPr id="613" name="Google Shape;613;p39"/>
              <p:cNvSpPr/>
              <p:nvPr/>
            </p:nvSpPr>
            <p:spPr>
              <a:xfrm>
                <a:off x="6456479" y="3575603"/>
                <a:ext cx="3403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9"/>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5" name="Google Shape;615;p39"/>
            <p:cNvGrpSpPr/>
            <p:nvPr/>
          </p:nvGrpSpPr>
          <p:grpSpPr>
            <a:xfrm rot="5400000">
              <a:off x="5448246" y="2903168"/>
              <a:ext cx="5455165" cy="875381"/>
              <a:chOff x="6456469" y="3575596"/>
              <a:chExt cx="3443700" cy="552604"/>
            </a:xfrm>
          </p:grpSpPr>
          <p:sp>
            <p:nvSpPr>
              <p:cNvPr id="616" name="Google Shape;616;p39"/>
              <p:cNvSpPr/>
              <p:nvPr/>
            </p:nvSpPr>
            <p:spPr>
              <a:xfrm>
                <a:off x="6456469" y="3575596"/>
                <a:ext cx="34437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9"/>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8" name="Google Shape;618;p39"/>
            <p:cNvGrpSpPr/>
            <p:nvPr/>
          </p:nvGrpSpPr>
          <p:grpSpPr>
            <a:xfrm rot="5400000">
              <a:off x="4797356" y="4222856"/>
              <a:ext cx="3759089" cy="707494"/>
              <a:chOff x="6456475" y="3575600"/>
              <a:chExt cx="2936100" cy="552600"/>
            </a:xfrm>
          </p:grpSpPr>
          <p:sp>
            <p:nvSpPr>
              <p:cNvPr id="619" name="Google Shape;619;p39"/>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9"/>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21" name="Google Shape;621;p39"/>
          <p:cNvSpPr txBox="1"/>
          <p:nvPr>
            <p:ph type="title"/>
          </p:nvPr>
        </p:nvSpPr>
        <p:spPr>
          <a:xfrm>
            <a:off x="304800" y="463950"/>
            <a:ext cx="1454700" cy="35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rPr>
              <a:t>Objective</a:t>
            </a:r>
            <a:endParaRPr sz="1000">
              <a:solidFill>
                <a:schemeClr val="lt1"/>
              </a:solidFill>
            </a:endParaRPr>
          </a:p>
        </p:txBody>
      </p:sp>
      <p:sp>
        <p:nvSpPr>
          <p:cNvPr id="622" name="Google Shape;622;p39"/>
          <p:cNvSpPr/>
          <p:nvPr/>
        </p:nvSpPr>
        <p:spPr>
          <a:xfrm rot="2783616">
            <a:off x="3455988" y="567055"/>
            <a:ext cx="2101608" cy="2126834"/>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9"/>
          <p:cNvSpPr txBox="1"/>
          <p:nvPr>
            <p:ph type="title"/>
          </p:nvPr>
        </p:nvSpPr>
        <p:spPr>
          <a:xfrm>
            <a:off x="3163278" y="1387631"/>
            <a:ext cx="2685000" cy="42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Objective</a:t>
            </a:r>
            <a:endParaRPr sz="2000"/>
          </a:p>
        </p:txBody>
      </p:sp>
      <p:sp>
        <p:nvSpPr>
          <p:cNvPr id="624" name="Google Shape;624;p39"/>
          <p:cNvSpPr txBox="1"/>
          <p:nvPr>
            <p:ph idx="1" type="subTitle"/>
          </p:nvPr>
        </p:nvSpPr>
        <p:spPr>
          <a:xfrm>
            <a:off x="356950" y="1997038"/>
            <a:ext cx="8390100" cy="22620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t>The data analyst team is tasked with conducting an in-depth analysis to:</a:t>
            </a:r>
            <a:endParaRPr b="1"/>
          </a:p>
          <a:p>
            <a:pPr indent="-285750" lvl="0" marL="457200" rtl="0" algn="l">
              <a:lnSpc>
                <a:spcPct val="115000"/>
              </a:lnSpc>
              <a:spcBef>
                <a:spcPts val="1200"/>
              </a:spcBef>
              <a:spcAft>
                <a:spcPts val="0"/>
              </a:spcAft>
              <a:buClr>
                <a:srgbClr val="000000"/>
              </a:buClr>
              <a:buSzPts val="900"/>
              <a:buFont typeface="Arial"/>
              <a:buChar char="●"/>
            </a:pPr>
            <a:r>
              <a:rPr b="1" lang="en" sz="1200"/>
              <a:t>Identify the differences in travel characteristics</a:t>
            </a:r>
            <a:r>
              <a:rPr lang="en" sz="1200"/>
              <a:t> between vehicles tracked by Vendor 1 (Creative Mobile Technologies, LLC) and Vendor 2 (VeriFone Inc.).</a:t>
            </a:r>
            <a:endParaRPr sz="1200"/>
          </a:p>
          <a:p>
            <a:pPr indent="-285750" lvl="0" marL="457200" rtl="0" algn="l">
              <a:lnSpc>
                <a:spcPct val="115000"/>
              </a:lnSpc>
              <a:spcBef>
                <a:spcPts val="0"/>
              </a:spcBef>
              <a:spcAft>
                <a:spcPts val="0"/>
              </a:spcAft>
              <a:buClr>
                <a:srgbClr val="000000"/>
              </a:buClr>
              <a:buSzPts val="900"/>
              <a:buFont typeface="Arial"/>
              <a:buChar char="●"/>
            </a:pPr>
            <a:r>
              <a:rPr b="1" lang="en" sz="1200"/>
              <a:t>Identify passenger preferences</a:t>
            </a:r>
            <a:r>
              <a:rPr lang="en" sz="1200"/>
              <a:t> based on time (hour, day of the week) and types of trips (short distance vs. long distance).</a:t>
            </a:r>
            <a:endParaRPr sz="1200"/>
          </a:p>
          <a:p>
            <a:pPr indent="-285750" lvl="0" marL="457200" rtl="0" algn="l">
              <a:lnSpc>
                <a:spcPct val="115000"/>
              </a:lnSpc>
              <a:spcBef>
                <a:spcPts val="0"/>
              </a:spcBef>
              <a:spcAft>
                <a:spcPts val="0"/>
              </a:spcAft>
              <a:buClr>
                <a:srgbClr val="000000"/>
              </a:buClr>
              <a:buSzPts val="900"/>
              <a:buFont typeface="Arial"/>
              <a:buChar char="●"/>
            </a:pPr>
            <a:r>
              <a:rPr b="1" lang="en" sz="1200"/>
              <a:t>Provide business strategy recommendations</a:t>
            </a:r>
            <a:r>
              <a:rPr lang="en" sz="1200"/>
              <a:t> that can increase the number of trips and revenue based on the findings from the analysis.</a:t>
            </a:r>
            <a:endParaRPr sz="1200"/>
          </a:p>
          <a:p>
            <a:pPr indent="0" lvl="0" marL="0" rtl="0" algn="ctr">
              <a:spcBef>
                <a:spcPts val="1200"/>
              </a:spcBef>
              <a:spcAft>
                <a:spcPts val="0"/>
              </a:spcAft>
              <a:buNone/>
            </a:pPr>
            <a:r>
              <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40"/>
          <p:cNvSpPr txBox="1"/>
          <p:nvPr>
            <p:ph type="title"/>
          </p:nvPr>
        </p:nvSpPr>
        <p:spPr>
          <a:xfrm>
            <a:off x="3893700" y="1183225"/>
            <a:ext cx="4208700" cy="159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Preparation &amp; Cleaning</a:t>
            </a:r>
            <a:endParaRPr/>
          </a:p>
        </p:txBody>
      </p:sp>
      <p:grpSp>
        <p:nvGrpSpPr>
          <p:cNvPr id="630" name="Google Shape;630;p40"/>
          <p:cNvGrpSpPr/>
          <p:nvPr/>
        </p:nvGrpSpPr>
        <p:grpSpPr>
          <a:xfrm flipH="1">
            <a:off x="-5202412" y="1648704"/>
            <a:ext cx="8892667" cy="1427045"/>
            <a:chOff x="6456469" y="3575596"/>
            <a:chExt cx="3443700" cy="552604"/>
          </a:xfrm>
        </p:grpSpPr>
        <p:sp>
          <p:nvSpPr>
            <p:cNvPr id="631" name="Google Shape;631;p40"/>
            <p:cNvSpPr/>
            <p:nvPr/>
          </p:nvSpPr>
          <p:spPr>
            <a:xfrm>
              <a:off x="6456469" y="3575596"/>
              <a:ext cx="3443700" cy="552600"/>
            </a:xfrm>
            <a:prstGeom prst="roundRect">
              <a:avLst>
                <a:gd fmla="val 50000" name="adj"/>
              </a:avLst>
            </a:prstGeom>
            <a:gradFill>
              <a:gsLst>
                <a:gs pos="0">
                  <a:schemeClr val="lt2"/>
                </a:gs>
                <a:gs pos="100000">
                  <a:schemeClr val="accent3"/>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0"/>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3" name="Google Shape;633;p40"/>
          <p:cNvSpPr txBox="1"/>
          <p:nvPr>
            <p:ph idx="2" type="title"/>
          </p:nvPr>
        </p:nvSpPr>
        <p:spPr>
          <a:xfrm>
            <a:off x="2269000" y="1941325"/>
            <a:ext cx="14211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634" name="Google Shape;634;p40"/>
          <p:cNvGrpSpPr/>
          <p:nvPr/>
        </p:nvGrpSpPr>
        <p:grpSpPr>
          <a:xfrm rot="10800000">
            <a:off x="-1778501" y="941197"/>
            <a:ext cx="4357122" cy="707497"/>
            <a:chOff x="6456475" y="3575600"/>
            <a:chExt cx="3403204" cy="552603"/>
          </a:xfrm>
        </p:grpSpPr>
        <p:sp>
          <p:nvSpPr>
            <p:cNvPr id="635" name="Google Shape;635;p40"/>
            <p:cNvSpPr/>
            <p:nvPr/>
          </p:nvSpPr>
          <p:spPr>
            <a:xfrm>
              <a:off x="6456479" y="3575603"/>
              <a:ext cx="3403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0"/>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7" name="Google Shape;637;p40"/>
          <p:cNvGrpSpPr/>
          <p:nvPr/>
        </p:nvGrpSpPr>
        <p:grpSpPr>
          <a:xfrm rot="10800000">
            <a:off x="-2248905" y="233701"/>
            <a:ext cx="3759089" cy="707494"/>
            <a:chOff x="6456475" y="3575600"/>
            <a:chExt cx="2936100" cy="552600"/>
          </a:xfrm>
        </p:grpSpPr>
        <p:sp>
          <p:nvSpPr>
            <p:cNvPr id="638" name="Google Shape;638;p40"/>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0"/>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grpSp>
        <p:nvGrpSpPr>
          <p:cNvPr id="644" name="Google Shape;644;p41"/>
          <p:cNvGrpSpPr/>
          <p:nvPr/>
        </p:nvGrpSpPr>
        <p:grpSpPr>
          <a:xfrm flipH="1">
            <a:off x="-4372315" y="194725"/>
            <a:ext cx="6912087" cy="707494"/>
            <a:chOff x="3993732" y="3575599"/>
            <a:chExt cx="5398803" cy="552601"/>
          </a:xfrm>
        </p:grpSpPr>
        <p:sp>
          <p:nvSpPr>
            <p:cNvPr id="645" name="Google Shape;645;p41"/>
            <p:cNvSpPr/>
            <p:nvPr/>
          </p:nvSpPr>
          <p:spPr>
            <a:xfrm>
              <a:off x="3993734" y="3575599"/>
              <a:ext cx="53988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1"/>
            <p:cNvSpPr/>
            <p:nvPr/>
          </p:nvSpPr>
          <p:spPr>
            <a:xfrm>
              <a:off x="3993732"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7" name="Google Shape;647;p41"/>
          <p:cNvSpPr txBox="1"/>
          <p:nvPr>
            <p:ph type="title"/>
          </p:nvPr>
        </p:nvSpPr>
        <p:spPr>
          <a:xfrm>
            <a:off x="304800" y="366050"/>
            <a:ext cx="1454700" cy="35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rPr>
              <a:t>03 | Data Preparation</a:t>
            </a:r>
            <a:endParaRPr sz="1000">
              <a:solidFill>
                <a:schemeClr val="lt1"/>
              </a:solidFill>
            </a:endParaRPr>
          </a:p>
        </p:txBody>
      </p:sp>
      <p:pic>
        <p:nvPicPr>
          <p:cNvPr id="648" name="Google Shape;648;p41"/>
          <p:cNvPicPr preferRelativeResize="0"/>
          <p:nvPr/>
        </p:nvPicPr>
        <p:blipFill>
          <a:blip r:embed="rId3">
            <a:alphaModFix/>
          </a:blip>
          <a:stretch>
            <a:fillRect/>
          </a:stretch>
        </p:blipFill>
        <p:spPr>
          <a:xfrm>
            <a:off x="1469875" y="1094725"/>
            <a:ext cx="2046350" cy="2247036"/>
          </a:xfrm>
          <a:prstGeom prst="rect">
            <a:avLst/>
          </a:prstGeom>
          <a:noFill/>
          <a:ln>
            <a:noFill/>
          </a:ln>
        </p:spPr>
      </p:pic>
      <p:pic>
        <p:nvPicPr>
          <p:cNvPr id="649" name="Google Shape;649;p41"/>
          <p:cNvPicPr preferRelativeResize="0"/>
          <p:nvPr/>
        </p:nvPicPr>
        <p:blipFill>
          <a:blip r:embed="rId4">
            <a:alphaModFix/>
          </a:blip>
          <a:stretch>
            <a:fillRect/>
          </a:stretch>
        </p:blipFill>
        <p:spPr>
          <a:xfrm>
            <a:off x="1469875" y="3418133"/>
            <a:ext cx="2046350" cy="1341467"/>
          </a:xfrm>
          <a:prstGeom prst="rect">
            <a:avLst/>
          </a:prstGeom>
          <a:noFill/>
          <a:ln>
            <a:noFill/>
          </a:ln>
        </p:spPr>
      </p:pic>
      <p:sp>
        <p:nvSpPr>
          <p:cNvPr id="650" name="Google Shape;650;p41"/>
          <p:cNvSpPr/>
          <p:nvPr/>
        </p:nvSpPr>
        <p:spPr>
          <a:xfrm>
            <a:off x="4121575" y="2587475"/>
            <a:ext cx="614100" cy="35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651" name="Google Shape;651;p41"/>
          <p:cNvSpPr txBox="1"/>
          <p:nvPr>
            <p:ph type="title"/>
          </p:nvPr>
        </p:nvSpPr>
        <p:spPr>
          <a:xfrm>
            <a:off x="2631700" y="239975"/>
            <a:ext cx="63237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Merging 2 Datasets (NYC TLC Trip Record Dataset &amp; Taxi Zones) in order to get the pickup and dropoff name reference.</a:t>
            </a:r>
            <a:endParaRPr sz="1600"/>
          </a:p>
        </p:txBody>
      </p:sp>
      <p:pic>
        <p:nvPicPr>
          <p:cNvPr id="652" name="Google Shape;652;p41"/>
          <p:cNvPicPr preferRelativeResize="0"/>
          <p:nvPr/>
        </p:nvPicPr>
        <p:blipFill>
          <a:blip r:embed="rId5">
            <a:alphaModFix/>
          </a:blip>
          <a:stretch>
            <a:fillRect/>
          </a:stretch>
        </p:blipFill>
        <p:spPr>
          <a:xfrm>
            <a:off x="4816850" y="1075625"/>
            <a:ext cx="3369744" cy="3703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grpSp>
        <p:nvGrpSpPr>
          <p:cNvPr id="657" name="Google Shape;657;p42"/>
          <p:cNvGrpSpPr/>
          <p:nvPr/>
        </p:nvGrpSpPr>
        <p:grpSpPr>
          <a:xfrm flipH="1">
            <a:off x="-4372315" y="194725"/>
            <a:ext cx="6912087" cy="707494"/>
            <a:chOff x="3993732" y="3575599"/>
            <a:chExt cx="5398803" cy="552601"/>
          </a:xfrm>
        </p:grpSpPr>
        <p:sp>
          <p:nvSpPr>
            <p:cNvPr id="658" name="Google Shape;658;p42"/>
            <p:cNvSpPr/>
            <p:nvPr/>
          </p:nvSpPr>
          <p:spPr>
            <a:xfrm>
              <a:off x="3993734" y="3575599"/>
              <a:ext cx="53988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2"/>
            <p:cNvSpPr/>
            <p:nvPr/>
          </p:nvSpPr>
          <p:spPr>
            <a:xfrm>
              <a:off x="3993732"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0" name="Google Shape;660;p42"/>
          <p:cNvSpPr txBox="1"/>
          <p:nvPr>
            <p:ph type="title"/>
          </p:nvPr>
        </p:nvSpPr>
        <p:spPr>
          <a:xfrm>
            <a:off x="304800" y="366050"/>
            <a:ext cx="1454700" cy="35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rPr>
              <a:t>03 | Data Cleaning</a:t>
            </a:r>
            <a:endParaRPr sz="1000">
              <a:solidFill>
                <a:schemeClr val="lt1"/>
              </a:solidFill>
            </a:endParaRPr>
          </a:p>
        </p:txBody>
      </p:sp>
      <p:sp>
        <p:nvSpPr>
          <p:cNvPr id="661" name="Google Shape;661;p42"/>
          <p:cNvSpPr/>
          <p:nvPr/>
        </p:nvSpPr>
        <p:spPr>
          <a:xfrm>
            <a:off x="3667600" y="1198750"/>
            <a:ext cx="614100" cy="35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662" name="Google Shape;662;p42"/>
          <p:cNvSpPr txBox="1"/>
          <p:nvPr>
            <p:ph type="title"/>
          </p:nvPr>
        </p:nvSpPr>
        <p:spPr>
          <a:xfrm>
            <a:off x="2631700" y="239975"/>
            <a:ext cx="63237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Filling and Dropping Null Value for Each Columns</a:t>
            </a:r>
            <a:endParaRPr sz="1600"/>
          </a:p>
        </p:txBody>
      </p:sp>
      <p:pic>
        <p:nvPicPr>
          <p:cNvPr id="663" name="Google Shape;663;p42"/>
          <p:cNvPicPr preferRelativeResize="0"/>
          <p:nvPr/>
        </p:nvPicPr>
        <p:blipFill>
          <a:blip r:embed="rId3">
            <a:alphaModFix/>
          </a:blip>
          <a:stretch>
            <a:fillRect/>
          </a:stretch>
        </p:blipFill>
        <p:spPr>
          <a:xfrm>
            <a:off x="793350" y="1155719"/>
            <a:ext cx="2326900" cy="3795211"/>
          </a:xfrm>
          <a:prstGeom prst="rect">
            <a:avLst/>
          </a:prstGeom>
          <a:noFill/>
          <a:ln>
            <a:noFill/>
          </a:ln>
        </p:spPr>
      </p:pic>
      <p:sp>
        <p:nvSpPr>
          <p:cNvPr id="664" name="Google Shape;664;p42"/>
          <p:cNvSpPr txBox="1"/>
          <p:nvPr/>
        </p:nvSpPr>
        <p:spPr>
          <a:xfrm>
            <a:off x="4532100" y="3211725"/>
            <a:ext cx="37554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Albert Sans"/>
                <a:ea typeface="Albert Sans"/>
                <a:cs typeface="Albert Sans"/>
                <a:sym typeface="Albert Sans"/>
              </a:rPr>
              <a:t>Null Value will be Dropped:</a:t>
            </a:r>
            <a:endParaRPr b="1" sz="1600">
              <a:solidFill>
                <a:schemeClr val="dk1"/>
              </a:solidFill>
              <a:latin typeface="Albert Sans"/>
              <a:ea typeface="Albert Sans"/>
              <a:cs typeface="Albert Sans"/>
              <a:sym typeface="Albert Sans"/>
            </a:endParaRPr>
          </a:p>
          <a:p>
            <a:pPr indent="0" lvl="0" marL="0" rtl="0" algn="l">
              <a:spcBef>
                <a:spcPts val="0"/>
              </a:spcBef>
              <a:spcAft>
                <a:spcPts val="0"/>
              </a:spcAft>
              <a:buNone/>
            </a:pPr>
            <a:r>
              <a:rPr lang="en" sz="1200">
                <a:solidFill>
                  <a:schemeClr val="dk1"/>
                </a:solidFill>
                <a:latin typeface="Albert Sans"/>
                <a:ea typeface="Albert Sans"/>
                <a:cs typeface="Albert Sans"/>
                <a:sym typeface="Albert Sans"/>
              </a:rPr>
              <a:t>Ehail_fee, pickup_zone, pickup_borough, dropoff_zone, dropoff_borough.</a:t>
            </a:r>
            <a:endParaRPr sz="1200">
              <a:solidFill>
                <a:schemeClr val="dk1"/>
              </a:solidFill>
              <a:latin typeface="Albert Sans"/>
              <a:ea typeface="Albert Sans"/>
              <a:cs typeface="Albert Sans"/>
              <a:sym typeface="Albert Sans"/>
            </a:endParaRPr>
          </a:p>
          <a:p>
            <a:pPr indent="0" lvl="0" marL="0" rtl="0" algn="l">
              <a:spcBef>
                <a:spcPts val="0"/>
              </a:spcBef>
              <a:spcAft>
                <a:spcPts val="0"/>
              </a:spcAft>
              <a:buNone/>
            </a:pPr>
            <a:r>
              <a:t/>
            </a:r>
            <a:endParaRPr sz="1200">
              <a:solidFill>
                <a:schemeClr val="dk1"/>
              </a:solidFill>
              <a:latin typeface="Albert Sans"/>
              <a:ea typeface="Albert Sans"/>
              <a:cs typeface="Albert Sans"/>
              <a:sym typeface="Albert Sans"/>
            </a:endParaRPr>
          </a:p>
          <a:p>
            <a:pPr indent="-304800" lvl="0" marL="457200" rtl="0" algn="l">
              <a:spcBef>
                <a:spcPts val="0"/>
              </a:spcBef>
              <a:spcAft>
                <a:spcPts val="0"/>
              </a:spcAft>
              <a:buClr>
                <a:schemeClr val="dk1"/>
              </a:buClr>
              <a:buSzPts val="1200"/>
              <a:buFont typeface="Albert Sans"/>
              <a:buChar char="-"/>
            </a:pPr>
            <a:r>
              <a:rPr b="1" i="1" lang="en" sz="1200">
                <a:solidFill>
                  <a:schemeClr val="dk1"/>
                </a:solidFill>
                <a:latin typeface="Albert Sans"/>
                <a:ea typeface="Albert Sans"/>
                <a:cs typeface="Albert Sans"/>
                <a:sym typeface="Albert Sans"/>
              </a:rPr>
              <a:t>Ehail_fee:</a:t>
            </a:r>
            <a:r>
              <a:rPr lang="en" sz="1200">
                <a:solidFill>
                  <a:schemeClr val="dk1"/>
                </a:solidFill>
                <a:latin typeface="Albert Sans"/>
                <a:ea typeface="Albert Sans"/>
                <a:cs typeface="Albert Sans"/>
                <a:sym typeface="Albert Sans"/>
              </a:rPr>
              <a:t> Column drop.</a:t>
            </a:r>
            <a:endParaRPr sz="1200">
              <a:solidFill>
                <a:schemeClr val="dk1"/>
              </a:solidFill>
              <a:latin typeface="Albert Sans"/>
              <a:ea typeface="Albert Sans"/>
              <a:cs typeface="Albert Sans"/>
              <a:sym typeface="Albert Sans"/>
            </a:endParaRPr>
          </a:p>
          <a:p>
            <a:pPr indent="-304800" lvl="0" marL="457200" rtl="0" algn="l">
              <a:spcBef>
                <a:spcPts val="0"/>
              </a:spcBef>
              <a:spcAft>
                <a:spcPts val="0"/>
              </a:spcAft>
              <a:buClr>
                <a:schemeClr val="dk1"/>
              </a:buClr>
              <a:buSzPts val="1200"/>
              <a:buFont typeface="Albert Sans"/>
              <a:buChar char="-"/>
            </a:pPr>
            <a:r>
              <a:rPr b="1" i="1" lang="en" sz="1200">
                <a:solidFill>
                  <a:schemeClr val="dk1"/>
                </a:solidFill>
                <a:latin typeface="Albert Sans"/>
                <a:ea typeface="Albert Sans"/>
                <a:cs typeface="Albert Sans"/>
                <a:sym typeface="Albert Sans"/>
              </a:rPr>
              <a:t>pickup_zone, pickup_borough, dropoff_zone, and dropoff_borough:</a:t>
            </a:r>
            <a:endParaRPr b="1" i="1" sz="1200">
              <a:solidFill>
                <a:schemeClr val="dk1"/>
              </a:solidFill>
              <a:latin typeface="Albert Sans"/>
              <a:ea typeface="Albert Sans"/>
              <a:cs typeface="Albert Sans"/>
              <a:sym typeface="Albert Sans"/>
            </a:endParaRPr>
          </a:p>
          <a:p>
            <a:pPr indent="0" lvl="0" marL="457200" rtl="0" algn="l">
              <a:spcBef>
                <a:spcPts val="0"/>
              </a:spcBef>
              <a:spcAft>
                <a:spcPts val="0"/>
              </a:spcAft>
              <a:buNone/>
            </a:pPr>
            <a:r>
              <a:rPr lang="en" sz="1200">
                <a:solidFill>
                  <a:schemeClr val="dk1"/>
                </a:solidFill>
                <a:latin typeface="Albert Sans"/>
                <a:ea typeface="Albert Sans"/>
                <a:cs typeface="Albert Sans"/>
                <a:sym typeface="Albert Sans"/>
              </a:rPr>
              <a:t>Null value drop.</a:t>
            </a:r>
            <a:endParaRPr sz="1200">
              <a:solidFill>
                <a:schemeClr val="dk1"/>
              </a:solidFill>
              <a:latin typeface="Albert Sans"/>
              <a:ea typeface="Albert Sans"/>
              <a:cs typeface="Albert Sans"/>
              <a:sym typeface="Albert Sans"/>
            </a:endParaRPr>
          </a:p>
          <a:p>
            <a:pPr indent="0" lvl="0" marL="457200" rtl="0" algn="l">
              <a:spcBef>
                <a:spcPts val="0"/>
              </a:spcBef>
              <a:spcAft>
                <a:spcPts val="0"/>
              </a:spcAft>
              <a:buNone/>
            </a:pPr>
            <a:r>
              <a:t/>
            </a:r>
            <a:endParaRPr sz="1200">
              <a:solidFill>
                <a:schemeClr val="dk1"/>
              </a:solidFill>
              <a:latin typeface="Albert Sans"/>
              <a:ea typeface="Albert Sans"/>
              <a:cs typeface="Albert Sans"/>
              <a:sym typeface="Albert Sans"/>
            </a:endParaRPr>
          </a:p>
        </p:txBody>
      </p:sp>
      <p:sp>
        <p:nvSpPr>
          <p:cNvPr id="665" name="Google Shape;665;p42"/>
          <p:cNvSpPr txBox="1"/>
          <p:nvPr/>
        </p:nvSpPr>
        <p:spPr>
          <a:xfrm>
            <a:off x="4532100" y="1089850"/>
            <a:ext cx="42720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Albert Sans"/>
                <a:ea typeface="Albert Sans"/>
                <a:cs typeface="Albert Sans"/>
                <a:sym typeface="Albert Sans"/>
              </a:rPr>
              <a:t>Null Value</a:t>
            </a:r>
            <a:r>
              <a:rPr b="1" lang="en" sz="1600">
                <a:solidFill>
                  <a:schemeClr val="dk1"/>
                </a:solidFill>
                <a:latin typeface="Albert Sans"/>
                <a:ea typeface="Albert Sans"/>
                <a:cs typeface="Albert Sans"/>
                <a:sym typeface="Albert Sans"/>
              </a:rPr>
              <a:t> will be filled:</a:t>
            </a:r>
            <a:endParaRPr b="1" sz="1600">
              <a:solidFill>
                <a:schemeClr val="dk1"/>
              </a:solidFill>
              <a:latin typeface="Albert Sans"/>
              <a:ea typeface="Albert Sans"/>
              <a:cs typeface="Albert Sans"/>
              <a:sym typeface="Albert Sans"/>
            </a:endParaRPr>
          </a:p>
          <a:p>
            <a:pPr indent="0" lvl="0" marL="0" rtl="0" algn="l">
              <a:spcBef>
                <a:spcPts val="0"/>
              </a:spcBef>
              <a:spcAft>
                <a:spcPts val="0"/>
              </a:spcAft>
              <a:buNone/>
            </a:pPr>
            <a:r>
              <a:rPr lang="en" sz="1200">
                <a:solidFill>
                  <a:schemeClr val="dk1"/>
                </a:solidFill>
                <a:latin typeface="Albert Sans"/>
                <a:ea typeface="Albert Sans"/>
                <a:cs typeface="Albert Sans"/>
                <a:sym typeface="Albert Sans"/>
              </a:rPr>
              <a:t>S</a:t>
            </a:r>
            <a:r>
              <a:rPr lang="en" sz="1200">
                <a:solidFill>
                  <a:schemeClr val="dk1"/>
                </a:solidFill>
                <a:latin typeface="Albert Sans"/>
                <a:ea typeface="Albert Sans"/>
                <a:cs typeface="Albert Sans"/>
                <a:sym typeface="Albert Sans"/>
              </a:rPr>
              <a:t>tore_and_fwd_flag, passenger_count, RatecodeID, payment_type, trip_type, congestion_surcharge.</a:t>
            </a:r>
            <a:endParaRPr sz="1200">
              <a:solidFill>
                <a:schemeClr val="dk1"/>
              </a:solidFill>
              <a:latin typeface="Albert Sans"/>
              <a:ea typeface="Albert Sans"/>
              <a:cs typeface="Albert Sans"/>
              <a:sym typeface="Albert Sans"/>
            </a:endParaRPr>
          </a:p>
          <a:p>
            <a:pPr indent="0" lvl="0" marL="0" rtl="0" algn="l">
              <a:spcBef>
                <a:spcPts val="0"/>
              </a:spcBef>
              <a:spcAft>
                <a:spcPts val="0"/>
              </a:spcAft>
              <a:buNone/>
            </a:pPr>
            <a:r>
              <a:t/>
            </a:r>
            <a:endParaRPr sz="1200">
              <a:solidFill>
                <a:schemeClr val="dk1"/>
              </a:solidFill>
              <a:latin typeface="Albert Sans"/>
              <a:ea typeface="Albert Sans"/>
              <a:cs typeface="Albert Sans"/>
              <a:sym typeface="Albert Sans"/>
            </a:endParaRPr>
          </a:p>
          <a:p>
            <a:pPr indent="-304800" lvl="0" marL="457200" rtl="0" algn="l">
              <a:spcBef>
                <a:spcPts val="0"/>
              </a:spcBef>
              <a:spcAft>
                <a:spcPts val="0"/>
              </a:spcAft>
              <a:buClr>
                <a:schemeClr val="dk1"/>
              </a:buClr>
              <a:buSzPts val="1200"/>
              <a:buFont typeface="Albert Sans"/>
              <a:buChar char="-"/>
            </a:pPr>
            <a:r>
              <a:rPr b="1" i="1" lang="en" sz="1200">
                <a:solidFill>
                  <a:schemeClr val="dk1"/>
                </a:solidFill>
                <a:latin typeface="Albert Sans"/>
                <a:ea typeface="Albert Sans"/>
                <a:cs typeface="Albert Sans"/>
                <a:sym typeface="Albert Sans"/>
              </a:rPr>
              <a:t>passenger_count  and congestion surcharge:</a:t>
            </a:r>
            <a:endParaRPr b="1" i="1" sz="1200">
              <a:solidFill>
                <a:schemeClr val="dk1"/>
              </a:solidFill>
              <a:latin typeface="Albert Sans"/>
              <a:ea typeface="Albert Sans"/>
              <a:cs typeface="Albert Sans"/>
              <a:sym typeface="Albert Sans"/>
            </a:endParaRPr>
          </a:p>
          <a:p>
            <a:pPr indent="0" lvl="0" marL="457200" rtl="0" algn="l">
              <a:spcBef>
                <a:spcPts val="0"/>
              </a:spcBef>
              <a:spcAft>
                <a:spcPts val="0"/>
              </a:spcAft>
              <a:buNone/>
            </a:pPr>
            <a:r>
              <a:rPr lang="en" sz="1200">
                <a:solidFill>
                  <a:schemeClr val="dk1"/>
                </a:solidFill>
                <a:latin typeface="Albert Sans"/>
                <a:ea typeface="Albert Sans"/>
                <a:cs typeface="Albert Sans"/>
                <a:sym typeface="Albert Sans"/>
              </a:rPr>
              <a:t>Using domain knowledge or business understanding approach.</a:t>
            </a:r>
            <a:endParaRPr sz="1200">
              <a:solidFill>
                <a:schemeClr val="dk1"/>
              </a:solidFill>
              <a:latin typeface="Albert Sans"/>
              <a:ea typeface="Albert Sans"/>
              <a:cs typeface="Albert Sans"/>
              <a:sym typeface="Albert Sans"/>
            </a:endParaRPr>
          </a:p>
          <a:p>
            <a:pPr indent="-304800" lvl="0" marL="457200" rtl="0" algn="l">
              <a:spcBef>
                <a:spcPts val="0"/>
              </a:spcBef>
              <a:spcAft>
                <a:spcPts val="0"/>
              </a:spcAft>
              <a:buClr>
                <a:schemeClr val="dk1"/>
              </a:buClr>
              <a:buSzPts val="1200"/>
              <a:buFont typeface="Albert Sans"/>
              <a:buChar char="-"/>
            </a:pPr>
            <a:r>
              <a:rPr b="1" i="1" lang="en" sz="1200">
                <a:solidFill>
                  <a:schemeClr val="dk1"/>
                </a:solidFill>
                <a:latin typeface="Albert Sans"/>
                <a:ea typeface="Albert Sans"/>
                <a:cs typeface="Albert Sans"/>
                <a:sym typeface="Albert Sans"/>
              </a:rPr>
              <a:t>Store_and_fwd_flag, RatecodeID, payment_type, and trip_type:</a:t>
            </a:r>
            <a:endParaRPr b="1" i="1" sz="1200">
              <a:solidFill>
                <a:schemeClr val="dk1"/>
              </a:solidFill>
              <a:latin typeface="Albert Sans"/>
              <a:ea typeface="Albert Sans"/>
              <a:cs typeface="Albert Sans"/>
              <a:sym typeface="Albert Sans"/>
            </a:endParaRPr>
          </a:p>
          <a:p>
            <a:pPr indent="0" lvl="0" marL="457200" rtl="0" algn="l">
              <a:spcBef>
                <a:spcPts val="0"/>
              </a:spcBef>
              <a:spcAft>
                <a:spcPts val="0"/>
              </a:spcAft>
              <a:buNone/>
            </a:pPr>
            <a:r>
              <a:rPr lang="en" sz="1200">
                <a:solidFill>
                  <a:schemeClr val="dk1"/>
                </a:solidFill>
                <a:latin typeface="Albert Sans"/>
                <a:ea typeface="Albert Sans"/>
                <a:cs typeface="Albert Sans"/>
                <a:sym typeface="Albert Sans"/>
              </a:rPr>
              <a:t>Using Descriptive Statistic approach.</a:t>
            </a:r>
            <a:endParaRPr sz="1200">
              <a:solidFill>
                <a:schemeClr val="dk1"/>
              </a:solidFill>
              <a:latin typeface="Albert Sans"/>
              <a:ea typeface="Albert Sans"/>
              <a:cs typeface="Albert Sans"/>
              <a:sym typeface="Albert Sans"/>
            </a:endParaRPr>
          </a:p>
          <a:p>
            <a:pPr indent="0" lvl="0" marL="457200" rtl="0" algn="l">
              <a:spcBef>
                <a:spcPts val="0"/>
              </a:spcBef>
              <a:spcAft>
                <a:spcPts val="0"/>
              </a:spcAft>
              <a:buNone/>
            </a:pPr>
            <a:r>
              <a:t/>
            </a:r>
            <a:endParaRPr sz="1200">
              <a:solidFill>
                <a:schemeClr val="dk1"/>
              </a:solidFill>
              <a:latin typeface="Albert Sans"/>
              <a:ea typeface="Albert Sans"/>
              <a:cs typeface="Albert Sans"/>
              <a:sym typeface="Albert Sans"/>
            </a:endParaRPr>
          </a:p>
        </p:txBody>
      </p:sp>
      <p:sp>
        <p:nvSpPr>
          <p:cNvPr id="666" name="Google Shape;666;p42"/>
          <p:cNvSpPr/>
          <p:nvPr/>
        </p:nvSpPr>
        <p:spPr>
          <a:xfrm>
            <a:off x="3667600" y="3282875"/>
            <a:ext cx="614100" cy="35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grpSp>
        <p:nvGrpSpPr>
          <p:cNvPr id="671" name="Google Shape;671;p43"/>
          <p:cNvGrpSpPr/>
          <p:nvPr/>
        </p:nvGrpSpPr>
        <p:grpSpPr>
          <a:xfrm flipH="1">
            <a:off x="-4372315" y="194725"/>
            <a:ext cx="6912087" cy="707494"/>
            <a:chOff x="3993732" y="3575599"/>
            <a:chExt cx="5398803" cy="552601"/>
          </a:xfrm>
        </p:grpSpPr>
        <p:sp>
          <p:nvSpPr>
            <p:cNvPr id="672" name="Google Shape;672;p43"/>
            <p:cNvSpPr/>
            <p:nvPr/>
          </p:nvSpPr>
          <p:spPr>
            <a:xfrm>
              <a:off x="3993734" y="3575599"/>
              <a:ext cx="53988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3"/>
            <p:cNvSpPr/>
            <p:nvPr/>
          </p:nvSpPr>
          <p:spPr>
            <a:xfrm>
              <a:off x="3993732"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4" name="Google Shape;674;p43"/>
          <p:cNvSpPr txBox="1"/>
          <p:nvPr>
            <p:ph type="title"/>
          </p:nvPr>
        </p:nvSpPr>
        <p:spPr>
          <a:xfrm>
            <a:off x="304800" y="366050"/>
            <a:ext cx="1454700" cy="35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rPr>
              <a:t>03 | Data Cleaning</a:t>
            </a:r>
            <a:endParaRPr sz="1000">
              <a:solidFill>
                <a:schemeClr val="lt1"/>
              </a:solidFill>
            </a:endParaRPr>
          </a:p>
        </p:txBody>
      </p:sp>
      <p:sp>
        <p:nvSpPr>
          <p:cNvPr id="675" name="Google Shape;675;p43"/>
          <p:cNvSpPr txBox="1"/>
          <p:nvPr>
            <p:ph type="title"/>
          </p:nvPr>
        </p:nvSpPr>
        <p:spPr>
          <a:xfrm>
            <a:off x="2631700" y="239975"/>
            <a:ext cx="63237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Removing Irrelevant Value for Each Column</a:t>
            </a:r>
            <a:endParaRPr sz="1600"/>
          </a:p>
        </p:txBody>
      </p:sp>
      <p:pic>
        <p:nvPicPr>
          <p:cNvPr id="676" name="Google Shape;676;p43"/>
          <p:cNvPicPr preferRelativeResize="0"/>
          <p:nvPr/>
        </p:nvPicPr>
        <p:blipFill>
          <a:blip r:embed="rId3">
            <a:alphaModFix/>
          </a:blip>
          <a:stretch>
            <a:fillRect/>
          </a:stretch>
        </p:blipFill>
        <p:spPr>
          <a:xfrm>
            <a:off x="1095925" y="1589350"/>
            <a:ext cx="1204422" cy="2323425"/>
          </a:xfrm>
          <a:prstGeom prst="rect">
            <a:avLst/>
          </a:prstGeom>
          <a:noFill/>
          <a:ln>
            <a:noFill/>
          </a:ln>
        </p:spPr>
      </p:pic>
      <p:pic>
        <p:nvPicPr>
          <p:cNvPr id="677" name="Google Shape;677;p43"/>
          <p:cNvPicPr preferRelativeResize="0"/>
          <p:nvPr/>
        </p:nvPicPr>
        <p:blipFill>
          <a:blip r:embed="rId4">
            <a:alphaModFix/>
          </a:blip>
          <a:stretch>
            <a:fillRect/>
          </a:stretch>
        </p:blipFill>
        <p:spPr>
          <a:xfrm>
            <a:off x="2747399" y="1589350"/>
            <a:ext cx="1089556" cy="2323425"/>
          </a:xfrm>
          <a:prstGeom prst="rect">
            <a:avLst/>
          </a:prstGeom>
          <a:noFill/>
          <a:ln>
            <a:noFill/>
          </a:ln>
        </p:spPr>
      </p:pic>
      <p:sp>
        <p:nvSpPr>
          <p:cNvPr id="678" name="Google Shape;678;p43"/>
          <p:cNvSpPr txBox="1"/>
          <p:nvPr/>
        </p:nvSpPr>
        <p:spPr>
          <a:xfrm>
            <a:off x="4496500" y="1517125"/>
            <a:ext cx="4272000" cy="283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Albert Sans"/>
                <a:ea typeface="Albert Sans"/>
                <a:cs typeface="Albert Sans"/>
                <a:sym typeface="Albert Sans"/>
              </a:rPr>
              <a:t>Irrelevant Value</a:t>
            </a:r>
            <a:endParaRPr b="1" sz="1600">
              <a:solidFill>
                <a:schemeClr val="dk1"/>
              </a:solidFill>
              <a:latin typeface="Albert Sans"/>
              <a:ea typeface="Albert Sans"/>
              <a:cs typeface="Albert Sans"/>
              <a:sym typeface="Albert Sans"/>
            </a:endParaRPr>
          </a:p>
          <a:p>
            <a:pPr indent="0" lvl="0" marL="0" rtl="0" algn="l">
              <a:spcBef>
                <a:spcPts val="0"/>
              </a:spcBef>
              <a:spcAft>
                <a:spcPts val="0"/>
              </a:spcAft>
              <a:buNone/>
            </a:pPr>
            <a:r>
              <a:rPr lang="en" sz="1200">
                <a:solidFill>
                  <a:schemeClr val="dk1"/>
                </a:solidFill>
                <a:latin typeface="Albert Sans"/>
                <a:ea typeface="Albert Sans"/>
                <a:cs typeface="Albert Sans"/>
                <a:sym typeface="Albert Sans"/>
              </a:rPr>
              <a:t>There are several columns which contains irrelevant value based on the domain knowledge</a:t>
            </a:r>
            <a:endParaRPr sz="1200">
              <a:solidFill>
                <a:schemeClr val="dk1"/>
              </a:solidFill>
              <a:latin typeface="Albert Sans"/>
              <a:ea typeface="Albert Sans"/>
              <a:cs typeface="Albert Sans"/>
              <a:sym typeface="Albert Sans"/>
            </a:endParaRPr>
          </a:p>
          <a:p>
            <a:pPr indent="0" lvl="0" marL="0" rtl="0" algn="l">
              <a:spcBef>
                <a:spcPts val="0"/>
              </a:spcBef>
              <a:spcAft>
                <a:spcPts val="0"/>
              </a:spcAft>
              <a:buNone/>
            </a:pPr>
            <a:r>
              <a:t/>
            </a:r>
            <a:endParaRPr sz="1200">
              <a:solidFill>
                <a:schemeClr val="dk1"/>
              </a:solidFill>
              <a:latin typeface="Albert Sans"/>
              <a:ea typeface="Albert Sans"/>
              <a:cs typeface="Albert Sans"/>
              <a:sym typeface="Albert Sans"/>
            </a:endParaRPr>
          </a:p>
          <a:p>
            <a:pPr indent="-304800" lvl="0" marL="457200" rtl="0" algn="l">
              <a:spcBef>
                <a:spcPts val="0"/>
              </a:spcBef>
              <a:spcAft>
                <a:spcPts val="0"/>
              </a:spcAft>
              <a:buClr>
                <a:schemeClr val="dk1"/>
              </a:buClr>
              <a:buSzPts val="1200"/>
              <a:buFont typeface="Albert Sans"/>
              <a:buChar char="-"/>
            </a:pPr>
            <a:r>
              <a:rPr b="1" i="1" lang="en" sz="1200">
                <a:solidFill>
                  <a:schemeClr val="dk1"/>
                </a:solidFill>
                <a:latin typeface="Albert Sans"/>
                <a:ea typeface="Albert Sans"/>
                <a:cs typeface="Albert Sans"/>
                <a:sym typeface="Albert Sans"/>
              </a:rPr>
              <a:t>total_amount:</a:t>
            </a:r>
            <a:endParaRPr b="1" i="1" sz="1200">
              <a:solidFill>
                <a:schemeClr val="dk1"/>
              </a:solidFill>
              <a:latin typeface="Albert Sans"/>
              <a:ea typeface="Albert Sans"/>
              <a:cs typeface="Albert Sans"/>
              <a:sym typeface="Albert Sans"/>
            </a:endParaRPr>
          </a:p>
          <a:p>
            <a:pPr indent="0" lvl="0" marL="457200" rtl="0" algn="l">
              <a:spcBef>
                <a:spcPts val="0"/>
              </a:spcBef>
              <a:spcAft>
                <a:spcPts val="0"/>
              </a:spcAft>
              <a:buNone/>
            </a:pPr>
            <a:r>
              <a:rPr lang="en" sz="1200">
                <a:solidFill>
                  <a:schemeClr val="dk1"/>
                </a:solidFill>
                <a:latin typeface="Albert Sans"/>
                <a:ea typeface="Albert Sans"/>
                <a:cs typeface="Albert Sans"/>
                <a:sym typeface="Albert Sans"/>
              </a:rPr>
              <a:t>Total amount is a summed up value from other variables such as fare_amount, extra, mta_tax and others that the passenger needs to pay to the driver. Thus it is irrelevant if we have total amount &lt; 0 (negative).</a:t>
            </a:r>
            <a:endParaRPr sz="1200">
              <a:solidFill>
                <a:schemeClr val="dk1"/>
              </a:solidFill>
              <a:latin typeface="Albert Sans"/>
              <a:ea typeface="Albert Sans"/>
              <a:cs typeface="Albert Sans"/>
              <a:sym typeface="Albert Sans"/>
            </a:endParaRPr>
          </a:p>
          <a:p>
            <a:pPr indent="-304800" lvl="0" marL="457200" rtl="0" algn="l">
              <a:spcBef>
                <a:spcPts val="0"/>
              </a:spcBef>
              <a:spcAft>
                <a:spcPts val="0"/>
              </a:spcAft>
              <a:buClr>
                <a:schemeClr val="dk1"/>
              </a:buClr>
              <a:buSzPts val="1200"/>
              <a:buFont typeface="Albert Sans"/>
              <a:buChar char="-"/>
            </a:pPr>
            <a:r>
              <a:rPr b="1" i="1" lang="en" sz="1200">
                <a:solidFill>
                  <a:schemeClr val="dk1"/>
                </a:solidFill>
                <a:latin typeface="Albert Sans"/>
                <a:ea typeface="Albert Sans"/>
                <a:cs typeface="Albert Sans"/>
                <a:sym typeface="Albert Sans"/>
              </a:rPr>
              <a:t>trip_distance:</a:t>
            </a:r>
            <a:endParaRPr b="1" i="1" sz="1200">
              <a:solidFill>
                <a:schemeClr val="dk1"/>
              </a:solidFill>
              <a:latin typeface="Albert Sans"/>
              <a:ea typeface="Albert Sans"/>
              <a:cs typeface="Albert Sans"/>
              <a:sym typeface="Albert Sans"/>
            </a:endParaRPr>
          </a:p>
          <a:p>
            <a:pPr indent="0" lvl="0" marL="457200" rtl="0" algn="l">
              <a:spcBef>
                <a:spcPts val="0"/>
              </a:spcBef>
              <a:spcAft>
                <a:spcPts val="0"/>
              </a:spcAft>
              <a:buNone/>
            </a:pPr>
            <a:r>
              <a:rPr lang="en" sz="1200">
                <a:solidFill>
                  <a:schemeClr val="dk1"/>
                </a:solidFill>
                <a:latin typeface="Albert Sans"/>
                <a:ea typeface="Albert Sans"/>
                <a:cs typeface="Albert Sans"/>
                <a:sym typeface="Albert Sans"/>
              </a:rPr>
              <a:t>We dropped trip distance == 0 that recorded inside the dataset</a:t>
            </a:r>
            <a:endParaRPr sz="1200">
              <a:solidFill>
                <a:schemeClr val="dk1"/>
              </a:solidFill>
              <a:latin typeface="Albert Sans"/>
              <a:ea typeface="Albert Sans"/>
              <a:cs typeface="Albert Sans"/>
              <a:sym typeface="Albert Sans"/>
            </a:endParaRPr>
          </a:p>
          <a:p>
            <a:pPr indent="0" lvl="0" marL="457200" rtl="0" algn="l">
              <a:spcBef>
                <a:spcPts val="0"/>
              </a:spcBef>
              <a:spcAft>
                <a:spcPts val="0"/>
              </a:spcAft>
              <a:buNone/>
            </a:pPr>
            <a:r>
              <a:t/>
            </a:r>
            <a:endParaRPr sz="1200">
              <a:solidFill>
                <a:schemeClr val="dk1"/>
              </a:solidFill>
              <a:latin typeface="Albert Sans"/>
              <a:ea typeface="Albert Sans"/>
              <a:cs typeface="Albert Sans"/>
              <a:sym typeface="Albert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grpSp>
        <p:nvGrpSpPr>
          <p:cNvPr id="683" name="Google Shape;683;p44"/>
          <p:cNvGrpSpPr/>
          <p:nvPr/>
        </p:nvGrpSpPr>
        <p:grpSpPr>
          <a:xfrm flipH="1">
            <a:off x="-4372315" y="194725"/>
            <a:ext cx="6912087" cy="707494"/>
            <a:chOff x="3993732" y="3575599"/>
            <a:chExt cx="5398803" cy="552601"/>
          </a:xfrm>
        </p:grpSpPr>
        <p:sp>
          <p:nvSpPr>
            <p:cNvPr id="684" name="Google Shape;684;p44"/>
            <p:cNvSpPr/>
            <p:nvPr/>
          </p:nvSpPr>
          <p:spPr>
            <a:xfrm>
              <a:off x="3993734" y="3575599"/>
              <a:ext cx="53988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4"/>
            <p:cNvSpPr/>
            <p:nvPr/>
          </p:nvSpPr>
          <p:spPr>
            <a:xfrm>
              <a:off x="3993732"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6" name="Google Shape;686;p44"/>
          <p:cNvSpPr txBox="1"/>
          <p:nvPr>
            <p:ph type="title"/>
          </p:nvPr>
        </p:nvSpPr>
        <p:spPr>
          <a:xfrm>
            <a:off x="304800" y="366050"/>
            <a:ext cx="1454700" cy="35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rPr>
              <a:t>03 | Data Cleaning</a:t>
            </a:r>
            <a:endParaRPr sz="1000">
              <a:solidFill>
                <a:schemeClr val="lt1"/>
              </a:solidFill>
            </a:endParaRPr>
          </a:p>
        </p:txBody>
      </p:sp>
      <p:sp>
        <p:nvSpPr>
          <p:cNvPr id="687" name="Google Shape;687;p44"/>
          <p:cNvSpPr txBox="1"/>
          <p:nvPr>
            <p:ph type="title"/>
          </p:nvPr>
        </p:nvSpPr>
        <p:spPr>
          <a:xfrm>
            <a:off x="2631700" y="239975"/>
            <a:ext cx="63237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Handling Outliers (Outliers Checking and Dropping)</a:t>
            </a:r>
            <a:endParaRPr sz="1600"/>
          </a:p>
        </p:txBody>
      </p:sp>
      <p:pic>
        <p:nvPicPr>
          <p:cNvPr id="688" name="Google Shape;688;p44"/>
          <p:cNvPicPr preferRelativeResize="0"/>
          <p:nvPr/>
        </p:nvPicPr>
        <p:blipFill>
          <a:blip r:embed="rId3">
            <a:alphaModFix/>
          </a:blip>
          <a:stretch>
            <a:fillRect/>
          </a:stretch>
        </p:blipFill>
        <p:spPr>
          <a:xfrm>
            <a:off x="1817025" y="1155225"/>
            <a:ext cx="2527075" cy="2319375"/>
          </a:xfrm>
          <a:prstGeom prst="rect">
            <a:avLst/>
          </a:prstGeom>
          <a:noFill/>
          <a:ln>
            <a:noFill/>
          </a:ln>
        </p:spPr>
      </p:pic>
      <p:pic>
        <p:nvPicPr>
          <p:cNvPr id="689" name="Google Shape;689;p44"/>
          <p:cNvPicPr preferRelativeResize="0"/>
          <p:nvPr/>
        </p:nvPicPr>
        <p:blipFill>
          <a:blip r:embed="rId4">
            <a:alphaModFix/>
          </a:blip>
          <a:stretch>
            <a:fillRect/>
          </a:stretch>
        </p:blipFill>
        <p:spPr>
          <a:xfrm>
            <a:off x="4509675" y="1158175"/>
            <a:ext cx="2567771" cy="2323425"/>
          </a:xfrm>
          <a:prstGeom prst="rect">
            <a:avLst/>
          </a:prstGeom>
          <a:noFill/>
          <a:ln>
            <a:noFill/>
          </a:ln>
        </p:spPr>
      </p:pic>
      <p:sp>
        <p:nvSpPr>
          <p:cNvPr id="690" name="Google Shape;690;p44"/>
          <p:cNvSpPr/>
          <p:nvPr/>
        </p:nvSpPr>
        <p:spPr>
          <a:xfrm>
            <a:off x="0" y="4216525"/>
            <a:ext cx="2679600" cy="927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691" name="Google Shape;691;p44"/>
          <p:cNvSpPr txBox="1"/>
          <p:nvPr/>
        </p:nvSpPr>
        <p:spPr>
          <a:xfrm>
            <a:off x="775525" y="3769300"/>
            <a:ext cx="76902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Albert Sans"/>
                <a:ea typeface="Albert Sans"/>
                <a:cs typeface="Albert Sans"/>
                <a:sym typeface="Albert Sans"/>
              </a:rPr>
              <a:t>Only focusing to drop extreme outliers for numerical columns</a:t>
            </a:r>
            <a:endParaRPr b="1" sz="1600">
              <a:solidFill>
                <a:schemeClr val="dk1"/>
              </a:solidFill>
              <a:latin typeface="Albert Sans"/>
              <a:ea typeface="Albert Sans"/>
              <a:cs typeface="Albert Sans"/>
              <a:sym typeface="Albert Sans"/>
            </a:endParaRPr>
          </a:p>
          <a:p>
            <a:pPr indent="-304800" lvl="0" marL="457200" rtl="0" algn="l">
              <a:spcBef>
                <a:spcPts val="0"/>
              </a:spcBef>
              <a:spcAft>
                <a:spcPts val="0"/>
              </a:spcAft>
              <a:buClr>
                <a:schemeClr val="dk1"/>
              </a:buClr>
              <a:buSzPts val="1200"/>
              <a:buFont typeface="Albert Sans"/>
              <a:buChar char="-"/>
            </a:pPr>
            <a:r>
              <a:rPr b="1" i="1" lang="en" sz="1200">
                <a:solidFill>
                  <a:schemeClr val="dk1"/>
                </a:solidFill>
                <a:latin typeface="Albert Sans"/>
                <a:ea typeface="Albert Sans"/>
                <a:cs typeface="Albert Sans"/>
                <a:sym typeface="Albert Sans"/>
              </a:rPr>
              <a:t>total _amount: </a:t>
            </a:r>
            <a:r>
              <a:rPr lang="en" sz="1200">
                <a:solidFill>
                  <a:schemeClr val="dk1"/>
                </a:solidFill>
                <a:latin typeface="Albert Sans"/>
                <a:ea typeface="Albert Sans"/>
                <a:cs typeface="Albert Sans"/>
                <a:sym typeface="Albert Sans"/>
              </a:rPr>
              <a:t>dropping value more than </a:t>
            </a:r>
            <a:r>
              <a:rPr b="1" lang="en" sz="1200">
                <a:solidFill>
                  <a:schemeClr val="dk1"/>
                </a:solidFill>
                <a:latin typeface="Albert Sans"/>
                <a:ea typeface="Albert Sans"/>
                <a:cs typeface="Albert Sans"/>
                <a:sym typeface="Albert Sans"/>
              </a:rPr>
              <a:t>$64.92 </a:t>
            </a:r>
            <a:r>
              <a:rPr lang="en" sz="1200">
                <a:solidFill>
                  <a:schemeClr val="dk1"/>
                </a:solidFill>
                <a:latin typeface="Albert Sans"/>
                <a:ea typeface="Albert Sans"/>
                <a:cs typeface="Albert Sans"/>
                <a:sym typeface="Albert Sans"/>
              </a:rPr>
              <a:t>(calculated upper bound). </a:t>
            </a:r>
            <a:r>
              <a:rPr b="1" lang="en" sz="1200">
                <a:solidFill>
                  <a:schemeClr val="dk1"/>
                </a:solidFill>
                <a:latin typeface="Albert Sans"/>
                <a:ea typeface="Albert Sans"/>
                <a:cs typeface="Albert Sans"/>
                <a:sym typeface="Albert Sans"/>
              </a:rPr>
              <a:t>3890 (5.7%)</a:t>
            </a:r>
            <a:r>
              <a:rPr lang="en" sz="1200">
                <a:solidFill>
                  <a:schemeClr val="dk1"/>
                </a:solidFill>
                <a:latin typeface="Albert Sans"/>
                <a:ea typeface="Albert Sans"/>
                <a:cs typeface="Albert Sans"/>
                <a:sym typeface="Albert Sans"/>
              </a:rPr>
              <a:t>rows data dropped.</a:t>
            </a:r>
            <a:endParaRPr sz="1200">
              <a:solidFill>
                <a:schemeClr val="dk1"/>
              </a:solidFill>
              <a:latin typeface="Albert Sans"/>
              <a:ea typeface="Albert Sans"/>
              <a:cs typeface="Albert Sans"/>
              <a:sym typeface="Albert Sans"/>
            </a:endParaRPr>
          </a:p>
          <a:p>
            <a:pPr indent="-304800" lvl="0" marL="457200" rtl="0" algn="l">
              <a:spcBef>
                <a:spcPts val="0"/>
              </a:spcBef>
              <a:spcAft>
                <a:spcPts val="0"/>
              </a:spcAft>
              <a:buClr>
                <a:schemeClr val="dk1"/>
              </a:buClr>
              <a:buSzPts val="1200"/>
              <a:buFont typeface="Albert Sans"/>
              <a:buChar char="-"/>
            </a:pPr>
            <a:r>
              <a:rPr b="1" i="1" lang="en" sz="1200">
                <a:solidFill>
                  <a:schemeClr val="dk1"/>
                </a:solidFill>
                <a:latin typeface="Albert Sans"/>
                <a:ea typeface="Albert Sans"/>
                <a:cs typeface="Albert Sans"/>
                <a:sym typeface="Albert Sans"/>
              </a:rPr>
              <a:t>distance_trip: </a:t>
            </a:r>
            <a:r>
              <a:rPr lang="en" sz="1200">
                <a:solidFill>
                  <a:schemeClr val="dk1"/>
                </a:solidFill>
                <a:latin typeface="Albert Sans"/>
                <a:ea typeface="Albert Sans"/>
                <a:cs typeface="Albert Sans"/>
                <a:sym typeface="Albert Sans"/>
              </a:rPr>
              <a:t>dropping value more than 40 mils. Only the extreme outliers which are </a:t>
            </a:r>
            <a:r>
              <a:rPr b="1" lang="en" sz="1200">
                <a:solidFill>
                  <a:schemeClr val="dk1"/>
                </a:solidFill>
                <a:latin typeface="Albert Sans"/>
                <a:ea typeface="Albert Sans"/>
                <a:cs typeface="Albert Sans"/>
                <a:sym typeface="Albert Sans"/>
              </a:rPr>
              <a:t>37 rows data</a:t>
            </a:r>
            <a:r>
              <a:rPr lang="en" sz="1200">
                <a:solidFill>
                  <a:schemeClr val="dk1"/>
                </a:solidFill>
                <a:latin typeface="Albert Sans"/>
                <a:ea typeface="Albert Sans"/>
                <a:cs typeface="Albert Sans"/>
                <a:sym typeface="Albert Sans"/>
              </a:rPr>
              <a:t> dropped.</a:t>
            </a:r>
            <a:endParaRPr sz="1200">
              <a:solidFill>
                <a:schemeClr val="dk1"/>
              </a:solidFill>
              <a:latin typeface="Albert Sans"/>
              <a:ea typeface="Albert Sans"/>
              <a:cs typeface="Albert Sans"/>
              <a:sym typeface="Albert Sans"/>
            </a:endParaRPr>
          </a:p>
          <a:p>
            <a:pPr indent="0" lvl="0" marL="457200" rtl="0" algn="l">
              <a:spcBef>
                <a:spcPts val="0"/>
              </a:spcBef>
              <a:spcAft>
                <a:spcPts val="0"/>
              </a:spcAft>
              <a:buNone/>
            </a:pPr>
            <a:r>
              <a:t/>
            </a:r>
            <a:endParaRPr sz="1200">
              <a:solidFill>
                <a:schemeClr val="dk1"/>
              </a:solidFill>
              <a:latin typeface="Albert Sans"/>
              <a:ea typeface="Albert Sans"/>
              <a:cs typeface="Albert Sans"/>
              <a:sym typeface="Albert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grpSp>
        <p:nvGrpSpPr>
          <p:cNvPr id="696" name="Google Shape;696;p45"/>
          <p:cNvGrpSpPr/>
          <p:nvPr/>
        </p:nvGrpSpPr>
        <p:grpSpPr>
          <a:xfrm flipH="1">
            <a:off x="-4372315" y="194725"/>
            <a:ext cx="6912087" cy="707494"/>
            <a:chOff x="3993732" y="3575599"/>
            <a:chExt cx="5398803" cy="552601"/>
          </a:xfrm>
        </p:grpSpPr>
        <p:sp>
          <p:nvSpPr>
            <p:cNvPr id="697" name="Google Shape;697;p45"/>
            <p:cNvSpPr/>
            <p:nvPr/>
          </p:nvSpPr>
          <p:spPr>
            <a:xfrm>
              <a:off x="3993734" y="3575599"/>
              <a:ext cx="53988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5"/>
            <p:cNvSpPr/>
            <p:nvPr/>
          </p:nvSpPr>
          <p:spPr>
            <a:xfrm>
              <a:off x="3993732"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9" name="Google Shape;699;p45"/>
          <p:cNvSpPr txBox="1"/>
          <p:nvPr>
            <p:ph type="title"/>
          </p:nvPr>
        </p:nvSpPr>
        <p:spPr>
          <a:xfrm>
            <a:off x="304800" y="366050"/>
            <a:ext cx="1454700" cy="35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rPr>
              <a:t>03 | Data Cleaning</a:t>
            </a:r>
            <a:endParaRPr sz="1000">
              <a:solidFill>
                <a:schemeClr val="lt1"/>
              </a:solidFill>
            </a:endParaRPr>
          </a:p>
        </p:txBody>
      </p:sp>
      <p:sp>
        <p:nvSpPr>
          <p:cNvPr id="700" name="Google Shape;700;p45"/>
          <p:cNvSpPr txBox="1"/>
          <p:nvPr>
            <p:ph type="title"/>
          </p:nvPr>
        </p:nvSpPr>
        <p:spPr>
          <a:xfrm>
            <a:off x="2631700" y="239975"/>
            <a:ext cx="6323700" cy="707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Adding Customized Variables</a:t>
            </a:r>
            <a:endParaRPr sz="1600"/>
          </a:p>
          <a:p>
            <a:pPr indent="-330200" lvl="0" marL="457200" rtl="0" algn="l">
              <a:spcBef>
                <a:spcPts val="0"/>
              </a:spcBef>
              <a:spcAft>
                <a:spcPts val="0"/>
              </a:spcAft>
              <a:buSzPts val="1600"/>
              <a:buChar char="-"/>
            </a:pPr>
            <a:r>
              <a:rPr lang="en" sz="1600"/>
              <a:t>Cleaned Dataset: Ready to be Analyzed!</a:t>
            </a:r>
            <a:endParaRPr sz="1600"/>
          </a:p>
        </p:txBody>
      </p:sp>
      <p:pic>
        <p:nvPicPr>
          <p:cNvPr id="701" name="Google Shape;701;p45"/>
          <p:cNvPicPr preferRelativeResize="0"/>
          <p:nvPr/>
        </p:nvPicPr>
        <p:blipFill>
          <a:blip r:embed="rId3">
            <a:alphaModFix/>
          </a:blip>
          <a:stretch>
            <a:fillRect/>
          </a:stretch>
        </p:blipFill>
        <p:spPr>
          <a:xfrm>
            <a:off x="5078550" y="1117000"/>
            <a:ext cx="3173500" cy="3722751"/>
          </a:xfrm>
          <a:prstGeom prst="rect">
            <a:avLst/>
          </a:prstGeom>
          <a:noFill/>
          <a:ln>
            <a:noFill/>
          </a:ln>
        </p:spPr>
      </p:pic>
      <p:sp>
        <p:nvSpPr>
          <p:cNvPr id="702" name="Google Shape;702;p45"/>
          <p:cNvSpPr/>
          <p:nvPr/>
        </p:nvSpPr>
        <p:spPr>
          <a:xfrm>
            <a:off x="0" y="4216525"/>
            <a:ext cx="2679600" cy="927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703" name="Google Shape;703;p45"/>
          <p:cNvSpPr/>
          <p:nvPr/>
        </p:nvSpPr>
        <p:spPr>
          <a:xfrm>
            <a:off x="3890150" y="2615225"/>
            <a:ext cx="614100" cy="35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704" name="Google Shape;704;p45"/>
          <p:cNvSpPr txBox="1"/>
          <p:nvPr/>
        </p:nvSpPr>
        <p:spPr>
          <a:xfrm>
            <a:off x="709300" y="1759975"/>
            <a:ext cx="29289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Albert Sans"/>
                <a:ea typeface="Albert Sans"/>
                <a:cs typeface="Albert Sans"/>
                <a:sym typeface="Albert Sans"/>
              </a:rPr>
              <a:t>Creating New Variables:</a:t>
            </a:r>
            <a:endParaRPr b="1" sz="1600">
              <a:solidFill>
                <a:schemeClr val="dk1"/>
              </a:solidFill>
              <a:latin typeface="Albert Sans"/>
              <a:ea typeface="Albert Sans"/>
              <a:cs typeface="Albert Sans"/>
              <a:sym typeface="Albert Sans"/>
            </a:endParaRPr>
          </a:p>
          <a:p>
            <a:pPr indent="-330200" lvl="0" marL="457200" rtl="0" algn="l">
              <a:spcBef>
                <a:spcPts val="0"/>
              </a:spcBef>
              <a:spcAft>
                <a:spcPts val="0"/>
              </a:spcAft>
              <a:buClr>
                <a:schemeClr val="dk1"/>
              </a:buClr>
              <a:buSzPts val="1600"/>
              <a:buFont typeface="Albert Sans"/>
              <a:buChar char="-"/>
            </a:pPr>
            <a:r>
              <a:rPr b="1" lang="en" sz="1600">
                <a:solidFill>
                  <a:schemeClr val="dk1"/>
                </a:solidFill>
                <a:latin typeface="Albert Sans"/>
                <a:ea typeface="Albert Sans"/>
                <a:cs typeface="Albert Sans"/>
                <a:sym typeface="Albert Sans"/>
              </a:rPr>
              <a:t>Year</a:t>
            </a:r>
            <a:endParaRPr b="1" sz="1600">
              <a:solidFill>
                <a:schemeClr val="dk1"/>
              </a:solidFill>
              <a:latin typeface="Albert Sans"/>
              <a:ea typeface="Albert Sans"/>
              <a:cs typeface="Albert Sans"/>
              <a:sym typeface="Albert Sans"/>
            </a:endParaRPr>
          </a:p>
          <a:p>
            <a:pPr indent="-330200" lvl="0" marL="457200" rtl="0" algn="l">
              <a:spcBef>
                <a:spcPts val="0"/>
              </a:spcBef>
              <a:spcAft>
                <a:spcPts val="0"/>
              </a:spcAft>
              <a:buClr>
                <a:schemeClr val="dk1"/>
              </a:buClr>
              <a:buSzPts val="1600"/>
              <a:buFont typeface="Albert Sans"/>
              <a:buChar char="-"/>
            </a:pPr>
            <a:r>
              <a:rPr b="1" lang="en" sz="1600">
                <a:solidFill>
                  <a:schemeClr val="dk1"/>
                </a:solidFill>
                <a:latin typeface="Albert Sans"/>
                <a:ea typeface="Albert Sans"/>
                <a:cs typeface="Albert Sans"/>
                <a:sym typeface="Albert Sans"/>
              </a:rPr>
              <a:t>Trip_date</a:t>
            </a:r>
            <a:endParaRPr b="1" sz="1600">
              <a:solidFill>
                <a:schemeClr val="dk1"/>
              </a:solidFill>
              <a:latin typeface="Albert Sans"/>
              <a:ea typeface="Albert Sans"/>
              <a:cs typeface="Albert Sans"/>
              <a:sym typeface="Albert Sans"/>
            </a:endParaRPr>
          </a:p>
          <a:p>
            <a:pPr indent="-330200" lvl="0" marL="457200" rtl="0" algn="l">
              <a:spcBef>
                <a:spcPts val="0"/>
              </a:spcBef>
              <a:spcAft>
                <a:spcPts val="0"/>
              </a:spcAft>
              <a:buClr>
                <a:schemeClr val="dk1"/>
              </a:buClr>
              <a:buSzPts val="1600"/>
              <a:buFont typeface="Albert Sans"/>
              <a:buChar char="-"/>
            </a:pPr>
            <a:r>
              <a:rPr b="1" lang="en" sz="1600">
                <a:solidFill>
                  <a:schemeClr val="dk1"/>
                </a:solidFill>
                <a:latin typeface="Albert Sans"/>
                <a:ea typeface="Albert Sans"/>
                <a:cs typeface="Albert Sans"/>
                <a:sym typeface="Albert Sans"/>
              </a:rPr>
              <a:t>Trip_duration_time</a:t>
            </a:r>
            <a:endParaRPr b="1" sz="1600">
              <a:solidFill>
                <a:schemeClr val="dk1"/>
              </a:solidFill>
              <a:latin typeface="Albert Sans"/>
              <a:ea typeface="Albert Sans"/>
              <a:cs typeface="Albert Sans"/>
              <a:sym typeface="Albert Sans"/>
            </a:endParaRPr>
          </a:p>
          <a:p>
            <a:pPr indent="-330200" lvl="0" marL="457200" rtl="0" algn="l">
              <a:spcBef>
                <a:spcPts val="0"/>
              </a:spcBef>
              <a:spcAft>
                <a:spcPts val="0"/>
              </a:spcAft>
              <a:buClr>
                <a:schemeClr val="dk1"/>
              </a:buClr>
              <a:buSzPts val="1600"/>
              <a:buFont typeface="Albert Sans"/>
              <a:buChar char="-"/>
            </a:pPr>
            <a:r>
              <a:rPr b="1" lang="en" sz="1600">
                <a:solidFill>
                  <a:schemeClr val="dk1"/>
                </a:solidFill>
                <a:latin typeface="Albert Sans"/>
                <a:ea typeface="Albert Sans"/>
                <a:cs typeface="Albert Sans"/>
                <a:sym typeface="Albert Sans"/>
              </a:rPr>
              <a:t>Trip_category</a:t>
            </a:r>
            <a:endParaRPr b="1" sz="1600">
              <a:solidFill>
                <a:schemeClr val="dk1"/>
              </a:solidFill>
              <a:latin typeface="Albert Sans"/>
              <a:ea typeface="Albert Sans"/>
              <a:cs typeface="Albert Sans"/>
              <a:sym typeface="Albert Sans"/>
            </a:endParaRPr>
          </a:p>
          <a:p>
            <a:pPr indent="0" lvl="0" marL="0" rtl="0" algn="l">
              <a:spcBef>
                <a:spcPts val="0"/>
              </a:spcBef>
              <a:spcAft>
                <a:spcPts val="0"/>
              </a:spcAft>
              <a:buNone/>
            </a:pPr>
            <a:r>
              <a:t/>
            </a:r>
            <a:endParaRPr b="1" sz="1600">
              <a:solidFill>
                <a:schemeClr val="dk1"/>
              </a:solidFill>
              <a:latin typeface="Albert Sans"/>
              <a:ea typeface="Albert Sans"/>
              <a:cs typeface="Albert Sans"/>
              <a:sym typeface="Albert Sans"/>
            </a:endParaRPr>
          </a:p>
          <a:p>
            <a:pPr indent="0" lvl="0" marL="0" rtl="0" algn="l">
              <a:spcBef>
                <a:spcPts val="0"/>
              </a:spcBef>
              <a:spcAft>
                <a:spcPts val="0"/>
              </a:spcAft>
              <a:buNone/>
            </a:pPr>
            <a:r>
              <a:rPr lang="en" sz="1200">
                <a:solidFill>
                  <a:schemeClr val="dk1"/>
                </a:solidFill>
                <a:latin typeface="Albert Sans"/>
                <a:ea typeface="Albert Sans"/>
                <a:cs typeface="Albert Sans"/>
                <a:sym typeface="Albert Sans"/>
              </a:rPr>
              <a:t>In order to perform further analysis, we try to create additional variables to help us in performing the analysis.</a:t>
            </a:r>
            <a:endParaRPr sz="1200">
              <a:solidFill>
                <a:schemeClr val="dk1"/>
              </a:solidFill>
              <a:latin typeface="Albert Sans"/>
              <a:ea typeface="Albert Sans"/>
              <a:cs typeface="Albert Sans"/>
              <a:sym typeface="Albert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46"/>
          <p:cNvSpPr txBox="1"/>
          <p:nvPr>
            <p:ph type="title"/>
          </p:nvPr>
        </p:nvSpPr>
        <p:spPr>
          <a:xfrm>
            <a:off x="3893700" y="1468425"/>
            <a:ext cx="3537900" cy="159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Analysis</a:t>
            </a:r>
            <a:endParaRPr/>
          </a:p>
        </p:txBody>
      </p:sp>
      <p:grpSp>
        <p:nvGrpSpPr>
          <p:cNvPr id="710" name="Google Shape;710;p46"/>
          <p:cNvGrpSpPr/>
          <p:nvPr/>
        </p:nvGrpSpPr>
        <p:grpSpPr>
          <a:xfrm flipH="1">
            <a:off x="-5202412" y="1648704"/>
            <a:ext cx="8892667" cy="1427045"/>
            <a:chOff x="6456469" y="3575596"/>
            <a:chExt cx="3443700" cy="552604"/>
          </a:xfrm>
        </p:grpSpPr>
        <p:sp>
          <p:nvSpPr>
            <p:cNvPr id="711" name="Google Shape;711;p46"/>
            <p:cNvSpPr/>
            <p:nvPr/>
          </p:nvSpPr>
          <p:spPr>
            <a:xfrm>
              <a:off x="6456469" y="3575596"/>
              <a:ext cx="3443700" cy="552600"/>
            </a:xfrm>
            <a:prstGeom prst="roundRect">
              <a:avLst>
                <a:gd fmla="val 50000" name="adj"/>
              </a:avLst>
            </a:prstGeom>
            <a:gradFill>
              <a:gsLst>
                <a:gs pos="0">
                  <a:schemeClr val="lt2"/>
                </a:gs>
                <a:gs pos="100000">
                  <a:schemeClr val="accent3"/>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6"/>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3" name="Google Shape;713;p46"/>
          <p:cNvSpPr txBox="1"/>
          <p:nvPr>
            <p:ph idx="2" type="title"/>
          </p:nvPr>
        </p:nvSpPr>
        <p:spPr>
          <a:xfrm>
            <a:off x="2269000" y="1941325"/>
            <a:ext cx="14211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714" name="Google Shape;714;p46"/>
          <p:cNvGrpSpPr/>
          <p:nvPr/>
        </p:nvGrpSpPr>
        <p:grpSpPr>
          <a:xfrm rot="10800000">
            <a:off x="-1778501" y="941197"/>
            <a:ext cx="4357122" cy="707497"/>
            <a:chOff x="6456475" y="3575600"/>
            <a:chExt cx="3403204" cy="552603"/>
          </a:xfrm>
        </p:grpSpPr>
        <p:sp>
          <p:nvSpPr>
            <p:cNvPr id="715" name="Google Shape;715;p46"/>
            <p:cNvSpPr/>
            <p:nvPr/>
          </p:nvSpPr>
          <p:spPr>
            <a:xfrm>
              <a:off x="6456479" y="3575603"/>
              <a:ext cx="3403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6"/>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7" name="Google Shape;717;p46"/>
          <p:cNvGrpSpPr/>
          <p:nvPr/>
        </p:nvGrpSpPr>
        <p:grpSpPr>
          <a:xfrm rot="10800000">
            <a:off x="-2248905" y="233701"/>
            <a:ext cx="3759089" cy="707494"/>
            <a:chOff x="6456475" y="3575600"/>
            <a:chExt cx="2936100" cy="552600"/>
          </a:xfrm>
        </p:grpSpPr>
        <p:sp>
          <p:nvSpPr>
            <p:cNvPr id="718" name="Google Shape;718;p46"/>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6"/>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0" name="Google Shape;720;p46"/>
          <p:cNvSpPr txBox="1"/>
          <p:nvPr>
            <p:ph idx="1" type="subTitle"/>
          </p:nvPr>
        </p:nvSpPr>
        <p:spPr>
          <a:xfrm>
            <a:off x="3901309" y="3091151"/>
            <a:ext cx="44424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Hypothetical Testing and EDA</a:t>
            </a:r>
            <a:endParaRPr sz="13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47"/>
          <p:cNvSpPr txBox="1"/>
          <p:nvPr>
            <p:ph type="title"/>
          </p:nvPr>
        </p:nvSpPr>
        <p:spPr>
          <a:xfrm>
            <a:off x="2383880" y="327708"/>
            <a:ext cx="6323700" cy="68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Trip Distance Analysis for Vehicles Tracked by Vendor 1 and Vendor 2</a:t>
            </a:r>
            <a:endParaRPr sz="1600">
              <a:solidFill>
                <a:srgbClr val="F5F5F5"/>
              </a:solidFill>
            </a:endParaRPr>
          </a:p>
          <a:p>
            <a:pPr indent="0" lvl="0" marL="0" rtl="0" algn="just">
              <a:spcBef>
                <a:spcPts val="0"/>
              </a:spcBef>
              <a:spcAft>
                <a:spcPts val="0"/>
              </a:spcAft>
              <a:buNone/>
            </a:pPr>
            <a:r>
              <a:t/>
            </a:r>
            <a:endParaRPr sz="1600"/>
          </a:p>
        </p:txBody>
      </p:sp>
      <p:grpSp>
        <p:nvGrpSpPr>
          <p:cNvPr id="726" name="Google Shape;726;p47"/>
          <p:cNvGrpSpPr/>
          <p:nvPr/>
        </p:nvGrpSpPr>
        <p:grpSpPr>
          <a:xfrm flipH="1">
            <a:off x="-3640350" y="293400"/>
            <a:ext cx="5896550" cy="707494"/>
            <a:chOff x="6456472" y="3575600"/>
            <a:chExt cx="4605600" cy="552600"/>
          </a:xfrm>
        </p:grpSpPr>
        <p:sp>
          <p:nvSpPr>
            <p:cNvPr id="727" name="Google Shape;727;p47"/>
            <p:cNvSpPr/>
            <p:nvPr/>
          </p:nvSpPr>
          <p:spPr>
            <a:xfrm>
              <a:off x="6456472" y="3575600"/>
              <a:ext cx="46056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7"/>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9" name="Google Shape;729;p47"/>
          <p:cNvSpPr txBox="1"/>
          <p:nvPr>
            <p:ph type="title"/>
          </p:nvPr>
        </p:nvSpPr>
        <p:spPr>
          <a:xfrm>
            <a:off x="76201" y="403750"/>
            <a:ext cx="1271100" cy="413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chemeClr val="lt1"/>
                </a:solidFill>
              </a:rPr>
              <a:t>03 | Hypothetical Analysis </a:t>
            </a:r>
            <a:endParaRPr sz="1000">
              <a:solidFill>
                <a:schemeClr val="lt1"/>
              </a:solidFill>
            </a:endParaRPr>
          </a:p>
        </p:txBody>
      </p:sp>
      <p:pic>
        <p:nvPicPr>
          <p:cNvPr id="730" name="Google Shape;730;p47"/>
          <p:cNvPicPr preferRelativeResize="0"/>
          <p:nvPr/>
        </p:nvPicPr>
        <p:blipFill>
          <a:blip r:embed="rId3">
            <a:alphaModFix/>
          </a:blip>
          <a:stretch>
            <a:fillRect/>
          </a:stretch>
        </p:blipFill>
        <p:spPr>
          <a:xfrm>
            <a:off x="3828900" y="1567475"/>
            <a:ext cx="4755499" cy="1573675"/>
          </a:xfrm>
          <a:prstGeom prst="rect">
            <a:avLst/>
          </a:prstGeom>
          <a:noFill/>
          <a:ln>
            <a:noFill/>
          </a:ln>
        </p:spPr>
      </p:pic>
      <p:sp>
        <p:nvSpPr>
          <p:cNvPr id="731" name="Google Shape;731;p47"/>
          <p:cNvSpPr txBox="1"/>
          <p:nvPr/>
        </p:nvSpPr>
        <p:spPr>
          <a:xfrm>
            <a:off x="5899100" y="1199175"/>
            <a:ext cx="2721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dk1"/>
              </a:solidFill>
              <a:latin typeface="Albert Sans"/>
              <a:ea typeface="Albert Sans"/>
              <a:cs typeface="Albert Sans"/>
              <a:sym typeface="Albert Sans"/>
            </a:endParaRPr>
          </a:p>
        </p:txBody>
      </p:sp>
      <p:sp>
        <p:nvSpPr>
          <p:cNvPr id="732" name="Google Shape;732;p47"/>
          <p:cNvSpPr txBox="1"/>
          <p:nvPr>
            <p:ph idx="4294967295" type="subTitle"/>
          </p:nvPr>
        </p:nvSpPr>
        <p:spPr>
          <a:xfrm>
            <a:off x="704300" y="3513275"/>
            <a:ext cx="7880100" cy="1251000"/>
          </a:xfrm>
          <a:prstGeom prst="rect">
            <a:avLst/>
          </a:prstGeom>
        </p:spPr>
        <p:txBody>
          <a:bodyPr anchorCtr="0" anchor="t" bIns="91425" lIns="91425" spcFirstLastPara="1" rIns="91425" wrap="square" tIns="91425">
            <a:noAutofit/>
          </a:bodyPr>
          <a:lstStyle/>
          <a:p>
            <a:pPr indent="-177800" lvl="0" marL="171450" rtl="0" algn="just">
              <a:spcBef>
                <a:spcPts val="0"/>
              </a:spcBef>
              <a:spcAft>
                <a:spcPts val="0"/>
              </a:spcAft>
              <a:buSzPts val="1000"/>
              <a:buChar char="●"/>
            </a:pPr>
            <a:r>
              <a:rPr b="1" lang="en" sz="1000"/>
              <a:t>H0: There is no </a:t>
            </a:r>
            <a:r>
              <a:rPr b="1" lang="en" sz="1000"/>
              <a:t>significant</a:t>
            </a:r>
            <a:r>
              <a:rPr b="1" lang="en" sz="1000"/>
              <a:t> difference between trip distance for </a:t>
            </a:r>
            <a:r>
              <a:rPr b="1" lang="en" sz="1000"/>
              <a:t>vehicles</a:t>
            </a:r>
            <a:r>
              <a:rPr b="1" lang="en" sz="1000"/>
              <a:t> tracked by vendor 1 and 2</a:t>
            </a:r>
            <a:endParaRPr b="1" sz="1000"/>
          </a:p>
          <a:p>
            <a:pPr indent="-177800" lvl="0" marL="171450" rtl="0" algn="just">
              <a:spcBef>
                <a:spcPts val="0"/>
              </a:spcBef>
              <a:spcAft>
                <a:spcPts val="0"/>
              </a:spcAft>
              <a:buSzPts val="1000"/>
              <a:buChar char="●"/>
            </a:pPr>
            <a:r>
              <a:rPr b="1" lang="en" sz="1000"/>
              <a:t>H1: </a:t>
            </a:r>
            <a:r>
              <a:rPr b="1" lang="en" sz="1000"/>
              <a:t>There is no significant difference between trip distance for vehicles tracked by vendor 1 and 2</a:t>
            </a:r>
            <a:endParaRPr b="1" sz="1000"/>
          </a:p>
          <a:p>
            <a:pPr indent="-177800" lvl="0" marL="171450" rtl="0" algn="just">
              <a:spcBef>
                <a:spcPts val="0"/>
              </a:spcBef>
              <a:spcAft>
                <a:spcPts val="0"/>
              </a:spcAft>
              <a:buSzPts val="1000"/>
              <a:buChar char="●"/>
            </a:pPr>
            <a:r>
              <a:rPr b="1" lang="en" sz="1000"/>
              <a:t>P-value &lt; 0.05</a:t>
            </a:r>
            <a:r>
              <a:rPr lang="en" sz="1000"/>
              <a:t> suggests that there is significant difference between trip distance covered by vehicles  tracked by vendor 1 and vendor 2</a:t>
            </a:r>
            <a:endParaRPr sz="1000"/>
          </a:p>
          <a:p>
            <a:pPr indent="-177800" lvl="0" marL="171450" rtl="0" algn="just">
              <a:spcBef>
                <a:spcPts val="0"/>
              </a:spcBef>
              <a:spcAft>
                <a:spcPts val="0"/>
              </a:spcAft>
              <a:buSzPts val="1000"/>
              <a:buChar char="●"/>
            </a:pPr>
            <a:r>
              <a:rPr lang="en" sz="1000"/>
              <a:t>It means vehicles tracked by Vendor 1 </a:t>
            </a:r>
            <a:r>
              <a:rPr b="1" lang="en" sz="1000"/>
              <a:t>did not have the opportunity to serve passengers who needed to travel longer distances.</a:t>
            </a:r>
            <a:endParaRPr b="1" sz="1000"/>
          </a:p>
        </p:txBody>
      </p:sp>
      <p:pic>
        <p:nvPicPr>
          <p:cNvPr id="733" name="Google Shape;733;p47"/>
          <p:cNvPicPr preferRelativeResize="0"/>
          <p:nvPr/>
        </p:nvPicPr>
        <p:blipFill>
          <a:blip r:embed="rId4">
            <a:alphaModFix/>
          </a:blip>
          <a:stretch>
            <a:fillRect/>
          </a:stretch>
        </p:blipFill>
        <p:spPr>
          <a:xfrm>
            <a:off x="704304" y="1567469"/>
            <a:ext cx="2931347" cy="15736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0"/>
          <p:cNvSpPr txBox="1"/>
          <p:nvPr>
            <p:ph type="title"/>
          </p:nvPr>
        </p:nvSpPr>
        <p:spPr>
          <a:xfrm>
            <a:off x="2472600" y="507675"/>
            <a:ext cx="371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Executive Summary</a:t>
            </a:r>
            <a:endParaRPr sz="2400"/>
          </a:p>
        </p:txBody>
      </p:sp>
      <p:sp>
        <p:nvSpPr>
          <p:cNvPr id="289" name="Google Shape;289;p30"/>
          <p:cNvSpPr/>
          <p:nvPr/>
        </p:nvSpPr>
        <p:spPr>
          <a:xfrm flipH="1">
            <a:off x="-5403974" y="445000"/>
            <a:ext cx="7704077" cy="707494"/>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0"/>
          <p:cNvSpPr/>
          <p:nvPr/>
        </p:nvSpPr>
        <p:spPr>
          <a:xfrm flipH="1">
            <a:off x="1592603" y="445000"/>
            <a:ext cx="707494" cy="707494"/>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0"/>
          <p:cNvSpPr txBox="1"/>
          <p:nvPr/>
        </p:nvSpPr>
        <p:spPr>
          <a:xfrm>
            <a:off x="1305002" y="2702325"/>
            <a:ext cx="2897400" cy="954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1600"/>
              </a:spcAft>
              <a:buNone/>
            </a:pPr>
            <a:r>
              <a:rPr lang="en" sz="1000">
                <a:solidFill>
                  <a:schemeClr val="dk1"/>
                </a:solidFill>
                <a:latin typeface="Albert Sans"/>
                <a:ea typeface="Albert Sans"/>
                <a:cs typeface="Albert Sans"/>
                <a:sym typeface="Albert Sans"/>
              </a:rPr>
              <a:t>There has been a </a:t>
            </a:r>
            <a:r>
              <a:rPr b="1" lang="en" sz="1000">
                <a:solidFill>
                  <a:schemeClr val="dk1"/>
                </a:solidFill>
                <a:latin typeface="Albert Sans"/>
                <a:ea typeface="Albert Sans"/>
                <a:cs typeface="Albert Sans"/>
                <a:sym typeface="Albert Sans"/>
              </a:rPr>
              <a:t>variation in trip counts</a:t>
            </a:r>
            <a:r>
              <a:rPr lang="en" sz="1000">
                <a:solidFill>
                  <a:schemeClr val="dk1"/>
                </a:solidFill>
                <a:latin typeface="Albert Sans"/>
                <a:ea typeface="Albert Sans"/>
                <a:cs typeface="Albert Sans"/>
                <a:sym typeface="Albert Sans"/>
              </a:rPr>
              <a:t> for vehicles tracked by Vendor 1 (Creative Mobile Technologies, LLC) and Vendor 2 (VeriFone Inc.). Moreover, </a:t>
            </a:r>
            <a:r>
              <a:rPr b="1" lang="en" sz="1000">
                <a:solidFill>
                  <a:schemeClr val="dk1"/>
                </a:solidFill>
                <a:latin typeface="Albert Sans"/>
                <a:ea typeface="Albert Sans"/>
                <a:cs typeface="Albert Sans"/>
                <a:sym typeface="Albert Sans"/>
              </a:rPr>
              <a:t>There has not yet been an in-depth analysis of passenger preferences</a:t>
            </a:r>
            <a:endParaRPr b="1" sz="1200">
              <a:solidFill>
                <a:schemeClr val="dk1"/>
              </a:solidFill>
              <a:latin typeface="Albert Sans"/>
              <a:ea typeface="Albert Sans"/>
              <a:cs typeface="Albert Sans"/>
              <a:sym typeface="Albert Sans"/>
            </a:endParaRPr>
          </a:p>
        </p:txBody>
      </p:sp>
      <p:sp>
        <p:nvSpPr>
          <p:cNvPr id="292" name="Google Shape;292;p30"/>
          <p:cNvSpPr txBox="1"/>
          <p:nvPr/>
        </p:nvSpPr>
        <p:spPr>
          <a:xfrm>
            <a:off x="1305000" y="1527500"/>
            <a:ext cx="6618000" cy="954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1600"/>
              </a:spcAft>
              <a:buNone/>
            </a:pPr>
            <a:r>
              <a:rPr lang="en" sz="1000">
                <a:solidFill>
                  <a:schemeClr val="dk1"/>
                </a:solidFill>
                <a:latin typeface="Albert Sans"/>
                <a:ea typeface="Albert Sans"/>
                <a:cs typeface="Albert Sans"/>
                <a:sym typeface="Albert Sans"/>
              </a:rPr>
              <a:t>This report is intended for </a:t>
            </a:r>
            <a:r>
              <a:rPr b="1" lang="en" sz="1000">
                <a:solidFill>
                  <a:schemeClr val="dk1"/>
                </a:solidFill>
                <a:latin typeface="Albert Sans"/>
                <a:ea typeface="Albert Sans"/>
                <a:cs typeface="Albert Sans"/>
                <a:sym typeface="Albert Sans"/>
              </a:rPr>
              <a:t>company’s executive level and its business team of NYC TLC</a:t>
            </a:r>
            <a:r>
              <a:rPr lang="en" sz="1000">
                <a:solidFill>
                  <a:schemeClr val="dk1"/>
                </a:solidFill>
                <a:latin typeface="Albert Sans"/>
                <a:ea typeface="Albert Sans"/>
                <a:cs typeface="Albert Sans"/>
                <a:sym typeface="Albert Sans"/>
              </a:rPr>
              <a:t>, as the agency who is responsible for licencing and regulating New York’s City taxi cabs, for-hire vehicles, commuter vans, and paratransit vehicles. This report will allow </a:t>
            </a:r>
            <a:r>
              <a:rPr b="1" lang="en" sz="1000">
                <a:solidFill>
                  <a:schemeClr val="dk1"/>
                </a:solidFill>
                <a:latin typeface="Albert Sans"/>
                <a:ea typeface="Albert Sans"/>
                <a:cs typeface="Albert Sans"/>
                <a:sym typeface="Albert Sans"/>
              </a:rPr>
              <a:t>the business team to look over the condition of the trips made by passengers </a:t>
            </a:r>
            <a:r>
              <a:rPr lang="en" sz="1000">
                <a:solidFill>
                  <a:schemeClr val="dk1"/>
                </a:solidFill>
                <a:latin typeface="Albert Sans"/>
                <a:ea typeface="Albert Sans"/>
                <a:cs typeface="Albert Sans"/>
                <a:sym typeface="Albert Sans"/>
              </a:rPr>
              <a:t>and </a:t>
            </a:r>
            <a:r>
              <a:rPr b="1" lang="en" sz="1000">
                <a:solidFill>
                  <a:schemeClr val="dk1"/>
                </a:solidFill>
                <a:latin typeface="Albert Sans"/>
                <a:ea typeface="Albert Sans"/>
                <a:cs typeface="Albert Sans"/>
                <a:sym typeface="Albert Sans"/>
              </a:rPr>
              <a:t>decide what action should be taken by the company’s executive</a:t>
            </a:r>
            <a:r>
              <a:rPr lang="en" sz="1000">
                <a:solidFill>
                  <a:schemeClr val="dk1"/>
                </a:solidFill>
                <a:latin typeface="Albert Sans"/>
                <a:ea typeface="Albert Sans"/>
                <a:cs typeface="Albert Sans"/>
                <a:sym typeface="Albert Sans"/>
              </a:rPr>
              <a:t> in order to improve the business performance. </a:t>
            </a:r>
            <a:endParaRPr sz="1000">
              <a:solidFill>
                <a:schemeClr val="dk1"/>
              </a:solidFill>
              <a:latin typeface="Albert Sans"/>
              <a:ea typeface="Albert Sans"/>
              <a:cs typeface="Albert Sans"/>
              <a:sym typeface="Albert Sans"/>
            </a:endParaRPr>
          </a:p>
        </p:txBody>
      </p:sp>
      <p:sp>
        <p:nvSpPr>
          <p:cNvPr id="293" name="Google Shape;293;p30"/>
          <p:cNvSpPr txBox="1"/>
          <p:nvPr/>
        </p:nvSpPr>
        <p:spPr>
          <a:xfrm>
            <a:off x="5004599" y="2685213"/>
            <a:ext cx="2811600" cy="954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1600"/>
              </a:spcAft>
              <a:buNone/>
            </a:pPr>
            <a:r>
              <a:rPr lang="en" sz="1000">
                <a:solidFill>
                  <a:schemeClr val="dk1"/>
                </a:solidFill>
                <a:latin typeface="Albert Sans"/>
                <a:ea typeface="Albert Sans"/>
                <a:cs typeface="Albert Sans"/>
                <a:sym typeface="Albert Sans"/>
              </a:rPr>
              <a:t>In this report, we provide a deep analysis about </a:t>
            </a:r>
            <a:r>
              <a:rPr b="1" lang="en" sz="1000">
                <a:solidFill>
                  <a:schemeClr val="dk1"/>
                </a:solidFill>
                <a:latin typeface="Albert Sans"/>
                <a:ea typeface="Albert Sans"/>
                <a:cs typeface="Albert Sans"/>
                <a:sym typeface="Albert Sans"/>
              </a:rPr>
              <a:t>the trip condition</a:t>
            </a:r>
            <a:r>
              <a:rPr lang="en" sz="1000">
                <a:solidFill>
                  <a:schemeClr val="dk1"/>
                </a:solidFill>
                <a:latin typeface="Albert Sans"/>
                <a:ea typeface="Albert Sans"/>
                <a:cs typeface="Albert Sans"/>
                <a:sym typeface="Albert Sans"/>
              </a:rPr>
              <a:t> and </a:t>
            </a:r>
            <a:r>
              <a:rPr b="1" lang="en" sz="1000">
                <a:solidFill>
                  <a:schemeClr val="dk1"/>
                </a:solidFill>
                <a:latin typeface="Albert Sans"/>
                <a:ea typeface="Albert Sans"/>
                <a:cs typeface="Albert Sans"/>
                <a:sym typeface="Albert Sans"/>
              </a:rPr>
              <a:t>passengers’ trip preferences</a:t>
            </a:r>
            <a:r>
              <a:rPr lang="en" sz="1000">
                <a:solidFill>
                  <a:schemeClr val="dk1"/>
                </a:solidFill>
                <a:latin typeface="Albert Sans"/>
                <a:ea typeface="Albert Sans"/>
                <a:cs typeface="Albert Sans"/>
                <a:sym typeface="Albert Sans"/>
              </a:rPr>
              <a:t> to understand their habit and create comprehensive actionable plans to improve the NYC TLC services. </a:t>
            </a:r>
            <a:endParaRPr b="1" sz="1000">
              <a:solidFill>
                <a:srgbClr val="FF9900"/>
              </a:solidFill>
              <a:latin typeface="Albert Sans"/>
              <a:ea typeface="Albert Sans"/>
              <a:cs typeface="Albert Sans"/>
              <a:sym typeface="Albert Sans"/>
            </a:endParaRPr>
          </a:p>
        </p:txBody>
      </p:sp>
      <p:sp>
        <p:nvSpPr>
          <p:cNvPr id="294" name="Google Shape;294;p30"/>
          <p:cNvSpPr txBox="1"/>
          <p:nvPr/>
        </p:nvSpPr>
        <p:spPr>
          <a:xfrm>
            <a:off x="1273118" y="3757331"/>
            <a:ext cx="30000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1600"/>
              </a:spcAft>
              <a:buNone/>
            </a:pPr>
            <a:r>
              <a:rPr b="1" lang="en" sz="1000">
                <a:solidFill>
                  <a:schemeClr val="dk1"/>
                </a:solidFill>
                <a:latin typeface="Albert Sans"/>
                <a:ea typeface="Albert Sans"/>
                <a:cs typeface="Albert Sans"/>
                <a:sym typeface="Albert Sans"/>
              </a:rPr>
              <a:t>Statistical Tests and Exploratory Data Analysis </a:t>
            </a:r>
            <a:r>
              <a:rPr lang="en" sz="1000">
                <a:solidFill>
                  <a:schemeClr val="dk1"/>
                </a:solidFill>
                <a:latin typeface="Albert Sans"/>
                <a:ea typeface="Albert Sans"/>
                <a:cs typeface="Albert Sans"/>
                <a:sym typeface="Albert Sans"/>
              </a:rPr>
              <a:t>are being used to find and answer specific business problem happened. </a:t>
            </a:r>
            <a:endParaRPr sz="1000">
              <a:solidFill>
                <a:schemeClr val="dk1"/>
              </a:solidFill>
              <a:latin typeface="Albert Sans"/>
              <a:ea typeface="Albert Sans"/>
              <a:cs typeface="Albert Sans"/>
              <a:sym typeface="Albert Sans"/>
            </a:endParaRPr>
          </a:p>
        </p:txBody>
      </p:sp>
      <p:sp>
        <p:nvSpPr>
          <p:cNvPr id="295" name="Google Shape;295;p30"/>
          <p:cNvSpPr txBox="1"/>
          <p:nvPr/>
        </p:nvSpPr>
        <p:spPr>
          <a:xfrm>
            <a:off x="4984239" y="3737105"/>
            <a:ext cx="3000000" cy="492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1600"/>
              </a:spcAft>
              <a:buNone/>
            </a:pPr>
            <a:r>
              <a:rPr b="1" lang="en" sz="1000">
                <a:solidFill>
                  <a:schemeClr val="dk1"/>
                </a:solidFill>
                <a:latin typeface="Albert Sans"/>
                <a:ea typeface="Albert Sans"/>
                <a:cs typeface="Albert Sans"/>
                <a:sym typeface="Albert Sans"/>
              </a:rPr>
              <a:t>Conclusion and Recommendation </a:t>
            </a:r>
            <a:r>
              <a:rPr lang="en" sz="1000">
                <a:solidFill>
                  <a:schemeClr val="dk1"/>
                </a:solidFill>
                <a:latin typeface="Albert Sans"/>
                <a:ea typeface="Albert Sans"/>
                <a:cs typeface="Albert Sans"/>
                <a:sym typeface="Albert Sans"/>
              </a:rPr>
              <a:t>also will be provided as </a:t>
            </a:r>
            <a:endParaRPr sz="1000">
              <a:solidFill>
                <a:schemeClr val="dk1"/>
              </a:solidFill>
              <a:latin typeface="Albert Sans"/>
              <a:ea typeface="Albert Sans"/>
              <a:cs typeface="Albert Sans"/>
              <a:sym typeface="Albert Sans"/>
            </a:endParaRPr>
          </a:p>
        </p:txBody>
      </p:sp>
      <p:sp>
        <p:nvSpPr>
          <p:cNvPr id="296" name="Google Shape;296;p30"/>
          <p:cNvSpPr/>
          <p:nvPr/>
        </p:nvSpPr>
        <p:spPr>
          <a:xfrm flipH="1">
            <a:off x="739575" y="1629988"/>
            <a:ext cx="492600" cy="49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7" name="Google Shape;297;p30"/>
          <p:cNvGrpSpPr/>
          <p:nvPr/>
        </p:nvGrpSpPr>
        <p:grpSpPr>
          <a:xfrm>
            <a:off x="816233" y="1747059"/>
            <a:ext cx="347143" cy="254684"/>
            <a:chOff x="5331913" y="3413947"/>
            <a:chExt cx="347143" cy="254684"/>
          </a:xfrm>
        </p:grpSpPr>
        <p:sp>
          <p:nvSpPr>
            <p:cNvPr id="298" name="Google Shape;298;p30"/>
            <p:cNvSpPr/>
            <p:nvPr/>
          </p:nvSpPr>
          <p:spPr>
            <a:xfrm>
              <a:off x="5597163" y="3523083"/>
              <a:ext cx="43222" cy="15564"/>
            </a:xfrm>
            <a:custGeom>
              <a:rect b="b" l="l" r="r" t="t"/>
              <a:pathLst>
                <a:path extrusionOk="0" h="489" w="1358">
                  <a:moveTo>
                    <a:pt x="167" y="0"/>
                  </a:moveTo>
                  <a:cubicBezTo>
                    <a:pt x="84" y="0"/>
                    <a:pt x="0" y="71"/>
                    <a:pt x="0" y="167"/>
                  </a:cubicBezTo>
                  <a:cubicBezTo>
                    <a:pt x="0" y="250"/>
                    <a:pt x="84" y="322"/>
                    <a:pt x="167" y="322"/>
                  </a:cubicBezTo>
                  <a:cubicBezTo>
                    <a:pt x="346" y="322"/>
                    <a:pt x="870" y="357"/>
                    <a:pt x="1120" y="476"/>
                  </a:cubicBezTo>
                  <a:cubicBezTo>
                    <a:pt x="1155" y="488"/>
                    <a:pt x="1167" y="488"/>
                    <a:pt x="1191" y="488"/>
                  </a:cubicBezTo>
                  <a:cubicBezTo>
                    <a:pt x="1251" y="488"/>
                    <a:pt x="1310" y="464"/>
                    <a:pt x="1346" y="405"/>
                  </a:cubicBezTo>
                  <a:cubicBezTo>
                    <a:pt x="1358" y="322"/>
                    <a:pt x="1334" y="226"/>
                    <a:pt x="1251" y="191"/>
                  </a:cubicBezTo>
                  <a:cubicBezTo>
                    <a:pt x="882" y="12"/>
                    <a:pt x="203" y="0"/>
                    <a:pt x="1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9" name="Google Shape;299;p30"/>
            <p:cNvSpPr/>
            <p:nvPr/>
          </p:nvSpPr>
          <p:spPr>
            <a:xfrm>
              <a:off x="5331913" y="3413947"/>
              <a:ext cx="347143" cy="253538"/>
            </a:xfrm>
            <a:custGeom>
              <a:rect b="b" l="l" r="r" t="t"/>
              <a:pathLst>
                <a:path extrusionOk="0" h="7966" w="10907">
                  <a:moveTo>
                    <a:pt x="7168" y="357"/>
                  </a:moveTo>
                  <a:lnTo>
                    <a:pt x="7168" y="1893"/>
                  </a:lnTo>
                  <a:cubicBezTo>
                    <a:pt x="7168" y="2131"/>
                    <a:pt x="7120" y="2357"/>
                    <a:pt x="7013" y="2560"/>
                  </a:cubicBezTo>
                  <a:cubicBezTo>
                    <a:pt x="7001" y="2584"/>
                    <a:pt x="7001" y="2608"/>
                    <a:pt x="7001" y="2643"/>
                  </a:cubicBezTo>
                  <a:lnTo>
                    <a:pt x="7001" y="3084"/>
                  </a:lnTo>
                  <a:cubicBezTo>
                    <a:pt x="7001" y="3512"/>
                    <a:pt x="6822" y="3917"/>
                    <a:pt x="6513" y="4203"/>
                  </a:cubicBezTo>
                  <a:cubicBezTo>
                    <a:pt x="6465" y="4227"/>
                    <a:pt x="6429" y="4274"/>
                    <a:pt x="6394" y="4310"/>
                  </a:cubicBezTo>
                  <a:cubicBezTo>
                    <a:pt x="6111" y="4514"/>
                    <a:pt x="5775" y="4621"/>
                    <a:pt x="5415" y="4621"/>
                  </a:cubicBezTo>
                  <a:cubicBezTo>
                    <a:pt x="5396" y="4621"/>
                    <a:pt x="5377" y="4620"/>
                    <a:pt x="5358" y="4620"/>
                  </a:cubicBezTo>
                  <a:cubicBezTo>
                    <a:pt x="4536" y="4560"/>
                    <a:pt x="3917" y="3858"/>
                    <a:pt x="3917" y="3024"/>
                  </a:cubicBezTo>
                  <a:lnTo>
                    <a:pt x="3917" y="2643"/>
                  </a:lnTo>
                  <a:cubicBezTo>
                    <a:pt x="3917" y="2608"/>
                    <a:pt x="3917" y="2596"/>
                    <a:pt x="3905" y="2560"/>
                  </a:cubicBezTo>
                  <a:cubicBezTo>
                    <a:pt x="3798" y="2357"/>
                    <a:pt x="3751" y="2131"/>
                    <a:pt x="3751" y="1893"/>
                  </a:cubicBezTo>
                  <a:lnTo>
                    <a:pt x="3751" y="1548"/>
                  </a:lnTo>
                  <a:cubicBezTo>
                    <a:pt x="3751" y="893"/>
                    <a:pt x="4286" y="357"/>
                    <a:pt x="4941" y="357"/>
                  </a:cubicBezTo>
                  <a:close/>
                  <a:moveTo>
                    <a:pt x="10013" y="2905"/>
                  </a:moveTo>
                  <a:lnTo>
                    <a:pt x="10013" y="3560"/>
                  </a:lnTo>
                  <a:cubicBezTo>
                    <a:pt x="10013" y="3667"/>
                    <a:pt x="9989" y="3774"/>
                    <a:pt x="9942" y="3870"/>
                  </a:cubicBezTo>
                  <a:lnTo>
                    <a:pt x="9870" y="4036"/>
                  </a:lnTo>
                  <a:cubicBezTo>
                    <a:pt x="9858" y="4048"/>
                    <a:pt x="9858" y="4084"/>
                    <a:pt x="9858" y="4108"/>
                  </a:cubicBezTo>
                  <a:lnTo>
                    <a:pt x="9858" y="4453"/>
                  </a:lnTo>
                  <a:cubicBezTo>
                    <a:pt x="9870" y="4679"/>
                    <a:pt x="9763" y="4882"/>
                    <a:pt x="9597" y="5048"/>
                  </a:cubicBezTo>
                  <a:cubicBezTo>
                    <a:pt x="9451" y="5205"/>
                    <a:pt x="9244" y="5288"/>
                    <a:pt x="9022" y="5288"/>
                  </a:cubicBezTo>
                  <a:cubicBezTo>
                    <a:pt x="9007" y="5288"/>
                    <a:pt x="8992" y="5287"/>
                    <a:pt x="8977" y="5286"/>
                  </a:cubicBezTo>
                  <a:cubicBezTo>
                    <a:pt x="8513" y="5275"/>
                    <a:pt x="8144" y="4870"/>
                    <a:pt x="8144" y="4382"/>
                  </a:cubicBezTo>
                  <a:lnTo>
                    <a:pt x="8144" y="4084"/>
                  </a:lnTo>
                  <a:cubicBezTo>
                    <a:pt x="8144" y="4048"/>
                    <a:pt x="8144" y="4036"/>
                    <a:pt x="8132" y="4012"/>
                  </a:cubicBezTo>
                  <a:lnTo>
                    <a:pt x="8025" y="3810"/>
                  </a:lnTo>
                  <a:cubicBezTo>
                    <a:pt x="8002" y="3741"/>
                    <a:pt x="7968" y="3672"/>
                    <a:pt x="7966" y="3582"/>
                  </a:cubicBezTo>
                  <a:lnTo>
                    <a:pt x="7966" y="3582"/>
                  </a:lnTo>
                  <a:cubicBezTo>
                    <a:pt x="7973" y="3196"/>
                    <a:pt x="8279" y="2905"/>
                    <a:pt x="8644" y="2905"/>
                  </a:cubicBezTo>
                  <a:close/>
                  <a:moveTo>
                    <a:pt x="1727" y="2893"/>
                  </a:moveTo>
                  <a:cubicBezTo>
                    <a:pt x="2000" y="2893"/>
                    <a:pt x="2250" y="3000"/>
                    <a:pt x="2441" y="3191"/>
                  </a:cubicBezTo>
                  <a:cubicBezTo>
                    <a:pt x="2643" y="3381"/>
                    <a:pt x="2739" y="3655"/>
                    <a:pt x="2774" y="3929"/>
                  </a:cubicBezTo>
                  <a:cubicBezTo>
                    <a:pt x="2774" y="4024"/>
                    <a:pt x="2786" y="4132"/>
                    <a:pt x="2786" y="4227"/>
                  </a:cubicBezTo>
                  <a:lnTo>
                    <a:pt x="2786" y="4262"/>
                  </a:lnTo>
                  <a:cubicBezTo>
                    <a:pt x="2608" y="3989"/>
                    <a:pt x="2358" y="3798"/>
                    <a:pt x="2000" y="3691"/>
                  </a:cubicBezTo>
                  <a:cubicBezTo>
                    <a:pt x="1753" y="3615"/>
                    <a:pt x="1520" y="3607"/>
                    <a:pt x="1431" y="3607"/>
                  </a:cubicBezTo>
                  <a:cubicBezTo>
                    <a:pt x="1409" y="3607"/>
                    <a:pt x="1396" y="3608"/>
                    <a:pt x="1393" y="3608"/>
                  </a:cubicBezTo>
                  <a:cubicBezTo>
                    <a:pt x="1346" y="3608"/>
                    <a:pt x="1310" y="3620"/>
                    <a:pt x="1286" y="3655"/>
                  </a:cubicBezTo>
                  <a:lnTo>
                    <a:pt x="1000" y="3953"/>
                  </a:lnTo>
                  <a:cubicBezTo>
                    <a:pt x="941" y="4012"/>
                    <a:pt x="941" y="4108"/>
                    <a:pt x="1000" y="4167"/>
                  </a:cubicBezTo>
                  <a:cubicBezTo>
                    <a:pt x="1030" y="4197"/>
                    <a:pt x="1072" y="4212"/>
                    <a:pt x="1113" y="4212"/>
                  </a:cubicBezTo>
                  <a:cubicBezTo>
                    <a:pt x="1155" y="4212"/>
                    <a:pt x="1197" y="4197"/>
                    <a:pt x="1226" y="4167"/>
                  </a:cubicBezTo>
                  <a:lnTo>
                    <a:pt x="1465" y="3917"/>
                  </a:lnTo>
                  <a:cubicBezTo>
                    <a:pt x="1667" y="3929"/>
                    <a:pt x="2322" y="4012"/>
                    <a:pt x="2572" y="4572"/>
                  </a:cubicBezTo>
                  <a:cubicBezTo>
                    <a:pt x="2500" y="4989"/>
                    <a:pt x="2143" y="5298"/>
                    <a:pt x="1727" y="5298"/>
                  </a:cubicBezTo>
                  <a:cubicBezTo>
                    <a:pt x="1250" y="5298"/>
                    <a:pt x="869" y="4917"/>
                    <a:pt x="869" y="4441"/>
                  </a:cubicBezTo>
                  <a:cubicBezTo>
                    <a:pt x="869" y="4346"/>
                    <a:pt x="798" y="4274"/>
                    <a:pt x="703" y="4274"/>
                  </a:cubicBezTo>
                  <a:lnTo>
                    <a:pt x="679" y="4274"/>
                  </a:lnTo>
                  <a:lnTo>
                    <a:pt x="679" y="4227"/>
                  </a:lnTo>
                  <a:cubicBezTo>
                    <a:pt x="679" y="4132"/>
                    <a:pt x="679" y="4024"/>
                    <a:pt x="691" y="3929"/>
                  </a:cubicBezTo>
                  <a:cubicBezTo>
                    <a:pt x="703" y="3655"/>
                    <a:pt x="822" y="3381"/>
                    <a:pt x="1012" y="3191"/>
                  </a:cubicBezTo>
                  <a:cubicBezTo>
                    <a:pt x="1215" y="3000"/>
                    <a:pt x="1465" y="2893"/>
                    <a:pt x="1727" y="2893"/>
                  </a:cubicBezTo>
                  <a:close/>
                  <a:moveTo>
                    <a:pt x="643" y="4882"/>
                  </a:moveTo>
                  <a:cubicBezTo>
                    <a:pt x="726" y="5096"/>
                    <a:pt x="881" y="5275"/>
                    <a:pt x="1060" y="5405"/>
                  </a:cubicBezTo>
                  <a:lnTo>
                    <a:pt x="1060" y="5596"/>
                  </a:lnTo>
                  <a:cubicBezTo>
                    <a:pt x="762" y="5501"/>
                    <a:pt x="619" y="5346"/>
                    <a:pt x="560" y="5275"/>
                  </a:cubicBezTo>
                  <a:cubicBezTo>
                    <a:pt x="595" y="5155"/>
                    <a:pt x="631" y="5036"/>
                    <a:pt x="643" y="4882"/>
                  </a:cubicBezTo>
                  <a:close/>
                  <a:moveTo>
                    <a:pt x="2798" y="4882"/>
                  </a:moveTo>
                  <a:cubicBezTo>
                    <a:pt x="2810" y="5024"/>
                    <a:pt x="2846" y="5155"/>
                    <a:pt x="2893" y="5263"/>
                  </a:cubicBezTo>
                  <a:cubicBezTo>
                    <a:pt x="2834" y="5346"/>
                    <a:pt x="2679" y="5477"/>
                    <a:pt x="2381" y="5596"/>
                  </a:cubicBezTo>
                  <a:lnTo>
                    <a:pt x="2381" y="5405"/>
                  </a:lnTo>
                  <a:cubicBezTo>
                    <a:pt x="2560" y="5275"/>
                    <a:pt x="2715" y="5096"/>
                    <a:pt x="2798" y="4882"/>
                  </a:cubicBezTo>
                  <a:close/>
                  <a:moveTo>
                    <a:pt x="6299" y="4727"/>
                  </a:moveTo>
                  <a:lnTo>
                    <a:pt x="6299" y="5001"/>
                  </a:lnTo>
                  <a:lnTo>
                    <a:pt x="5453" y="5596"/>
                  </a:lnTo>
                  <a:lnTo>
                    <a:pt x="4584" y="5024"/>
                  </a:lnTo>
                  <a:lnTo>
                    <a:pt x="4584" y="4727"/>
                  </a:lnTo>
                  <a:cubicBezTo>
                    <a:pt x="4810" y="4846"/>
                    <a:pt x="5060" y="4917"/>
                    <a:pt x="5322" y="4929"/>
                  </a:cubicBezTo>
                  <a:lnTo>
                    <a:pt x="5441" y="4929"/>
                  </a:lnTo>
                  <a:cubicBezTo>
                    <a:pt x="5739" y="4929"/>
                    <a:pt x="6037" y="4858"/>
                    <a:pt x="6299" y="4727"/>
                  </a:cubicBezTo>
                  <a:close/>
                  <a:moveTo>
                    <a:pt x="9347" y="5572"/>
                  </a:moveTo>
                  <a:lnTo>
                    <a:pt x="9347" y="5632"/>
                  </a:lnTo>
                  <a:cubicBezTo>
                    <a:pt x="9347" y="5656"/>
                    <a:pt x="9347" y="5691"/>
                    <a:pt x="9358" y="5715"/>
                  </a:cubicBezTo>
                  <a:lnTo>
                    <a:pt x="9001" y="6072"/>
                  </a:lnTo>
                  <a:lnTo>
                    <a:pt x="8644" y="5715"/>
                  </a:lnTo>
                  <a:cubicBezTo>
                    <a:pt x="8644" y="5691"/>
                    <a:pt x="8668" y="5656"/>
                    <a:pt x="8668" y="5632"/>
                  </a:cubicBezTo>
                  <a:lnTo>
                    <a:pt x="8668" y="5572"/>
                  </a:lnTo>
                  <a:cubicBezTo>
                    <a:pt x="8763" y="5596"/>
                    <a:pt x="8870" y="5632"/>
                    <a:pt x="8977" y="5632"/>
                  </a:cubicBezTo>
                  <a:lnTo>
                    <a:pt x="9001" y="5632"/>
                  </a:lnTo>
                  <a:cubicBezTo>
                    <a:pt x="9120" y="5632"/>
                    <a:pt x="9239" y="5620"/>
                    <a:pt x="9347" y="5572"/>
                  </a:cubicBezTo>
                  <a:close/>
                  <a:moveTo>
                    <a:pt x="2108" y="5572"/>
                  </a:moveTo>
                  <a:lnTo>
                    <a:pt x="2108" y="5739"/>
                  </a:lnTo>
                  <a:cubicBezTo>
                    <a:pt x="2108" y="5798"/>
                    <a:pt x="2119" y="5834"/>
                    <a:pt x="2143" y="5882"/>
                  </a:cubicBezTo>
                  <a:lnTo>
                    <a:pt x="1965" y="6013"/>
                  </a:lnTo>
                  <a:cubicBezTo>
                    <a:pt x="1899" y="6084"/>
                    <a:pt x="1816" y="6120"/>
                    <a:pt x="1731" y="6120"/>
                  </a:cubicBezTo>
                  <a:cubicBezTo>
                    <a:pt x="1646" y="6120"/>
                    <a:pt x="1560" y="6084"/>
                    <a:pt x="1488" y="6013"/>
                  </a:cubicBezTo>
                  <a:lnTo>
                    <a:pt x="1346" y="5882"/>
                  </a:lnTo>
                  <a:cubicBezTo>
                    <a:pt x="1369" y="5834"/>
                    <a:pt x="1381" y="5775"/>
                    <a:pt x="1381" y="5739"/>
                  </a:cubicBezTo>
                  <a:lnTo>
                    <a:pt x="1381" y="5572"/>
                  </a:lnTo>
                  <a:cubicBezTo>
                    <a:pt x="1488" y="5596"/>
                    <a:pt x="1607" y="5632"/>
                    <a:pt x="1750" y="5632"/>
                  </a:cubicBezTo>
                  <a:cubicBezTo>
                    <a:pt x="1857" y="5632"/>
                    <a:pt x="1977" y="5608"/>
                    <a:pt x="2108" y="5572"/>
                  </a:cubicBezTo>
                  <a:close/>
                  <a:moveTo>
                    <a:pt x="4465" y="5298"/>
                  </a:moveTo>
                  <a:lnTo>
                    <a:pt x="5215" y="5810"/>
                  </a:lnTo>
                  <a:lnTo>
                    <a:pt x="4810" y="6215"/>
                  </a:lnTo>
                  <a:lnTo>
                    <a:pt x="4798" y="6215"/>
                  </a:lnTo>
                  <a:lnTo>
                    <a:pt x="4310" y="5465"/>
                  </a:lnTo>
                  <a:lnTo>
                    <a:pt x="4465" y="5298"/>
                  </a:lnTo>
                  <a:close/>
                  <a:moveTo>
                    <a:pt x="6429" y="5298"/>
                  </a:moveTo>
                  <a:lnTo>
                    <a:pt x="6596" y="5465"/>
                  </a:lnTo>
                  <a:lnTo>
                    <a:pt x="6108" y="6215"/>
                  </a:lnTo>
                  <a:lnTo>
                    <a:pt x="6096" y="6215"/>
                  </a:lnTo>
                  <a:lnTo>
                    <a:pt x="5691" y="5810"/>
                  </a:lnTo>
                  <a:lnTo>
                    <a:pt x="6429" y="5298"/>
                  </a:lnTo>
                  <a:close/>
                  <a:moveTo>
                    <a:pt x="4905" y="0"/>
                  </a:moveTo>
                  <a:cubicBezTo>
                    <a:pt x="4072" y="0"/>
                    <a:pt x="3381" y="691"/>
                    <a:pt x="3381" y="1524"/>
                  </a:cubicBezTo>
                  <a:lnTo>
                    <a:pt x="3381" y="1869"/>
                  </a:lnTo>
                  <a:cubicBezTo>
                    <a:pt x="3381" y="2131"/>
                    <a:pt x="3441" y="2381"/>
                    <a:pt x="3548" y="2643"/>
                  </a:cubicBezTo>
                  <a:lnTo>
                    <a:pt x="3548" y="3000"/>
                  </a:lnTo>
                  <a:cubicBezTo>
                    <a:pt x="3548" y="3596"/>
                    <a:pt x="3810" y="4132"/>
                    <a:pt x="4227" y="4465"/>
                  </a:cubicBezTo>
                  <a:lnTo>
                    <a:pt x="4227" y="5001"/>
                  </a:lnTo>
                  <a:lnTo>
                    <a:pt x="3929" y="5322"/>
                  </a:lnTo>
                  <a:cubicBezTo>
                    <a:pt x="3905" y="5346"/>
                    <a:pt x="3893" y="5394"/>
                    <a:pt x="3893" y="5441"/>
                  </a:cubicBezTo>
                  <a:lnTo>
                    <a:pt x="2905" y="5798"/>
                  </a:lnTo>
                  <a:cubicBezTo>
                    <a:pt x="2834" y="5822"/>
                    <a:pt x="2774" y="5858"/>
                    <a:pt x="2715" y="5894"/>
                  </a:cubicBezTo>
                  <a:lnTo>
                    <a:pt x="2560" y="5822"/>
                  </a:lnTo>
                  <a:cubicBezTo>
                    <a:pt x="3024" y="5632"/>
                    <a:pt x="3155" y="5346"/>
                    <a:pt x="3179" y="5334"/>
                  </a:cubicBezTo>
                  <a:cubicBezTo>
                    <a:pt x="3203" y="5286"/>
                    <a:pt x="3203" y="5227"/>
                    <a:pt x="3179" y="5179"/>
                  </a:cubicBezTo>
                  <a:cubicBezTo>
                    <a:pt x="3060" y="4965"/>
                    <a:pt x="3036" y="4524"/>
                    <a:pt x="3036" y="4203"/>
                  </a:cubicBezTo>
                  <a:cubicBezTo>
                    <a:pt x="3036" y="4084"/>
                    <a:pt x="3036" y="3977"/>
                    <a:pt x="3024" y="3893"/>
                  </a:cubicBezTo>
                  <a:cubicBezTo>
                    <a:pt x="2965" y="3131"/>
                    <a:pt x="2405" y="2548"/>
                    <a:pt x="1691" y="2548"/>
                  </a:cubicBezTo>
                  <a:cubicBezTo>
                    <a:pt x="976" y="2548"/>
                    <a:pt x="393" y="3131"/>
                    <a:pt x="345" y="3893"/>
                  </a:cubicBezTo>
                  <a:cubicBezTo>
                    <a:pt x="345" y="3977"/>
                    <a:pt x="333" y="4084"/>
                    <a:pt x="333" y="4203"/>
                  </a:cubicBezTo>
                  <a:cubicBezTo>
                    <a:pt x="322" y="4548"/>
                    <a:pt x="298" y="4965"/>
                    <a:pt x="203" y="5179"/>
                  </a:cubicBezTo>
                  <a:cubicBezTo>
                    <a:pt x="167" y="5227"/>
                    <a:pt x="167" y="5286"/>
                    <a:pt x="203" y="5334"/>
                  </a:cubicBezTo>
                  <a:cubicBezTo>
                    <a:pt x="203" y="5346"/>
                    <a:pt x="345" y="5632"/>
                    <a:pt x="810" y="5822"/>
                  </a:cubicBezTo>
                  <a:lnTo>
                    <a:pt x="369" y="6037"/>
                  </a:lnTo>
                  <a:cubicBezTo>
                    <a:pt x="155" y="6156"/>
                    <a:pt x="0" y="6370"/>
                    <a:pt x="0" y="6632"/>
                  </a:cubicBezTo>
                  <a:lnTo>
                    <a:pt x="0" y="7799"/>
                  </a:lnTo>
                  <a:cubicBezTo>
                    <a:pt x="0" y="7894"/>
                    <a:pt x="72" y="7965"/>
                    <a:pt x="167" y="7965"/>
                  </a:cubicBezTo>
                  <a:cubicBezTo>
                    <a:pt x="250" y="7965"/>
                    <a:pt x="333" y="7894"/>
                    <a:pt x="333" y="7799"/>
                  </a:cubicBezTo>
                  <a:lnTo>
                    <a:pt x="333" y="6632"/>
                  </a:lnTo>
                  <a:cubicBezTo>
                    <a:pt x="333" y="6489"/>
                    <a:pt x="405" y="6370"/>
                    <a:pt x="524" y="6310"/>
                  </a:cubicBezTo>
                  <a:lnTo>
                    <a:pt x="1060" y="6048"/>
                  </a:lnTo>
                  <a:lnTo>
                    <a:pt x="1238" y="6227"/>
                  </a:lnTo>
                  <a:cubicBezTo>
                    <a:pt x="1369" y="6346"/>
                    <a:pt x="1536" y="6406"/>
                    <a:pt x="1703" y="6406"/>
                  </a:cubicBezTo>
                  <a:cubicBezTo>
                    <a:pt x="1857" y="6406"/>
                    <a:pt x="2024" y="6346"/>
                    <a:pt x="2155" y="6227"/>
                  </a:cubicBezTo>
                  <a:lnTo>
                    <a:pt x="2334" y="6048"/>
                  </a:lnTo>
                  <a:lnTo>
                    <a:pt x="2512" y="6132"/>
                  </a:lnTo>
                  <a:cubicBezTo>
                    <a:pt x="2441" y="6275"/>
                    <a:pt x="2381" y="6418"/>
                    <a:pt x="2381" y="6584"/>
                  </a:cubicBezTo>
                  <a:lnTo>
                    <a:pt x="2381" y="7799"/>
                  </a:lnTo>
                  <a:cubicBezTo>
                    <a:pt x="2381" y="7894"/>
                    <a:pt x="2453" y="7965"/>
                    <a:pt x="2548" y="7965"/>
                  </a:cubicBezTo>
                  <a:cubicBezTo>
                    <a:pt x="2631" y="7965"/>
                    <a:pt x="2715" y="7894"/>
                    <a:pt x="2715" y="7799"/>
                  </a:cubicBezTo>
                  <a:lnTo>
                    <a:pt x="2715" y="6584"/>
                  </a:lnTo>
                  <a:cubicBezTo>
                    <a:pt x="2715" y="6358"/>
                    <a:pt x="2846" y="6167"/>
                    <a:pt x="3048" y="6096"/>
                  </a:cubicBezTo>
                  <a:lnTo>
                    <a:pt x="4084" y="5715"/>
                  </a:lnTo>
                  <a:lnTo>
                    <a:pt x="4513" y="6358"/>
                  </a:lnTo>
                  <a:cubicBezTo>
                    <a:pt x="4572" y="6453"/>
                    <a:pt x="4655" y="6489"/>
                    <a:pt x="4751" y="6513"/>
                  </a:cubicBezTo>
                  <a:lnTo>
                    <a:pt x="4775" y="6513"/>
                  </a:lnTo>
                  <a:cubicBezTo>
                    <a:pt x="4870" y="6513"/>
                    <a:pt x="4941" y="6477"/>
                    <a:pt x="5013" y="6418"/>
                  </a:cubicBezTo>
                  <a:lnTo>
                    <a:pt x="5286" y="6156"/>
                  </a:lnTo>
                  <a:lnTo>
                    <a:pt x="5286" y="7799"/>
                  </a:lnTo>
                  <a:cubicBezTo>
                    <a:pt x="5286" y="7894"/>
                    <a:pt x="5358" y="7965"/>
                    <a:pt x="5453" y="7965"/>
                  </a:cubicBezTo>
                  <a:cubicBezTo>
                    <a:pt x="5537" y="7965"/>
                    <a:pt x="5608" y="7894"/>
                    <a:pt x="5608" y="7799"/>
                  </a:cubicBezTo>
                  <a:lnTo>
                    <a:pt x="5608" y="6156"/>
                  </a:lnTo>
                  <a:lnTo>
                    <a:pt x="5882" y="6418"/>
                  </a:lnTo>
                  <a:cubicBezTo>
                    <a:pt x="5941" y="6477"/>
                    <a:pt x="6025" y="6513"/>
                    <a:pt x="6120" y="6513"/>
                  </a:cubicBezTo>
                  <a:lnTo>
                    <a:pt x="6144" y="6513"/>
                  </a:lnTo>
                  <a:cubicBezTo>
                    <a:pt x="6251" y="6489"/>
                    <a:pt x="6322" y="6453"/>
                    <a:pt x="6382" y="6358"/>
                  </a:cubicBezTo>
                  <a:lnTo>
                    <a:pt x="6822" y="5715"/>
                  </a:lnTo>
                  <a:lnTo>
                    <a:pt x="7846" y="6096"/>
                  </a:lnTo>
                  <a:cubicBezTo>
                    <a:pt x="8049" y="6167"/>
                    <a:pt x="8192" y="6358"/>
                    <a:pt x="8192" y="6584"/>
                  </a:cubicBezTo>
                  <a:lnTo>
                    <a:pt x="8192" y="7799"/>
                  </a:lnTo>
                  <a:cubicBezTo>
                    <a:pt x="8192" y="7894"/>
                    <a:pt x="8263" y="7965"/>
                    <a:pt x="8346" y="7965"/>
                  </a:cubicBezTo>
                  <a:cubicBezTo>
                    <a:pt x="8442" y="7965"/>
                    <a:pt x="8513" y="7894"/>
                    <a:pt x="8513" y="7799"/>
                  </a:cubicBezTo>
                  <a:lnTo>
                    <a:pt x="8513" y="6584"/>
                  </a:lnTo>
                  <a:cubicBezTo>
                    <a:pt x="8513" y="6358"/>
                    <a:pt x="8430" y="6156"/>
                    <a:pt x="8275" y="6001"/>
                  </a:cubicBezTo>
                  <a:lnTo>
                    <a:pt x="8323" y="5989"/>
                  </a:lnTo>
                  <a:cubicBezTo>
                    <a:pt x="8370" y="5977"/>
                    <a:pt x="8406" y="5953"/>
                    <a:pt x="8465" y="5929"/>
                  </a:cubicBezTo>
                  <a:lnTo>
                    <a:pt x="8870" y="6334"/>
                  </a:lnTo>
                  <a:lnTo>
                    <a:pt x="8870" y="7787"/>
                  </a:lnTo>
                  <a:cubicBezTo>
                    <a:pt x="8870" y="7882"/>
                    <a:pt x="8942" y="7953"/>
                    <a:pt x="9037" y="7953"/>
                  </a:cubicBezTo>
                  <a:cubicBezTo>
                    <a:pt x="9120" y="7953"/>
                    <a:pt x="9204" y="7882"/>
                    <a:pt x="9204" y="7787"/>
                  </a:cubicBezTo>
                  <a:lnTo>
                    <a:pt x="9204" y="6334"/>
                  </a:lnTo>
                  <a:lnTo>
                    <a:pt x="9597" y="5929"/>
                  </a:lnTo>
                  <a:cubicBezTo>
                    <a:pt x="9620" y="5941"/>
                    <a:pt x="9644" y="5941"/>
                    <a:pt x="9680" y="5953"/>
                  </a:cubicBezTo>
                  <a:lnTo>
                    <a:pt x="10335" y="6156"/>
                  </a:lnTo>
                  <a:cubicBezTo>
                    <a:pt x="10478" y="6191"/>
                    <a:pt x="10585" y="6334"/>
                    <a:pt x="10585" y="6489"/>
                  </a:cubicBezTo>
                  <a:lnTo>
                    <a:pt x="10585" y="7799"/>
                  </a:lnTo>
                  <a:cubicBezTo>
                    <a:pt x="10585" y="7894"/>
                    <a:pt x="10656" y="7965"/>
                    <a:pt x="10751" y="7965"/>
                  </a:cubicBezTo>
                  <a:cubicBezTo>
                    <a:pt x="10835" y="7965"/>
                    <a:pt x="10906" y="7894"/>
                    <a:pt x="10906" y="7799"/>
                  </a:cubicBezTo>
                  <a:lnTo>
                    <a:pt x="10906" y="6489"/>
                  </a:lnTo>
                  <a:cubicBezTo>
                    <a:pt x="10871" y="6227"/>
                    <a:pt x="10656" y="5953"/>
                    <a:pt x="10382" y="5870"/>
                  </a:cubicBezTo>
                  <a:lnTo>
                    <a:pt x="9716" y="5679"/>
                  </a:lnTo>
                  <a:cubicBezTo>
                    <a:pt x="9692" y="5656"/>
                    <a:pt x="9680" y="5644"/>
                    <a:pt x="9680" y="5620"/>
                  </a:cubicBezTo>
                  <a:lnTo>
                    <a:pt x="9680" y="5394"/>
                  </a:lnTo>
                  <a:cubicBezTo>
                    <a:pt x="9739" y="5358"/>
                    <a:pt x="9787" y="5322"/>
                    <a:pt x="9823" y="5275"/>
                  </a:cubicBezTo>
                  <a:cubicBezTo>
                    <a:pt x="10049" y="5048"/>
                    <a:pt x="10180" y="4751"/>
                    <a:pt x="10180" y="4429"/>
                  </a:cubicBezTo>
                  <a:lnTo>
                    <a:pt x="10180" y="4132"/>
                  </a:lnTo>
                  <a:lnTo>
                    <a:pt x="10239" y="3989"/>
                  </a:lnTo>
                  <a:cubicBezTo>
                    <a:pt x="10323" y="3858"/>
                    <a:pt x="10347" y="3691"/>
                    <a:pt x="10347" y="3548"/>
                  </a:cubicBezTo>
                  <a:lnTo>
                    <a:pt x="10347" y="2727"/>
                  </a:lnTo>
                  <a:cubicBezTo>
                    <a:pt x="10347" y="2643"/>
                    <a:pt x="10275" y="2560"/>
                    <a:pt x="10180" y="2560"/>
                  </a:cubicBezTo>
                  <a:lnTo>
                    <a:pt x="8656" y="2560"/>
                  </a:lnTo>
                  <a:cubicBezTo>
                    <a:pt x="8096" y="2560"/>
                    <a:pt x="7644" y="3012"/>
                    <a:pt x="7644" y="3572"/>
                  </a:cubicBezTo>
                  <a:lnTo>
                    <a:pt x="7644" y="3596"/>
                  </a:lnTo>
                  <a:cubicBezTo>
                    <a:pt x="7644" y="3727"/>
                    <a:pt x="7668" y="3846"/>
                    <a:pt x="7727" y="3965"/>
                  </a:cubicBezTo>
                  <a:lnTo>
                    <a:pt x="7799" y="4132"/>
                  </a:lnTo>
                  <a:lnTo>
                    <a:pt x="7799" y="4382"/>
                  </a:lnTo>
                  <a:cubicBezTo>
                    <a:pt x="7799" y="4798"/>
                    <a:pt x="8013" y="5155"/>
                    <a:pt x="8311" y="5382"/>
                  </a:cubicBezTo>
                  <a:lnTo>
                    <a:pt x="8311" y="5596"/>
                  </a:lnTo>
                  <a:cubicBezTo>
                    <a:pt x="8311" y="5632"/>
                    <a:pt x="8311" y="5644"/>
                    <a:pt x="8180" y="5691"/>
                  </a:cubicBezTo>
                  <a:lnTo>
                    <a:pt x="7858" y="5775"/>
                  </a:lnTo>
                  <a:lnTo>
                    <a:pt x="6941" y="5441"/>
                  </a:lnTo>
                  <a:cubicBezTo>
                    <a:pt x="6941" y="5394"/>
                    <a:pt x="6930" y="5346"/>
                    <a:pt x="6894" y="5322"/>
                  </a:cubicBezTo>
                  <a:lnTo>
                    <a:pt x="6596" y="5001"/>
                  </a:lnTo>
                  <a:lnTo>
                    <a:pt x="6596" y="4489"/>
                  </a:lnTo>
                  <a:cubicBezTo>
                    <a:pt x="6632" y="4453"/>
                    <a:pt x="6656" y="4429"/>
                    <a:pt x="6691" y="4405"/>
                  </a:cubicBezTo>
                  <a:cubicBezTo>
                    <a:pt x="7061" y="4072"/>
                    <a:pt x="7263" y="3560"/>
                    <a:pt x="7263" y="3060"/>
                  </a:cubicBezTo>
                  <a:lnTo>
                    <a:pt x="7263" y="2643"/>
                  </a:lnTo>
                  <a:cubicBezTo>
                    <a:pt x="7382" y="2405"/>
                    <a:pt x="7430" y="2131"/>
                    <a:pt x="7430" y="1869"/>
                  </a:cubicBezTo>
                  <a:lnTo>
                    <a:pt x="7430" y="167"/>
                  </a:lnTo>
                  <a:cubicBezTo>
                    <a:pt x="7430" y="83"/>
                    <a:pt x="7358" y="0"/>
                    <a:pt x="72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0" name="Google Shape;300;p30"/>
            <p:cNvSpPr/>
            <p:nvPr/>
          </p:nvSpPr>
          <p:spPr>
            <a:xfrm>
              <a:off x="5645669" y="3625759"/>
              <a:ext cx="10248" cy="42872"/>
            </a:xfrm>
            <a:custGeom>
              <a:rect b="b" l="l" r="r" t="t"/>
              <a:pathLst>
                <a:path extrusionOk="0" h="1347" w="322">
                  <a:moveTo>
                    <a:pt x="167" y="1"/>
                  </a:moveTo>
                  <a:cubicBezTo>
                    <a:pt x="72" y="1"/>
                    <a:pt x="0" y="72"/>
                    <a:pt x="0" y="167"/>
                  </a:cubicBezTo>
                  <a:lnTo>
                    <a:pt x="0" y="1179"/>
                  </a:lnTo>
                  <a:cubicBezTo>
                    <a:pt x="0" y="1263"/>
                    <a:pt x="72" y="1346"/>
                    <a:pt x="167" y="1346"/>
                  </a:cubicBezTo>
                  <a:cubicBezTo>
                    <a:pt x="251" y="1346"/>
                    <a:pt x="322" y="1263"/>
                    <a:pt x="322" y="1179"/>
                  </a:cubicBezTo>
                  <a:lnTo>
                    <a:pt x="322" y="167"/>
                  </a:lnTo>
                  <a:cubicBezTo>
                    <a:pt x="322" y="60"/>
                    <a:pt x="251" y="1"/>
                    <a:pt x="1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1" name="Google Shape;301;p30"/>
            <p:cNvSpPr/>
            <p:nvPr/>
          </p:nvSpPr>
          <p:spPr>
            <a:xfrm>
              <a:off x="5462247" y="3461115"/>
              <a:ext cx="86825" cy="29759"/>
            </a:xfrm>
            <a:custGeom>
              <a:rect b="b" l="l" r="r" t="t"/>
              <a:pathLst>
                <a:path extrusionOk="0" h="935" w="2728">
                  <a:moveTo>
                    <a:pt x="1094" y="0"/>
                  </a:moveTo>
                  <a:cubicBezTo>
                    <a:pt x="768" y="0"/>
                    <a:pt x="473" y="35"/>
                    <a:pt x="287" y="66"/>
                  </a:cubicBezTo>
                  <a:cubicBezTo>
                    <a:pt x="120" y="102"/>
                    <a:pt x="1" y="233"/>
                    <a:pt x="1" y="399"/>
                  </a:cubicBezTo>
                  <a:lnTo>
                    <a:pt x="1" y="768"/>
                  </a:lnTo>
                  <a:cubicBezTo>
                    <a:pt x="1" y="864"/>
                    <a:pt x="72" y="935"/>
                    <a:pt x="168" y="935"/>
                  </a:cubicBezTo>
                  <a:cubicBezTo>
                    <a:pt x="251" y="935"/>
                    <a:pt x="322" y="864"/>
                    <a:pt x="322" y="768"/>
                  </a:cubicBezTo>
                  <a:lnTo>
                    <a:pt x="322" y="399"/>
                  </a:lnTo>
                  <a:cubicBezTo>
                    <a:pt x="322" y="399"/>
                    <a:pt x="322" y="387"/>
                    <a:pt x="346" y="387"/>
                  </a:cubicBezTo>
                  <a:cubicBezTo>
                    <a:pt x="498" y="361"/>
                    <a:pt x="764" y="327"/>
                    <a:pt x="1063" y="327"/>
                  </a:cubicBezTo>
                  <a:cubicBezTo>
                    <a:pt x="1162" y="327"/>
                    <a:pt x="1266" y="331"/>
                    <a:pt x="1370" y="340"/>
                  </a:cubicBezTo>
                  <a:cubicBezTo>
                    <a:pt x="1858" y="364"/>
                    <a:pt x="2215" y="506"/>
                    <a:pt x="2442" y="709"/>
                  </a:cubicBezTo>
                  <a:cubicBezTo>
                    <a:pt x="2471" y="739"/>
                    <a:pt x="2513" y="753"/>
                    <a:pt x="2555" y="753"/>
                  </a:cubicBezTo>
                  <a:cubicBezTo>
                    <a:pt x="2596" y="753"/>
                    <a:pt x="2638" y="739"/>
                    <a:pt x="2668" y="709"/>
                  </a:cubicBezTo>
                  <a:cubicBezTo>
                    <a:pt x="2727" y="637"/>
                    <a:pt x="2727" y="530"/>
                    <a:pt x="2656" y="471"/>
                  </a:cubicBezTo>
                  <a:cubicBezTo>
                    <a:pt x="2283" y="97"/>
                    <a:pt x="1643" y="0"/>
                    <a:pt x="10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2" name="Google Shape;302;p30"/>
            <p:cNvSpPr/>
            <p:nvPr/>
          </p:nvSpPr>
          <p:spPr>
            <a:xfrm>
              <a:off x="5441050" y="3636389"/>
              <a:ext cx="10248" cy="32241"/>
            </a:xfrm>
            <a:custGeom>
              <a:rect b="b" l="l" r="r" t="t"/>
              <a:pathLst>
                <a:path extrusionOk="0" h="1013" w="322">
                  <a:moveTo>
                    <a:pt x="167" y="0"/>
                  </a:moveTo>
                  <a:cubicBezTo>
                    <a:pt x="72" y="0"/>
                    <a:pt x="0" y="71"/>
                    <a:pt x="0" y="155"/>
                  </a:cubicBezTo>
                  <a:lnTo>
                    <a:pt x="0" y="845"/>
                  </a:lnTo>
                  <a:cubicBezTo>
                    <a:pt x="0" y="929"/>
                    <a:pt x="72" y="1012"/>
                    <a:pt x="167" y="1012"/>
                  </a:cubicBezTo>
                  <a:cubicBezTo>
                    <a:pt x="250" y="1012"/>
                    <a:pt x="322" y="929"/>
                    <a:pt x="322" y="845"/>
                  </a:cubicBezTo>
                  <a:lnTo>
                    <a:pt x="322" y="155"/>
                  </a:lnTo>
                  <a:cubicBezTo>
                    <a:pt x="310" y="71"/>
                    <a:pt x="250" y="0"/>
                    <a:pt x="1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3" name="Google Shape;303;p30"/>
            <p:cNvSpPr/>
            <p:nvPr/>
          </p:nvSpPr>
          <p:spPr>
            <a:xfrm>
              <a:off x="5559257" y="3636389"/>
              <a:ext cx="10662" cy="32241"/>
            </a:xfrm>
            <a:custGeom>
              <a:rect b="b" l="l" r="r" t="t"/>
              <a:pathLst>
                <a:path extrusionOk="0" h="1013" w="335">
                  <a:moveTo>
                    <a:pt x="168" y="0"/>
                  </a:moveTo>
                  <a:cubicBezTo>
                    <a:pt x="84" y="0"/>
                    <a:pt x="1" y="71"/>
                    <a:pt x="1" y="155"/>
                  </a:cubicBezTo>
                  <a:lnTo>
                    <a:pt x="1" y="845"/>
                  </a:lnTo>
                  <a:cubicBezTo>
                    <a:pt x="1" y="929"/>
                    <a:pt x="84" y="1012"/>
                    <a:pt x="168" y="1012"/>
                  </a:cubicBezTo>
                  <a:cubicBezTo>
                    <a:pt x="263" y="1012"/>
                    <a:pt x="334" y="929"/>
                    <a:pt x="334" y="845"/>
                  </a:cubicBezTo>
                  <a:lnTo>
                    <a:pt x="334" y="155"/>
                  </a:lnTo>
                  <a:cubicBezTo>
                    <a:pt x="334" y="71"/>
                    <a:pt x="263" y="0"/>
                    <a:pt x="1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304" name="Google Shape;304;p30"/>
          <p:cNvSpPr/>
          <p:nvPr/>
        </p:nvSpPr>
        <p:spPr>
          <a:xfrm flipH="1">
            <a:off x="739575" y="2741625"/>
            <a:ext cx="492600" cy="49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0"/>
          <p:cNvSpPr/>
          <p:nvPr/>
        </p:nvSpPr>
        <p:spPr>
          <a:xfrm flipH="1">
            <a:off x="4439174" y="2749466"/>
            <a:ext cx="492600" cy="49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0"/>
          <p:cNvSpPr/>
          <p:nvPr/>
        </p:nvSpPr>
        <p:spPr>
          <a:xfrm flipH="1">
            <a:off x="774400" y="3796624"/>
            <a:ext cx="492600" cy="49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0"/>
          <p:cNvSpPr/>
          <p:nvPr/>
        </p:nvSpPr>
        <p:spPr>
          <a:xfrm flipH="1">
            <a:off x="4473375" y="3751683"/>
            <a:ext cx="492600" cy="49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8" name="Google Shape;308;p30"/>
          <p:cNvCxnSpPr/>
          <p:nvPr/>
        </p:nvCxnSpPr>
        <p:spPr>
          <a:xfrm rot="10800000">
            <a:off x="1436050" y="2464129"/>
            <a:ext cx="6380100" cy="0"/>
          </a:xfrm>
          <a:prstGeom prst="straightConnector1">
            <a:avLst/>
          </a:prstGeom>
          <a:noFill/>
          <a:ln cap="flat" cmpd="sng" w="19050">
            <a:solidFill>
              <a:schemeClr val="accent2"/>
            </a:solidFill>
            <a:prstDash val="dot"/>
            <a:round/>
            <a:headEnd len="med" w="med" type="none"/>
            <a:tailEnd len="med" w="med" type="none"/>
          </a:ln>
        </p:spPr>
      </p:cxnSp>
      <p:grpSp>
        <p:nvGrpSpPr>
          <p:cNvPr id="309" name="Google Shape;309;p30"/>
          <p:cNvGrpSpPr/>
          <p:nvPr/>
        </p:nvGrpSpPr>
        <p:grpSpPr>
          <a:xfrm>
            <a:off x="819270" y="2820928"/>
            <a:ext cx="349052" cy="313055"/>
            <a:chOff x="5778676" y="3826972"/>
            <a:chExt cx="349052" cy="313055"/>
          </a:xfrm>
        </p:grpSpPr>
        <p:sp>
          <p:nvSpPr>
            <p:cNvPr id="310" name="Google Shape;310;p30"/>
            <p:cNvSpPr/>
            <p:nvPr/>
          </p:nvSpPr>
          <p:spPr>
            <a:xfrm>
              <a:off x="5923045" y="3890659"/>
              <a:ext cx="27690" cy="48155"/>
            </a:xfrm>
            <a:custGeom>
              <a:rect b="b" l="l" r="r" t="t"/>
              <a:pathLst>
                <a:path extrusionOk="0" h="1513" w="87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0"/>
            <p:cNvSpPr/>
            <p:nvPr/>
          </p:nvSpPr>
          <p:spPr>
            <a:xfrm>
              <a:off x="5976866" y="3843268"/>
              <a:ext cx="80364" cy="80364"/>
            </a:xfrm>
            <a:custGeom>
              <a:rect b="b" l="l" r="r" t="t"/>
              <a:pathLst>
                <a:path extrusionOk="0" h="2525" w="2525">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0"/>
            <p:cNvSpPr/>
            <p:nvPr/>
          </p:nvSpPr>
          <p:spPr>
            <a:xfrm>
              <a:off x="5879473" y="3826972"/>
              <a:ext cx="193288" cy="144051"/>
            </a:xfrm>
            <a:custGeom>
              <a:rect b="b" l="l" r="r" t="t"/>
              <a:pathLst>
                <a:path extrusionOk="0" h="4526" w="6073">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0"/>
            <p:cNvSpPr/>
            <p:nvPr/>
          </p:nvSpPr>
          <p:spPr>
            <a:xfrm>
              <a:off x="6003760" y="3859946"/>
              <a:ext cx="26958" cy="47773"/>
            </a:xfrm>
            <a:custGeom>
              <a:rect b="b" l="l" r="r" t="t"/>
              <a:pathLst>
                <a:path extrusionOk="0" h="1501" w="847">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0"/>
            <p:cNvSpPr/>
            <p:nvPr/>
          </p:nvSpPr>
          <p:spPr>
            <a:xfrm>
              <a:off x="5778676" y="3939865"/>
              <a:ext cx="349052" cy="200163"/>
            </a:xfrm>
            <a:custGeom>
              <a:rect b="b" l="l" r="r" t="t"/>
              <a:pathLst>
                <a:path extrusionOk="0" h="6289" w="10967">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 name="Google Shape;315;p30"/>
          <p:cNvGrpSpPr/>
          <p:nvPr/>
        </p:nvGrpSpPr>
        <p:grpSpPr>
          <a:xfrm>
            <a:off x="4552268" y="2817993"/>
            <a:ext cx="286324" cy="348163"/>
            <a:chOff x="1767069" y="3360146"/>
            <a:chExt cx="286324" cy="348163"/>
          </a:xfrm>
        </p:grpSpPr>
        <p:sp>
          <p:nvSpPr>
            <p:cNvPr id="316" name="Google Shape;316;p30"/>
            <p:cNvSpPr/>
            <p:nvPr/>
          </p:nvSpPr>
          <p:spPr>
            <a:xfrm>
              <a:off x="1767069" y="3404277"/>
              <a:ext cx="228223" cy="304033"/>
            </a:xfrm>
            <a:custGeom>
              <a:rect b="b" l="l" r="r" t="t"/>
              <a:pathLst>
                <a:path extrusionOk="0" h="9597" w="7204">
                  <a:moveTo>
                    <a:pt x="2072" y="7537"/>
                  </a:moveTo>
                  <a:lnTo>
                    <a:pt x="2072" y="9049"/>
                  </a:lnTo>
                  <a:lnTo>
                    <a:pt x="572" y="7537"/>
                  </a:lnTo>
                  <a:close/>
                  <a:moveTo>
                    <a:pt x="167" y="0"/>
                  </a:moveTo>
                  <a:cubicBezTo>
                    <a:pt x="72" y="0"/>
                    <a:pt x="0" y="72"/>
                    <a:pt x="0" y="155"/>
                  </a:cubicBezTo>
                  <a:lnTo>
                    <a:pt x="0" y="7382"/>
                  </a:lnTo>
                  <a:cubicBezTo>
                    <a:pt x="0" y="7418"/>
                    <a:pt x="12" y="7465"/>
                    <a:pt x="48" y="7501"/>
                  </a:cubicBezTo>
                  <a:lnTo>
                    <a:pt x="2096" y="9549"/>
                  </a:lnTo>
                  <a:cubicBezTo>
                    <a:pt x="2132" y="9585"/>
                    <a:pt x="2179" y="9597"/>
                    <a:pt x="2215" y="9597"/>
                  </a:cubicBezTo>
                  <a:lnTo>
                    <a:pt x="7025" y="9597"/>
                  </a:lnTo>
                  <a:cubicBezTo>
                    <a:pt x="7120" y="9597"/>
                    <a:pt x="7192" y="9513"/>
                    <a:pt x="7192" y="9430"/>
                  </a:cubicBezTo>
                  <a:lnTo>
                    <a:pt x="7192" y="7811"/>
                  </a:lnTo>
                  <a:cubicBezTo>
                    <a:pt x="7204" y="7715"/>
                    <a:pt x="7132" y="7644"/>
                    <a:pt x="7037" y="7644"/>
                  </a:cubicBezTo>
                  <a:cubicBezTo>
                    <a:pt x="6954" y="7644"/>
                    <a:pt x="6882" y="7715"/>
                    <a:pt x="6882" y="7811"/>
                  </a:cubicBezTo>
                  <a:lnTo>
                    <a:pt x="6882" y="9263"/>
                  </a:lnTo>
                  <a:lnTo>
                    <a:pt x="2382" y="9263"/>
                  </a:lnTo>
                  <a:lnTo>
                    <a:pt x="2382" y="7382"/>
                  </a:lnTo>
                  <a:cubicBezTo>
                    <a:pt x="2382" y="7287"/>
                    <a:pt x="2310" y="7215"/>
                    <a:pt x="2215" y="7215"/>
                  </a:cubicBezTo>
                  <a:lnTo>
                    <a:pt x="334" y="7215"/>
                  </a:lnTo>
                  <a:lnTo>
                    <a:pt x="334" y="322"/>
                  </a:lnTo>
                  <a:lnTo>
                    <a:pt x="1858" y="322"/>
                  </a:lnTo>
                  <a:cubicBezTo>
                    <a:pt x="1953" y="322"/>
                    <a:pt x="2024" y="250"/>
                    <a:pt x="2024" y="155"/>
                  </a:cubicBezTo>
                  <a:cubicBezTo>
                    <a:pt x="2024" y="72"/>
                    <a:pt x="1953" y="0"/>
                    <a:pt x="18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0"/>
            <p:cNvSpPr/>
            <p:nvPr/>
          </p:nvSpPr>
          <p:spPr>
            <a:xfrm>
              <a:off x="1799509" y="3360146"/>
              <a:ext cx="253884" cy="276883"/>
            </a:xfrm>
            <a:custGeom>
              <a:rect b="b" l="l" r="r" t="t"/>
              <a:pathLst>
                <a:path extrusionOk="0" h="8740" w="8014">
                  <a:moveTo>
                    <a:pt x="4406" y="3751"/>
                  </a:moveTo>
                  <a:cubicBezTo>
                    <a:pt x="4525" y="3870"/>
                    <a:pt x="4680" y="3965"/>
                    <a:pt x="4822" y="4048"/>
                  </a:cubicBezTo>
                  <a:lnTo>
                    <a:pt x="4822" y="4132"/>
                  </a:lnTo>
                  <a:lnTo>
                    <a:pt x="334" y="4132"/>
                  </a:lnTo>
                  <a:lnTo>
                    <a:pt x="334" y="3751"/>
                  </a:lnTo>
                  <a:close/>
                  <a:moveTo>
                    <a:pt x="5870" y="0"/>
                  </a:moveTo>
                  <a:cubicBezTo>
                    <a:pt x="4941" y="0"/>
                    <a:pt x="4156" y="583"/>
                    <a:pt x="3846" y="1405"/>
                  </a:cubicBezTo>
                  <a:lnTo>
                    <a:pt x="1477" y="1405"/>
                  </a:lnTo>
                  <a:cubicBezTo>
                    <a:pt x="1393" y="1405"/>
                    <a:pt x="1310" y="1476"/>
                    <a:pt x="1310" y="1572"/>
                  </a:cubicBezTo>
                  <a:cubicBezTo>
                    <a:pt x="1310" y="1655"/>
                    <a:pt x="1393" y="1726"/>
                    <a:pt x="1477" y="1726"/>
                  </a:cubicBezTo>
                  <a:lnTo>
                    <a:pt x="3739" y="1726"/>
                  </a:lnTo>
                  <a:cubicBezTo>
                    <a:pt x="3715" y="1869"/>
                    <a:pt x="3691" y="2012"/>
                    <a:pt x="3691" y="2167"/>
                  </a:cubicBezTo>
                  <a:cubicBezTo>
                    <a:pt x="3691" y="2643"/>
                    <a:pt x="3858" y="3084"/>
                    <a:pt x="4108" y="3441"/>
                  </a:cubicBezTo>
                  <a:lnTo>
                    <a:pt x="167" y="3441"/>
                  </a:lnTo>
                  <a:cubicBezTo>
                    <a:pt x="84" y="3441"/>
                    <a:pt x="0" y="3512"/>
                    <a:pt x="0" y="3608"/>
                  </a:cubicBezTo>
                  <a:lnTo>
                    <a:pt x="0" y="4310"/>
                  </a:lnTo>
                  <a:cubicBezTo>
                    <a:pt x="0" y="4393"/>
                    <a:pt x="84" y="4465"/>
                    <a:pt x="167" y="4465"/>
                  </a:cubicBezTo>
                  <a:lnTo>
                    <a:pt x="4977" y="4465"/>
                  </a:lnTo>
                  <a:cubicBezTo>
                    <a:pt x="5061" y="4465"/>
                    <a:pt x="5144" y="4393"/>
                    <a:pt x="5144" y="4310"/>
                  </a:cubicBezTo>
                  <a:lnTo>
                    <a:pt x="5144" y="4203"/>
                  </a:lnTo>
                  <a:cubicBezTo>
                    <a:pt x="5358" y="4274"/>
                    <a:pt x="5596" y="4322"/>
                    <a:pt x="5834" y="4322"/>
                  </a:cubicBezTo>
                  <a:lnTo>
                    <a:pt x="5834" y="8573"/>
                  </a:lnTo>
                  <a:cubicBezTo>
                    <a:pt x="5834" y="8668"/>
                    <a:pt x="5918" y="8739"/>
                    <a:pt x="6001" y="8739"/>
                  </a:cubicBezTo>
                  <a:cubicBezTo>
                    <a:pt x="6096" y="8739"/>
                    <a:pt x="6168" y="8668"/>
                    <a:pt x="6168" y="8573"/>
                  </a:cubicBezTo>
                  <a:lnTo>
                    <a:pt x="6168" y="4286"/>
                  </a:lnTo>
                  <a:cubicBezTo>
                    <a:pt x="6549" y="4227"/>
                    <a:pt x="6906" y="4084"/>
                    <a:pt x="7204" y="3834"/>
                  </a:cubicBezTo>
                  <a:cubicBezTo>
                    <a:pt x="7585" y="3512"/>
                    <a:pt x="7847" y="3096"/>
                    <a:pt x="7954" y="2619"/>
                  </a:cubicBezTo>
                  <a:cubicBezTo>
                    <a:pt x="7978" y="2536"/>
                    <a:pt x="7918" y="2441"/>
                    <a:pt x="7835" y="2429"/>
                  </a:cubicBezTo>
                  <a:cubicBezTo>
                    <a:pt x="7825" y="2428"/>
                    <a:pt x="7815" y="2427"/>
                    <a:pt x="7806" y="2427"/>
                  </a:cubicBezTo>
                  <a:cubicBezTo>
                    <a:pt x="7723" y="2427"/>
                    <a:pt x="7655" y="2473"/>
                    <a:pt x="7644" y="2548"/>
                  </a:cubicBezTo>
                  <a:cubicBezTo>
                    <a:pt x="7466" y="3381"/>
                    <a:pt x="6704" y="3989"/>
                    <a:pt x="5858" y="3989"/>
                  </a:cubicBezTo>
                  <a:cubicBezTo>
                    <a:pt x="4846" y="3989"/>
                    <a:pt x="4025" y="3179"/>
                    <a:pt x="4025" y="2167"/>
                  </a:cubicBezTo>
                  <a:cubicBezTo>
                    <a:pt x="4025" y="1155"/>
                    <a:pt x="4846" y="333"/>
                    <a:pt x="5858" y="333"/>
                  </a:cubicBezTo>
                  <a:cubicBezTo>
                    <a:pt x="6787" y="333"/>
                    <a:pt x="7585" y="1048"/>
                    <a:pt x="7680" y="1965"/>
                  </a:cubicBezTo>
                  <a:cubicBezTo>
                    <a:pt x="7704" y="2060"/>
                    <a:pt x="7775" y="2119"/>
                    <a:pt x="7858" y="2119"/>
                  </a:cubicBezTo>
                  <a:cubicBezTo>
                    <a:pt x="7954" y="2107"/>
                    <a:pt x="8013" y="2024"/>
                    <a:pt x="8013" y="1941"/>
                  </a:cubicBezTo>
                  <a:cubicBezTo>
                    <a:pt x="7954" y="1417"/>
                    <a:pt x="7716" y="929"/>
                    <a:pt x="7311" y="572"/>
                  </a:cubicBezTo>
                  <a:cubicBezTo>
                    <a:pt x="6906" y="214"/>
                    <a:pt x="6406" y="0"/>
                    <a:pt x="58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0"/>
            <p:cNvSpPr/>
            <p:nvPr/>
          </p:nvSpPr>
          <p:spPr>
            <a:xfrm>
              <a:off x="1948120" y="3388532"/>
              <a:ext cx="78852" cy="75367"/>
            </a:xfrm>
            <a:custGeom>
              <a:rect b="b" l="l" r="r" t="t"/>
              <a:pathLst>
                <a:path extrusionOk="0" h="2379" w="2489">
                  <a:moveTo>
                    <a:pt x="1513" y="330"/>
                  </a:moveTo>
                  <a:cubicBezTo>
                    <a:pt x="1667" y="330"/>
                    <a:pt x="1798" y="390"/>
                    <a:pt x="1917" y="497"/>
                  </a:cubicBezTo>
                  <a:cubicBezTo>
                    <a:pt x="2132" y="700"/>
                    <a:pt x="2132" y="1057"/>
                    <a:pt x="1905" y="1283"/>
                  </a:cubicBezTo>
                  <a:cubicBezTo>
                    <a:pt x="1792" y="1396"/>
                    <a:pt x="1646" y="1453"/>
                    <a:pt x="1504" y="1453"/>
                  </a:cubicBezTo>
                  <a:cubicBezTo>
                    <a:pt x="1361" y="1453"/>
                    <a:pt x="1221" y="1396"/>
                    <a:pt x="1120" y="1283"/>
                  </a:cubicBezTo>
                  <a:cubicBezTo>
                    <a:pt x="893" y="1057"/>
                    <a:pt x="893" y="700"/>
                    <a:pt x="1120" y="497"/>
                  </a:cubicBezTo>
                  <a:cubicBezTo>
                    <a:pt x="1215" y="390"/>
                    <a:pt x="1370" y="330"/>
                    <a:pt x="1513" y="330"/>
                  </a:cubicBezTo>
                  <a:close/>
                  <a:moveTo>
                    <a:pt x="1518" y="0"/>
                  </a:moveTo>
                  <a:cubicBezTo>
                    <a:pt x="1292" y="0"/>
                    <a:pt x="1066" y="86"/>
                    <a:pt x="893" y="259"/>
                  </a:cubicBezTo>
                  <a:cubicBezTo>
                    <a:pt x="584" y="569"/>
                    <a:pt x="548" y="1033"/>
                    <a:pt x="786" y="1390"/>
                  </a:cubicBezTo>
                  <a:lnTo>
                    <a:pt x="60" y="2116"/>
                  </a:lnTo>
                  <a:cubicBezTo>
                    <a:pt x="0" y="2176"/>
                    <a:pt x="0" y="2283"/>
                    <a:pt x="60" y="2343"/>
                  </a:cubicBezTo>
                  <a:cubicBezTo>
                    <a:pt x="96" y="2366"/>
                    <a:pt x="131" y="2378"/>
                    <a:pt x="179" y="2378"/>
                  </a:cubicBezTo>
                  <a:cubicBezTo>
                    <a:pt x="227" y="2378"/>
                    <a:pt x="274" y="2366"/>
                    <a:pt x="298" y="2343"/>
                  </a:cubicBezTo>
                  <a:lnTo>
                    <a:pt x="1024" y="1604"/>
                  </a:lnTo>
                  <a:cubicBezTo>
                    <a:pt x="1179" y="1712"/>
                    <a:pt x="1358" y="1759"/>
                    <a:pt x="1536" y="1759"/>
                  </a:cubicBezTo>
                  <a:cubicBezTo>
                    <a:pt x="1763" y="1759"/>
                    <a:pt x="1977" y="1664"/>
                    <a:pt x="2155" y="1509"/>
                  </a:cubicBezTo>
                  <a:cubicBezTo>
                    <a:pt x="2489" y="1164"/>
                    <a:pt x="2489" y="592"/>
                    <a:pt x="2144" y="259"/>
                  </a:cubicBezTo>
                  <a:cubicBezTo>
                    <a:pt x="1971" y="86"/>
                    <a:pt x="1745" y="0"/>
                    <a:pt x="15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0"/>
            <p:cNvSpPr/>
            <p:nvPr/>
          </p:nvSpPr>
          <p:spPr>
            <a:xfrm>
              <a:off x="1800270" y="3513636"/>
              <a:ext cx="162582" cy="10233"/>
            </a:xfrm>
            <a:custGeom>
              <a:rect b="b" l="l" r="r" t="t"/>
              <a:pathLst>
                <a:path extrusionOk="0" h="323" w="5132">
                  <a:moveTo>
                    <a:pt x="155" y="1"/>
                  </a:moveTo>
                  <a:cubicBezTo>
                    <a:pt x="72" y="1"/>
                    <a:pt x="0" y="72"/>
                    <a:pt x="0" y="156"/>
                  </a:cubicBezTo>
                  <a:cubicBezTo>
                    <a:pt x="0" y="251"/>
                    <a:pt x="72" y="322"/>
                    <a:pt x="155" y="322"/>
                  </a:cubicBezTo>
                  <a:lnTo>
                    <a:pt x="4965" y="322"/>
                  </a:lnTo>
                  <a:cubicBezTo>
                    <a:pt x="5060" y="322"/>
                    <a:pt x="5132" y="251"/>
                    <a:pt x="5132" y="156"/>
                  </a:cubicBezTo>
                  <a:cubicBezTo>
                    <a:pt x="5132" y="72"/>
                    <a:pt x="5060" y="1"/>
                    <a:pt x="49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0"/>
            <p:cNvSpPr/>
            <p:nvPr/>
          </p:nvSpPr>
          <p:spPr>
            <a:xfrm>
              <a:off x="1800270" y="3536287"/>
              <a:ext cx="162582" cy="10201"/>
            </a:xfrm>
            <a:custGeom>
              <a:rect b="b" l="l" r="r" t="t"/>
              <a:pathLst>
                <a:path extrusionOk="0" h="322" w="5132">
                  <a:moveTo>
                    <a:pt x="155" y="0"/>
                  </a:moveTo>
                  <a:cubicBezTo>
                    <a:pt x="72" y="0"/>
                    <a:pt x="0" y="72"/>
                    <a:pt x="0" y="155"/>
                  </a:cubicBezTo>
                  <a:cubicBezTo>
                    <a:pt x="0" y="250"/>
                    <a:pt x="72" y="322"/>
                    <a:pt x="155" y="322"/>
                  </a:cubicBezTo>
                  <a:lnTo>
                    <a:pt x="4965" y="322"/>
                  </a:lnTo>
                  <a:cubicBezTo>
                    <a:pt x="5060" y="322"/>
                    <a:pt x="5132" y="250"/>
                    <a:pt x="5132" y="155"/>
                  </a:cubicBezTo>
                  <a:cubicBezTo>
                    <a:pt x="5132" y="72"/>
                    <a:pt x="5060" y="0"/>
                    <a:pt x="49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0"/>
            <p:cNvSpPr/>
            <p:nvPr/>
          </p:nvSpPr>
          <p:spPr>
            <a:xfrm>
              <a:off x="1800270" y="3558146"/>
              <a:ext cx="162582" cy="10613"/>
            </a:xfrm>
            <a:custGeom>
              <a:rect b="b" l="l" r="r" t="t"/>
              <a:pathLst>
                <a:path extrusionOk="0" h="335" w="5132">
                  <a:moveTo>
                    <a:pt x="155" y="1"/>
                  </a:moveTo>
                  <a:cubicBezTo>
                    <a:pt x="72" y="1"/>
                    <a:pt x="0" y="84"/>
                    <a:pt x="0" y="168"/>
                  </a:cubicBezTo>
                  <a:cubicBezTo>
                    <a:pt x="0" y="263"/>
                    <a:pt x="72" y="334"/>
                    <a:pt x="155" y="334"/>
                  </a:cubicBezTo>
                  <a:lnTo>
                    <a:pt x="4965" y="334"/>
                  </a:lnTo>
                  <a:cubicBezTo>
                    <a:pt x="5060" y="334"/>
                    <a:pt x="5132" y="263"/>
                    <a:pt x="5132" y="168"/>
                  </a:cubicBezTo>
                  <a:cubicBezTo>
                    <a:pt x="5132" y="84"/>
                    <a:pt x="5060" y="1"/>
                    <a:pt x="49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0"/>
            <p:cNvSpPr/>
            <p:nvPr/>
          </p:nvSpPr>
          <p:spPr>
            <a:xfrm>
              <a:off x="1800270" y="3580798"/>
              <a:ext cx="162582" cy="10581"/>
            </a:xfrm>
            <a:custGeom>
              <a:rect b="b" l="l" r="r" t="t"/>
              <a:pathLst>
                <a:path extrusionOk="0" h="334" w="5132">
                  <a:moveTo>
                    <a:pt x="155" y="0"/>
                  </a:moveTo>
                  <a:cubicBezTo>
                    <a:pt x="72" y="0"/>
                    <a:pt x="0" y="84"/>
                    <a:pt x="0" y="167"/>
                  </a:cubicBezTo>
                  <a:cubicBezTo>
                    <a:pt x="0" y="262"/>
                    <a:pt x="72" y="334"/>
                    <a:pt x="155" y="334"/>
                  </a:cubicBezTo>
                  <a:lnTo>
                    <a:pt x="4965" y="334"/>
                  </a:lnTo>
                  <a:cubicBezTo>
                    <a:pt x="5060" y="334"/>
                    <a:pt x="5132" y="262"/>
                    <a:pt x="5132" y="167"/>
                  </a:cubicBezTo>
                  <a:cubicBezTo>
                    <a:pt x="5132" y="84"/>
                    <a:pt x="5060" y="0"/>
                    <a:pt x="49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3" name="Google Shape;323;p30"/>
          <p:cNvGrpSpPr/>
          <p:nvPr/>
        </p:nvGrpSpPr>
        <p:grpSpPr>
          <a:xfrm>
            <a:off x="848199" y="3882057"/>
            <a:ext cx="334666" cy="334634"/>
            <a:chOff x="7976174" y="2925108"/>
            <a:chExt cx="334666" cy="334634"/>
          </a:xfrm>
        </p:grpSpPr>
        <p:sp>
          <p:nvSpPr>
            <p:cNvPr id="324" name="Google Shape;324;p30"/>
            <p:cNvSpPr/>
            <p:nvPr/>
          </p:nvSpPr>
          <p:spPr>
            <a:xfrm>
              <a:off x="8003100" y="3064545"/>
              <a:ext cx="10630" cy="14068"/>
            </a:xfrm>
            <a:custGeom>
              <a:rect b="b" l="l" r="r" t="t"/>
              <a:pathLst>
                <a:path extrusionOk="0" h="442" w="334">
                  <a:moveTo>
                    <a:pt x="167" y="1"/>
                  </a:moveTo>
                  <a:cubicBezTo>
                    <a:pt x="72" y="1"/>
                    <a:pt x="0" y="72"/>
                    <a:pt x="0" y="167"/>
                  </a:cubicBezTo>
                  <a:lnTo>
                    <a:pt x="0" y="286"/>
                  </a:lnTo>
                  <a:cubicBezTo>
                    <a:pt x="0" y="370"/>
                    <a:pt x="72" y="441"/>
                    <a:pt x="167" y="441"/>
                  </a:cubicBezTo>
                  <a:cubicBezTo>
                    <a:pt x="250" y="441"/>
                    <a:pt x="322" y="370"/>
                    <a:pt x="322" y="286"/>
                  </a:cubicBezTo>
                  <a:lnTo>
                    <a:pt x="322" y="167"/>
                  </a:lnTo>
                  <a:cubicBezTo>
                    <a:pt x="334" y="72"/>
                    <a:pt x="250" y="1"/>
                    <a:pt x="1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0"/>
            <p:cNvSpPr/>
            <p:nvPr/>
          </p:nvSpPr>
          <p:spPr>
            <a:xfrm>
              <a:off x="8003100" y="3046371"/>
              <a:ext cx="10630" cy="14418"/>
            </a:xfrm>
            <a:custGeom>
              <a:rect b="b" l="l" r="r" t="t"/>
              <a:pathLst>
                <a:path extrusionOk="0" h="453" w="334">
                  <a:moveTo>
                    <a:pt x="167" y="0"/>
                  </a:moveTo>
                  <a:cubicBezTo>
                    <a:pt x="72" y="0"/>
                    <a:pt x="0" y="71"/>
                    <a:pt x="0" y="167"/>
                  </a:cubicBezTo>
                  <a:lnTo>
                    <a:pt x="0" y="286"/>
                  </a:lnTo>
                  <a:cubicBezTo>
                    <a:pt x="0" y="369"/>
                    <a:pt x="72" y="452"/>
                    <a:pt x="167" y="452"/>
                  </a:cubicBezTo>
                  <a:cubicBezTo>
                    <a:pt x="250" y="452"/>
                    <a:pt x="322" y="369"/>
                    <a:pt x="322" y="286"/>
                  </a:cubicBezTo>
                  <a:lnTo>
                    <a:pt x="322" y="167"/>
                  </a:lnTo>
                  <a:cubicBezTo>
                    <a:pt x="334" y="71"/>
                    <a:pt x="250" y="0"/>
                    <a:pt x="1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0"/>
            <p:cNvSpPr/>
            <p:nvPr/>
          </p:nvSpPr>
          <p:spPr>
            <a:xfrm>
              <a:off x="8272519" y="3105093"/>
              <a:ext cx="10630" cy="14418"/>
            </a:xfrm>
            <a:custGeom>
              <a:rect b="b" l="l" r="r" t="t"/>
              <a:pathLst>
                <a:path extrusionOk="0" h="453" w="334">
                  <a:moveTo>
                    <a:pt x="167" y="0"/>
                  </a:moveTo>
                  <a:cubicBezTo>
                    <a:pt x="84" y="0"/>
                    <a:pt x="1" y="72"/>
                    <a:pt x="1" y="167"/>
                  </a:cubicBezTo>
                  <a:lnTo>
                    <a:pt x="1" y="286"/>
                  </a:lnTo>
                  <a:cubicBezTo>
                    <a:pt x="1" y="370"/>
                    <a:pt x="84" y="453"/>
                    <a:pt x="167" y="453"/>
                  </a:cubicBezTo>
                  <a:cubicBezTo>
                    <a:pt x="263" y="453"/>
                    <a:pt x="334" y="370"/>
                    <a:pt x="334" y="286"/>
                  </a:cubicBezTo>
                  <a:lnTo>
                    <a:pt x="334" y="167"/>
                  </a:lnTo>
                  <a:cubicBezTo>
                    <a:pt x="334" y="72"/>
                    <a:pt x="263" y="0"/>
                    <a:pt x="1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0"/>
            <p:cNvSpPr/>
            <p:nvPr/>
          </p:nvSpPr>
          <p:spPr>
            <a:xfrm>
              <a:off x="8272519" y="3123266"/>
              <a:ext cx="10630" cy="14068"/>
            </a:xfrm>
            <a:custGeom>
              <a:rect b="b" l="l" r="r" t="t"/>
              <a:pathLst>
                <a:path extrusionOk="0" h="442" w="334">
                  <a:moveTo>
                    <a:pt x="167" y="1"/>
                  </a:moveTo>
                  <a:cubicBezTo>
                    <a:pt x="84" y="1"/>
                    <a:pt x="1" y="72"/>
                    <a:pt x="1" y="168"/>
                  </a:cubicBezTo>
                  <a:lnTo>
                    <a:pt x="1" y="287"/>
                  </a:lnTo>
                  <a:cubicBezTo>
                    <a:pt x="1" y="370"/>
                    <a:pt x="84" y="442"/>
                    <a:pt x="167" y="442"/>
                  </a:cubicBezTo>
                  <a:cubicBezTo>
                    <a:pt x="263" y="442"/>
                    <a:pt x="334" y="370"/>
                    <a:pt x="334" y="287"/>
                  </a:cubicBezTo>
                  <a:lnTo>
                    <a:pt x="334" y="168"/>
                  </a:lnTo>
                  <a:cubicBezTo>
                    <a:pt x="334" y="72"/>
                    <a:pt x="263" y="1"/>
                    <a:pt x="1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0"/>
            <p:cNvSpPr/>
            <p:nvPr/>
          </p:nvSpPr>
          <p:spPr>
            <a:xfrm>
              <a:off x="7976174" y="2925108"/>
              <a:ext cx="334666" cy="334634"/>
            </a:xfrm>
            <a:custGeom>
              <a:rect b="b" l="l" r="r" t="t"/>
              <a:pathLst>
                <a:path extrusionOk="0" h="10514" w="10515">
                  <a:moveTo>
                    <a:pt x="5109" y="655"/>
                  </a:moveTo>
                  <a:lnTo>
                    <a:pt x="5109" y="2762"/>
                  </a:lnTo>
                  <a:lnTo>
                    <a:pt x="4704" y="2762"/>
                  </a:lnTo>
                  <a:lnTo>
                    <a:pt x="4704" y="655"/>
                  </a:lnTo>
                  <a:close/>
                  <a:moveTo>
                    <a:pt x="7549" y="655"/>
                  </a:moveTo>
                  <a:lnTo>
                    <a:pt x="7549" y="738"/>
                  </a:lnTo>
                  <a:lnTo>
                    <a:pt x="7549" y="750"/>
                  </a:lnTo>
                  <a:lnTo>
                    <a:pt x="7549" y="1584"/>
                  </a:lnTo>
                  <a:lnTo>
                    <a:pt x="7549" y="1774"/>
                  </a:lnTo>
                  <a:cubicBezTo>
                    <a:pt x="7442" y="1667"/>
                    <a:pt x="7311" y="1572"/>
                    <a:pt x="7157" y="1536"/>
                  </a:cubicBezTo>
                  <a:cubicBezTo>
                    <a:pt x="7122" y="1527"/>
                    <a:pt x="7085" y="1523"/>
                    <a:pt x="7048" y="1523"/>
                  </a:cubicBezTo>
                  <a:cubicBezTo>
                    <a:pt x="6935" y="1523"/>
                    <a:pt x="6818" y="1565"/>
                    <a:pt x="6728" y="1655"/>
                  </a:cubicBezTo>
                  <a:cubicBezTo>
                    <a:pt x="6716" y="1667"/>
                    <a:pt x="6371" y="1965"/>
                    <a:pt x="6811" y="2584"/>
                  </a:cubicBezTo>
                  <a:cubicBezTo>
                    <a:pt x="6859" y="2643"/>
                    <a:pt x="6907" y="2691"/>
                    <a:pt x="6918" y="2762"/>
                  </a:cubicBezTo>
                  <a:lnTo>
                    <a:pt x="5430" y="2762"/>
                  </a:lnTo>
                  <a:lnTo>
                    <a:pt x="5430" y="655"/>
                  </a:lnTo>
                  <a:close/>
                  <a:moveTo>
                    <a:pt x="2359" y="523"/>
                  </a:moveTo>
                  <a:cubicBezTo>
                    <a:pt x="2823" y="523"/>
                    <a:pt x="3485" y="630"/>
                    <a:pt x="3620" y="833"/>
                  </a:cubicBezTo>
                  <a:cubicBezTo>
                    <a:pt x="3644" y="881"/>
                    <a:pt x="3704" y="917"/>
                    <a:pt x="3763" y="917"/>
                  </a:cubicBezTo>
                  <a:lnTo>
                    <a:pt x="4359" y="917"/>
                  </a:lnTo>
                  <a:lnTo>
                    <a:pt x="4359" y="2500"/>
                  </a:lnTo>
                  <a:lnTo>
                    <a:pt x="3954" y="2500"/>
                  </a:lnTo>
                  <a:cubicBezTo>
                    <a:pt x="3894" y="2500"/>
                    <a:pt x="3847" y="2536"/>
                    <a:pt x="3823" y="2560"/>
                  </a:cubicBezTo>
                  <a:cubicBezTo>
                    <a:pt x="3466" y="3024"/>
                    <a:pt x="3275" y="3072"/>
                    <a:pt x="3037" y="3119"/>
                  </a:cubicBezTo>
                  <a:cubicBezTo>
                    <a:pt x="2858" y="3143"/>
                    <a:pt x="2644" y="3191"/>
                    <a:pt x="2358" y="3381"/>
                  </a:cubicBezTo>
                  <a:cubicBezTo>
                    <a:pt x="2174" y="3515"/>
                    <a:pt x="2037" y="3549"/>
                    <a:pt x="1955" y="3549"/>
                  </a:cubicBezTo>
                  <a:cubicBezTo>
                    <a:pt x="1921" y="3549"/>
                    <a:pt x="1896" y="3543"/>
                    <a:pt x="1882" y="3536"/>
                  </a:cubicBezTo>
                  <a:cubicBezTo>
                    <a:pt x="1846" y="3477"/>
                    <a:pt x="1846" y="3417"/>
                    <a:pt x="1846" y="3381"/>
                  </a:cubicBezTo>
                  <a:cubicBezTo>
                    <a:pt x="1882" y="3203"/>
                    <a:pt x="2168" y="3000"/>
                    <a:pt x="2346" y="2905"/>
                  </a:cubicBezTo>
                  <a:cubicBezTo>
                    <a:pt x="2442" y="2858"/>
                    <a:pt x="2466" y="2762"/>
                    <a:pt x="2430" y="2679"/>
                  </a:cubicBezTo>
                  <a:cubicBezTo>
                    <a:pt x="2394" y="2619"/>
                    <a:pt x="2335" y="2596"/>
                    <a:pt x="2263" y="2596"/>
                  </a:cubicBezTo>
                  <a:lnTo>
                    <a:pt x="715" y="2596"/>
                  </a:lnTo>
                  <a:cubicBezTo>
                    <a:pt x="644" y="2596"/>
                    <a:pt x="584" y="2536"/>
                    <a:pt x="584" y="2465"/>
                  </a:cubicBezTo>
                  <a:lnTo>
                    <a:pt x="584" y="2441"/>
                  </a:lnTo>
                  <a:cubicBezTo>
                    <a:pt x="584" y="2369"/>
                    <a:pt x="644" y="2310"/>
                    <a:pt x="715" y="2310"/>
                  </a:cubicBezTo>
                  <a:lnTo>
                    <a:pt x="2132" y="2310"/>
                  </a:lnTo>
                  <a:cubicBezTo>
                    <a:pt x="2215" y="2310"/>
                    <a:pt x="2287" y="2238"/>
                    <a:pt x="2287" y="2143"/>
                  </a:cubicBezTo>
                  <a:cubicBezTo>
                    <a:pt x="2287" y="2060"/>
                    <a:pt x="2215" y="1988"/>
                    <a:pt x="2132" y="1988"/>
                  </a:cubicBezTo>
                  <a:lnTo>
                    <a:pt x="715" y="1988"/>
                  </a:lnTo>
                  <a:lnTo>
                    <a:pt x="441" y="2012"/>
                  </a:lnTo>
                  <a:cubicBezTo>
                    <a:pt x="370" y="2012"/>
                    <a:pt x="310" y="1953"/>
                    <a:pt x="310" y="1881"/>
                  </a:cubicBezTo>
                  <a:lnTo>
                    <a:pt x="310" y="1869"/>
                  </a:lnTo>
                  <a:cubicBezTo>
                    <a:pt x="310" y="1786"/>
                    <a:pt x="370" y="1726"/>
                    <a:pt x="441" y="1726"/>
                  </a:cubicBezTo>
                  <a:lnTo>
                    <a:pt x="2156" y="1726"/>
                  </a:lnTo>
                  <a:cubicBezTo>
                    <a:pt x="2251" y="1726"/>
                    <a:pt x="2323" y="1655"/>
                    <a:pt x="2323" y="1572"/>
                  </a:cubicBezTo>
                  <a:cubicBezTo>
                    <a:pt x="2323" y="1476"/>
                    <a:pt x="2251" y="1405"/>
                    <a:pt x="2156" y="1405"/>
                  </a:cubicBezTo>
                  <a:lnTo>
                    <a:pt x="691" y="1405"/>
                  </a:lnTo>
                  <a:cubicBezTo>
                    <a:pt x="632" y="1393"/>
                    <a:pt x="596" y="1345"/>
                    <a:pt x="596" y="1286"/>
                  </a:cubicBezTo>
                  <a:lnTo>
                    <a:pt x="596" y="1274"/>
                  </a:lnTo>
                  <a:cubicBezTo>
                    <a:pt x="596" y="1191"/>
                    <a:pt x="656" y="1131"/>
                    <a:pt x="727" y="1131"/>
                  </a:cubicBezTo>
                  <a:lnTo>
                    <a:pt x="2156" y="1131"/>
                  </a:lnTo>
                  <a:cubicBezTo>
                    <a:pt x="2239" y="1131"/>
                    <a:pt x="2323" y="1060"/>
                    <a:pt x="2323" y="976"/>
                  </a:cubicBezTo>
                  <a:cubicBezTo>
                    <a:pt x="2323" y="881"/>
                    <a:pt x="2239" y="810"/>
                    <a:pt x="2156" y="810"/>
                  </a:cubicBezTo>
                  <a:lnTo>
                    <a:pt x="1442" y="810"/>
                  </a:lnTo>
                  <a:cubicBezTo>
                    <a:pt x="1370" y="810"/>
                    <a:pt x="1311" y="750"/>
                    <a:pt x="1311" y="679"/>
                  </a:cubicBezTo>
                  <a:lnTo>
                    <a:pt x="1311" y="655"/>
                  </a:lnTo>
                  <a:cubicBezTo>
                    <a:pt x="1311" y="583"/>
                    <a:pt x="1370" y="524"/>
                    <a:pt x="1442" y="524"/>
                  </a:cubicBezTo>
                  <a:lnTo>
                    <a:pt x="2287" y="524"/>
                  </a:lnTo>
                  <a:cubicBezTo>
                    <a:pt x="2310" y="523"/>
                    <a:pt x="2334" y="523"/>
                    <a:pt x="2359" y="523"/>
                  </a:cubicBezTo>
                  <a:close/>
                  <a:moveTo>
                    <a:pt x="8633" y="310"/>
                  </a:moveTo>
                  <a:cubicBezTo>
                    <a:pt x="8704" y="310"/>
                    <a:pt x="8764" y="369"/>
                    <a:pt x="8764" y="452"/>
                  </a:cubicBezTo>
                  <a:lnTo>
                    <a:pt x="8764" y="691"/>
                  </a:lnTo>
                  <a:lnTo>
                    <a:pt x="8764" y="726"/>
                  </a:lnTo>
                  <a:lnTo>
                    <a:pt x="8764" y="1107"/>
                  </a:lnTo>
                  <a:lnTo>
                    <a:pt x="8764" y="1131"/>
                  </a:lnTo>
                  <a:lnTo>
                    <a:pt x="8764" y="2155"/>
                  </a:lnTo>
                  <a:cubicBezTo>
                    <a:pt x="8764" y="2250"/>
                    <a:pt x="8835" y="2322"/>
                    <a:pt x="8931" y="2322"/>
                  </a:cubicBezTo>
                  <a:cubicBezTo>
                    <a:pt x="9014" y="2322"/>
                    <a:pt x="9085" y="2250"/>
                    <a:pt x="9085" y="2155"/>
                  </a:cubicBezTo>
                  <a:lnTo>
                    <a:pt x="9085" y="1012"/>
                  </a:lnTo>
                  <a:lnTo>
                    <a:pt x="9085" y="988"/>
                  </a:lnTo>
                  <a:lnTo>
                    <a:pt x="9085" y="953"/>
                  </a:lnTo>
                  <a:lnTo>
                    <a:pt x="9085" y="702"/>
                  </a:lnTo>
                  <a:cubicBezTo>
                    <a:pt x="9109" y="643"/>
                    <a:pt x="9145" y="595"/>
                    <a:pt x="9204" y="595"/>
                  </a:cubicBezTo>
                  <a:lnTo>
                    <a:pt x="9228" y="595"/>
                  </a:lnTo>
                  <a:cubicBezTo>
                    <a:pt x="9300" y="595"/>
                    <a:pt x="9359" y="655"/>
                    <a:pt x="9359" y="726"/>
                  </a:cubicBezTo>
                  <a:lnTo>
                    <a:pt x="9359" y="1322"/>
                  </a:lnTo>
                  <a:lnTo>
                    <a:pt x="9359" y="1441"/>
                  </a:lnTo>
                  <a:lnTo>
                    <a:pt x="9359" y="2155"/>
                  </a:lnTo>
                  <a:cubicBezTo>
                    <a:pt x="9359" y="2250"/>
                    <a:pt x="9431" y="2322"/>
                    <a:pt x="9526" y="2322"/>
                  </a:cubicBezTo>
                  <a:cubicBezTo>
                    <a:pt x="9609" y="2322"/>
                    <a:pt x="9681" y="2250"/>
                    <a:pt x="9681" y="2155"/>
                  </a:cubicBezTo>
                  <a:lnTo>
                    <a:pt x="9681" y="1441"/>
                  </a:lnTo>
                  <a:cubicBezTo>
                    <a:pt x="9681" y="1369"/>
                    <a:pt x="9740" y="1310"/>
                    <a:pt x="9824" y="1310"/>
                  </a:cubicBezTo>
                  <a:lnTo>
                    <a:pt x="9835" y="1310"/>
                  </a:lnTo>
                  <a:cubicBezTo>
                    <a:pt x="9907" y="1310"/>
                    <a:pt x="9966" y="1369"/>
                    <a:pt x="9966" y="1441"/>
                  </a:cubicBezTo>
                  <a:lnTo>
                    <a:pt x="9966" y="2298"/>
                  </a:lnTo>
                  <a:cubicBezTo>
                    <a:pt x="9978" y="2750"/>
                    <a:pt x="9883" y="3489"/>
                    <a:pt x="9657" y="3620"/>
                  </a:cubicBezTo>
                  <a:cubicBezTo>
                    <a:pt x="9609" y="3643"/>
                    <a:pt x="9585" y="3703"/>
                    <a:pt x="9585" y="3762"/>
                  </a:cubicBezTo>
                  <a:lnTo>
                    <a:pt x="9585" y="4358"/>
                  </a:lnTo>
                  <a:lnTo>
                    <a:pt x="7990" y="4358"/>
                  </a:lnTo>
                  <a:lnTo>
                    <a:pt x="7990" y="3965"/>
                  </a:lnTo>
                  <a:cubicBezTo>
                    <a:pt x="7990" y="3905"/>
                    <a:pt x="7954" y="3858"/>
                    <a:pt x="7930" y="3822"/>
                  </a:cubicBezTo>
                  <a:cubicBezTo>
                    <a:pt x="7466" y="3465"/>
                    <a:pt x="7419" y="3274"/>
                    <a:pt x="7383" y="3036"/>
                  </a:cubicBezTo>
                  <a:cubicBezTo>
                    <a:pt x="7347" y="2858"/>
                    <a:pt x="7299" y="2655"/>
                    <a:pt x="7109" y="2369"/>
                  </a:cubicBezTo>
                  <a:cubicBezTo>
                    <a:pt x="6918" y="2096"/>
                    <a:pt x="6930" y="1941"/>
                    <a:pt x="6966" y="1893"/>
                  </a:cubicBezTo>
                  <a:cubicBezTo>
                    <a:pt x="7026" y="1845"/>
                    <a:pt x="7085" y="1845"/>
                    <a:pt x="7109" y="1845"/>
                  </a:cubicBezTo>
                  <a:cubicBezTo>
                    <a:pt x="7288" y="1893"/>
                    <a:pt x="7502" y="2179"/>
                    <a:pt x="7585" y="2357"/>
                  </a:cubicBezTo>
                  <a:cubicBezTo>
                    <a:pt x="7603" y="2418"/>
                    <a:pt x="7658" y="2460"/>
                    <a:pt x="7718" y="2460"/>
                  </a:cubicBezTo>
                  <a:cubicBezTo>
                    <a:pt x="7741" y="2460"/>
                    <a:pt x="7765" y="2454"/>
                    <a:pt x="7788" y="2441"/>
                  </a:cubicBezTo>
                  <a:cubicBezTo>
                    <a:pt x="7847" y="2417"/>
                    <a:pt x="7871" y="2357"/>
                    <a:pt x="7871" y="2286"/>
                  </a:cubicBezTo>
                  <a:lnTo>
                    <a:pt x="7871" y="2262"/>
                  </a:lnTo>
                  <a:lnTo>
                    <a:pt x="7871" y="1584"/>
                  </a:lnTo>
                  <a:lnTo>
                    <a:pt x="7871" y="750"/>
                  </a:lnTo>
                  <a:lnTo>
                    <a:pt x="7871" y="726"/>
                  </a:lnTo>
                  <a:cubicBezTo>
                    <a:pt x="7871" y="655"/>
                    <a:pt x="7930" y="595"/>
                    <a:pt x="8002" y="595"/>
                  </a:cubicBezTo>
                  <a:lnTo>
                    <a:pt x="8014" y="595"/>
                  </a:lnTo>
                  <a:cubicBezTo>
                    <a:pt x="8097" y="595"/>
                    <a:pt x="8157" y="655"/>
                    <a:pt x="8157" y="726"/>
                  </a:cubicBezTo>
                  <a:lnTo>
                    <a:pt x="8157" y="2143"/>
                  </a:lnTo>
                  <a:cubicBezTo>
                    <a:pt x="8157" y="2238"/>
                    <a:pt x="8228" y="2310"/>
                    <a:pt x="8311" y="2310"/>
                  </a:cubicBezTo>
                  <a:cubicBezTo>
                    <a:pt x="8407" y="2310"/>
                    <a:pt x="8478" y="2238"/>
                    <a:pt x="8478" y="2143"/>
                  </a:cubicBezTo>
                  <a:lnTo>
                    <a:pt x="8478" y="726"/>
                  </a:lnTo>
                  <a:lnTo>
                    <a:pt x="8478" y="452"/>
                  </a:lnTo>
                  <a:cubicBezTo>
                    <a:pt x="8478" y="369"/>
                    <a:pt x="8538" y="310"/>
                    <a:pt x="8609" y="310"/>
                  </a:cubicBezTo>
                  <a:close/>
                  <a:moveTo>
                    <a:pt x="1763" y="2941"/>
                  </a:moveTo>
                  <a:cubicBezTo>
                    <a:pt x="1668" y="3036"/>
                    <a:pt x="1561" y="3179"/>
                    <a:pt x="1537" y="3322"/>
                  </a:cubicBezTo>
                  <a:cubicBezTo>
                    <a:pt x="1501" y="3477"/>
                    <a:pt x="1537" y="3631"/>
                    <a:pt x="1656" y="3750"/>
                  </a:cubicBezTo>
                  <a:cubicBezTo>
                    <a:pt x="1668" y="3774"/>
                    <a:pt x="1763" y="3881"/>
                    <a:pt x="1989" y="3881"/>
                  </a:cubicBezTo>
                  <a:cubicBezTo>
                    <a:pt x="2144" y="3881"/>
                    <a:pt x="2335" y="3834"/>
                    <a:pt x="2573" y="3667"/>
                  </a:cubicBezTo>
                  <a:cubicBezTo>
                    <a:pt x="2632" y="3620"/>
                    <a:pt x="2692" y="3572"/>
                    <a:pt x="2751" y="3560"/>
                  </a:cubicBezTo>
                  <a:lnTo>
                    <a:pt x="2751" y="5048"/>
                  </a:lnTo>
                  <a:lnTo>
                    <a:pt x="656" y="5048"/>
                  </a:lnTo>
                  <a:lnTo>
                    <a:pt x="656" y="2941"/>
                  </a:lnTo>
                  <a:close/>
                  <a:moveTo>
                    <a:pt x="9824" y="4703"/>
                  </a:moveTo>
                  <a:lnTo>
                    <a:pt x="9824" y="5108"/>
                  </a:lnTo>
                  <a:lnTo>
                    <a:pt x="7728" y="5108"/>
                  </a:lnTo>
                  <a:lnTo>
                    <a:pt x="7728" y="4703"/>
                  </a:lnTo>
                  <a:close/>
                  <a:moveTo>
                    <a:pt x="2751" y="5370"/>
                  </a:moveTo>
                  <a:lnTo>
                    <a:pt x="2751" y="5775"/>
                  </a:lnTo>
                  <a:lnTo>
                    <a:pt x="656" y="5775"/>
                  </a:lnTo>
                  <a:lnTo>
                    <a:pt x="656" y="5370"/>
                  </a:lnTo>
                  <a:close/>
                  <a:moveTo>
                    <a:pt x="4359" y="2858"/>
                  </a:moveTo>
                  <a:lnTo>
                    <a:pt x="4359" y="2917"/>
                  </a:lnTo>
                  <a:cubicBezTo>
                    <a:pt x="4359" y="3012"/>
                    <a:pt x="4430" y="3084"/>
                    <a:pt x="4525" y="3084"/>
                  </a:cubicBezTo>
                  <a:lnTo>
                    <a:pt x="7014" y="3084"/>
                  </a:lnTo>
                  <a:lnTo>
                    <a:pt x="7014" y="3096"/>
                  </a:lnTo>
                  <a:cubicBezTo>
                    <a:pt x="7049" y="3369"/>
                    <a:pt x="7109" y="3655"/>
                    <a:pt x="7621" y="4048"/>
                  </a:cubicBezTo>
                  <a:lnTo>
                    <a:pt x="7621" y="4370"/>
                  </a:lnTo>
                  <a:lnTo>
                    <a:pt x="7561" y="4370"/>
                  </a:lnTo>
                  <a:cubicBezTo>
                    <a:pt x="7466" y="4370"/>
                    <a:pt x="7395" y="4441"/>
                    <a:pt x="7395" y="4524"/>
                  </a:cubicBezTo>
                  <a:lnTo>
                    <a:pt x="7395" y="7013"/>
                  </a:lnTo>
                  <a:lnTo>
                    <a:pt x="7383" y="7013"/>
                  </a:lnTo>
                  <a:cubicBezTo>
                    <a:pt x="7109" y="7060"/>
                    <a:pt x="6823" y="7120"/>
                    <a:pt x="6430" y="7620"/>
                  </a:cubicBezTo>
                  <a:lnTo>
                    <a:pt x="6121" y="7620"/>
                  </a:lnTo>
                  <a:lnTo>
                    <a:pt x="6121" y="7560"/>
                  </a:lnTo>
                  <a:cubicBezTo>
                    <a:pt x="6121" y="7477"/>
                    <a:pt x="6037" y="7406"/>
                    <a:pt x="5954" y="7406"/>
                  </a:cubicBezTo>
                  <a:lnTo>
                    <a:pt x="3466" y="7406"/>
                  </a:lnTo>
                  <a:lnTo>
                    <a:pt x="3466" y="7382"/>
                  </a:lnTo>
                  <a:cubicBezTo>
                    <a:pt x="3418" y="7120"/>
                    <a:pt x="3358" y="6834"/>
                    <a:pt x="2858" y="6429"/>
                  </a:cubicBezTo>
                  <a:lnTo>
                    <a:pt x="2858" y="6120"/>
                  </a:lnTo>
                  <a:lnTo>
                    <a:pt x="2918" y="6120"/>
                  </a:lnTo>
                  <a:cubicBezTo>
                    <a:pt x="3001" y="6120"/>
                    <a:pt x="3085" y="6048"/>
                    <a:pt x="3085" y="5953"/>
                  </a:cubicBezTo>
                  <a:lnTo>
                    <a:pt x="3085" y="3477"/>
                  </a:lnTo>
                  <a:lnTo>
                    <a:pt x="3097" y="3477"/>
                  </a:lnTo>
                  <a:cubicBezTo>
                    <a:pt x="3358" y="3429"/>
                    <a:pt x="3644" y="3369"/>
                    <a:pt x="4049" y="2858"/>
                  </a:cubicBezTo>
                  <a:close/>
                  <a:moveTo>
                    <a:pt x="5787" y="7727"/>
                  </a:moveTo>
                  <a:lnTo>
                    <a:pt x="5787" y="9823"/>
                  </a:lnTo>
                  <a:lnTo>
                    <a:pt x="5383" y="9823"/>
                  </a:lnTo>
                  <a:lnTo>
                    <a:pt x="5383" y="7727"/>
                  </a:lnTo>
                  <a:close/>
                  <a:moveTo>
                    <a:pt x="8490" y="6933"/>
                  </a:moveTo>
                  <a:cubicBezTo>
                    <a:pt x="8530" y="6933"/>
                    <a:pt x="8558" y="6942"/>
                    <a:pt x="8573" y="6953"/>
                  </a:cubicBezTo>
                  <a:cubicBezTo>
                    <a:pt x="8621" y="7013"/>
                    <a:pt x="8621" y="7072"/>
                    <a:pt x="8621" y="7108"/>
                  </a:cubicBezTo>
                  <a:cubicBezTo>
                    <a:pt x="8573" y="7287"/>
                    <a:pt x="8288" y="7489"/>
                    <a:pt x="8109" y="7584"/>
                  </a:cubicBezTo>
                  <a:cubicBezTo>
                    <a:pt x="8026" y="7620"/>
                    <a:pt x="7990" y="7727"/>
                    <a:pt x="8038" y="7799"/>
                  </a:cubicBezTo>
                  <a:cubicBezTo>
                    <a:pt x="8061" y="7858"/>
                    <a:pt x="8121" y="7894"/>
                    <a:pt x="8204" y="7894"/>
                  </a:cubicBezTo>
                  <a:lnTo>
                    <a:pt x="9740" y="7894"/>
                  </a:lnTo>
                  <a:cubicBezTo>
                    <a:pt x="9824" y="7894"/>
                    <a:pt x="9883" y="7953"/>
                    <a:pt x="9883" y="8025"/>
                  </a:cubicBezTo>
                  <a:lnTo>
                    <a:pt x="9883" y="8037"/>
                  </a:lnTo>
                  <a:cubicBezTo>
                    <a:pt x="9883" y="8120"/>
                    <a:pt x="9824" y="8180"/>
                    <a:pt x="9740" y="8180"/>
                  </a:cubicBezTo>
                  <a:lnTo>
                    <a:pt x="8335" y="8180"/>
                  </a:lnTo>
                  <a:cubicBezTo>
                    <a:pt x="8240" y="8180"/>
                    <a:pt x="8169" y="8251"/>
                    <a:pt x="8169" y="8334"/>
                  </a:cubicBezTo>
                  <a:cubicBezTo>
                    <a:pt x="8169" y="8430"/>
                    <a:pt x="8240" y="8501"/>
                    <a:pt x="8335" y="8501"/>
                  </a:cubicBezTo>
                  <a:lnTo>
                    <a:pt x="10026" y="8501"/>
                  </a:lnTo>
                  <a:cubicBezTo>
                    <a:pt x="10034" y="8500"/>
                    <a:pt x="10043" y="8499"/>
                    <a:pt x="10051" y="8499"/>
                  </a:cubicBezTo>
                  <a:cubicBezTo>
                    <a:pt x="10121" y="8499"/>
                    <a:pt x="10169" y="8545"/>
                    <a:pt x="10169" y="8620"/>
                  </a:cubicBezTo>
                  <a:cubicBezTo>
                    <a:pt x="10169" y="8692"/>
                    <a:pt x="10097" y="8751"/>
                    <a:pt x="10026" y="8751"/>
                  </a:cubicBezTo>
                  <a:lnTo>
                    <a:pt x="8311" y="8751"/>
                  </a:lnTo>
                  <a:cubicBezTo>
                    <a:pt x="8228" y="8751"/>
                    <a:pt x="8157" y="8834"/>
                    <a:pt x="8157" y="8918"/>
                  </a:cubicBezTo>
                  <a:cubicBezTo>
                    <a:pt x="8157" y="9013"/>
                    <a:pt x="8228" y="9084"/>
                    <a:pt x="8311" y="9084"/>
                  </a:cubicBezTo>
                  <a:lnTo>
                    <a:pt x="9776" y="9084"/>
                  </a:lnTo>
                  <a:cubicBezTo>
                    <a:pt x="9835" y="9096"/>
                    <a:pt x="9883" y="9144"/>
                    <a:pt x="9883" y="9204"/>
                  </a:cubicBezTo>
                  <a:lnTo>
                    <a:pt x="9883" y="9215"/>
                  </a:lnTo>
                  <a:cubicBezTo>
                    <a:pt x="9883" y="9287"/>
                    <a:pt x="9824" y="9346"/>
                    <a:pt x="9752" y="9346"/>
                  </a:cubicBezTo>
                  <a:lnTo>
                    <a:pt x="8323" y="9346"/>
                  </a:lnTo>
                  <a:cubicBezTo>
                    <a:pt x="8228" y="9346"/>
                    <a:pt x="8157" y="9430"/>
                    <a:pt x="8157" y="9513"/>
                  </a:cubicBezTo>
                  <a:cubicBezTo>
                    <a:pt x="8157" y="9608"/>
                    <a:pt x="8228" y="9680"/>
                    <a:pt x="8323" y="9680"/>
                  </a:cubicBezTo>
                  <a:lnTo>
                    <a:pt x="9038" y="9680"/>
                  </a:lnTo>
                  <a:cubicBezTo>
                    <a:pt x="9109" y="9680"/>
                    <a:pt x="9169" y="9739"/>
                    <a:pt x="9169" y="9811"/>
                  </a:cubicBezTo>
                  <a:lnTo>
                    <a:pt x="9169" y="9823"/>
                  </a:lnTo>
                  <a:cubicBezTo>
                    <a:pt x="9169" y="9906"/>
                    <a:pt x="9109" y="9966"/>
                    <a:pt x="9038" y="9966"/>
                  </a:cubicBezTo>
                  <a:lnTo>
                    <a:pt x="8181" y="9966"/>
                  </a:lnTo>
                  <a:cubicBezTo>
                    <a:pt x="8151" y="9967"/>
                    <a:pt x="8120" y="9967"/>
                    <a:pt x="8088" y="9967"/>
                  </a:cubicBezTo>
                  <a:cubicBezTo>
                    <a:pt x="7740" y="9967"/>
                    <a:pt x="7288" y="9907"/>
                    <a:pt x="7026" y="9787"/>
                  </a:cubicBezTo>
                  <a:lnTo>
                    <a:pt x="7014" y="9763"/>
                  </a:lnTo>
                  <a:cubicBezTo>
                    <a:pt x="6978" y="9727"/>
                    <a:pt x="6930" y="9704"/>
                    <a:pt x="6895" y="9704"/>
                  </a:cubicBezTo>
                  <a:cubicBezTo>
                    <a:pt x="6871" y="9692"/>
                    <a:pt x="6859" y="9680"/>
                    <a:pt x="6847" y="9644"/>
                  </a:cubicBezTo>
                  <a:cubicBezTo>
                    <a:pt x="6811" y="9608"/>
                    <a:pt x="6752" y="9573"/>
                    <a:pt x="6692" y="9573"/>
                  </a:cubicBezTo>
                  <a:lnTo>
                    <a:pt x="6097" y="9573"/>
                  </a:lnTo>
                  <a:lnTo>
                    <a:pt x="6097" y="7977"/>
                  </a:lnTo>
                  <a:lnTo>
                    <a:pt x="6502" y="7977"/>
                  </a:lnTo>
                  <a:cubicBezTo>
                    <a:pt x="6561" y="7977"/>
                    <a:pt x="6609" y="7953"/>
                    <a:pt x="6633" y="7918"/>
                  </a:cubicBezTo>
                  <a:cubicBezTo>
                    <a:pt x="6990" y="7453"/>
                    <a:pt x="7192" y="7418"/>
                    <a:pt x="7430" y="7370"/>
                  </a:cubicBezTo>
                  <a:cubicBezTo>
                    <a:pt x="7609" y="7334"/>
                    <a:pt x="7811" y="7299"/>
                    <a:pt x="8097" y="7108"/>
                  </a:cubicBezTo>
                  <a:cubicBezTo>
                    <a:pt x="8274" y="6972"/>
                    <a:pt x="8407" y="6933"/>
                    <a:pt x="8490" y="6933"/>
                  </a:cubicBezTo>
                  <a:close/>
                  <a:moveTo>
                    <a:pt x="2501" y="6132"/>
                  </a:moveTo>
                  <a:lnTo>
                    <a:pt x="2501" y="6537"/>
                  </a:lnTo>
                  <a:cubicBezTo>
                    <a:pt x="2501" y="6596"/>
                    <a:pt x="2525" y="6644"/>
                    <a:pt x="2561" y="6668"/>
                  </a:cubicBezTo>
                  <a:cubicBezTo>
                    <a:pt x="3025" y="7025"/>
                    <a:pt x="3061" y="7227"/>
                    <a:pt x="3108" y="7465"/>
                  </a:cubicBezTo>
                  <a:cubicBezTo>
                    <a:pt x="3120" y="7501"/>
                    <a:pt x="3120" y="7560"/>
                    <a:pt x="3144" y="7608"/>
                  </a:cubicBezTo>
                  <a:cubicBezTo>
                    <a:pt x="3168" y="7763"/>
                    <a:pt x="3228" y="7918"/>
                    <a:pt x="3382" y="8120"/>
                  </a:cubicBezTo>
                  <a:cubicBezTo>
                    <a:pt x="3597" y="8382"/>
                    <a:pt x="3585" y="8537"/>
                    <a:pt x="3561" y="8596"/>
                  </a:cubicBezTo>
                  <a:cubicBezTo>
                    <a:pt x="3501" y="8632"/>
                    <a:pt x="3442" y="8632"/>
                    <a:pt x="3406" y="8632"/>
                  </a:cubicBezTo>
                  <a:cubicBezTo>
                    <a:pt x="3228" y="8596"/>
                    <a:pt x="3025" y="8311"/>
                    <a:pt x="2930" y="8132"/>
                  </a:cubicBezTo>
                  <a:cubicBezTo>
                    <a:pt x="2896" y="8064"/>
                    <a:pt x="2838" y="8033"/>
                    <a:pt x="2778" y="8033"/>
                  </a:cubicBezTo>
                  <a:cubicBezTo>
                    <a:pt x="2753" y="8033"/>
                    <a:pt x="2728" y="8038"/>
                    <a:pt x="2704" y="8049"/>
                  </a:cubicBezTo>
                  <a:cubicBezTo>
                    <a:pt x="2644" y="8084"/>
                    <a:pt x="2620" y="8144"/>
                    <a:pt x="2620" y="8215"/>
                  </a:cubicBezTo>
                  <a:lnTo>
                    <a:pt x="2620" y="8239"/>
                  </a:lnTo>
                  <a:lnTo>
                    <a:pt x="2620" y="8918"/>
                  </a:lnTo>
                  <a:lnTo>
                    <a:pt x="2620" y="9751"/>
                  </a:lnTo>
                  <a:lnTo>
                    <a:pt x="2620" y="9763"/>
                  </a:lnTo>
                  <a:cubicBezTo>
                    <a:pt x="2620" y="9846"/>
                    <a:pt x="2561" y="9906"/>
                    <a:pt x="2489" y="9906"/>
                  </a:cubicBezTo>
                  <a:lnTo>
                    <a:pt x="2466" y="9906"/>
                  </a:lnTo>
                  <a:cubicBezTo>
                    <a:pt x="2394" y="9906"/>
                    <a:pt x="2335" y="9846"/>
                    <a:pt x="2335" y="9763"/>
                  </a:cubicBezTo>
                  <a:lnTo>
                    <a:pt x="2335" y="8358"/>
                  </a:lnTo>
                  <a:cubicBezTo>
                    <a:pt x="2335" y="8263"/>
                    <a:pt x="2263" y="8191"/>
                    <a:pt x="2168" y="8191"/>
                  </a:cubicBezTo>
                  <a:cubicBezTo>
                    <a:pt x="2085" y="8191"/>
                    <a:pt x="2013" y="8263"/>
                    <a:pt x="2013" y="8358"/>
                  </a:cubicBezTo>
                  <a:lnTo>
                    <a:pt x="2013" y="9763"/>
                  </a:lnTo>
                  <a:lnTo>
                    <a:pt x="2013" y="10049"/>
                  </a:lnTo>
                  <a:cubicBezTo>
                    <a:pt x="2013" y="10120"/>
                    <a:pt x="1954" y="10180"/>
                    <a:pt x="1870" y="10180"/>
                  </a:cubicBezTo>
                  <a:lnTo>
                    <a:pt x="1858" y="10180"/>
                  </a:lnTo>
                  <a:cubicBezTo>
                    <a:pt x="1787" y="10180"/>
                    <a:pt x="1727" y="10120"/>
                    <a:pt x="1727" y="10049"/>
                  </a:cubicBezTo>
                  <a:lnTo>
                    <a:pt x="1727" y="9811"/>
                  </a:lnTo>
                  <a:lnTo>
                    <a:pt x="1727" y="9763"/>
                  </a:lnTo>
                  <a:lnTo>
                    <a:pt x="1727" y="9394"/>
                  </a:lnTo>
                  <a:lnTo>
                    <a:pt x="1727" y="9370"/>
                  </a:lnTo>
                  <a:lnTo>
                    <a:pt x="1727" y="8334"/>
                  </a:lnTo>
                  <a:cubicBezTo>
                    <a:pt x="1727" y="8251"/>
                    <a:pt x="1656" y="8180"/>
                    <a:pt x="1561" y="8180"/>
                  </a:cubicBezTo>
                  <a:cubicBezTo>
                    <a:pt x="1477" y="8180"/>
                    <a:pt x="1394" y="8251"/>
                    <a:pt x="1394" y="8334"/>
                  </a:cubicBezTo>
                  <a:lnTo>
                    <a:pt x="1394" y="9489"/>
                  </a:lnTo>
                  <a:lnTo>
                    <a:pt x="1394" y="9513"/>
                  </a:lnTo>
                  <a:lnTo>
                    <a:pt x="1394" y="9549"/>
                  </a:lnTo>
                  <a:lnTo>
                    <a:pt x="1394" y="9799"/>
                  </a:lnTo>
                  <a:cubicBezTo>
                    <a:pt x="1382" y="9858"/>
                    <a:pt x="1334" y="9906"/>
                    <a:pt x="1275" y="9906"/>
                  </a:cubicBezTo>
                  <a:lnTo>
                    <a:pt x="1263" y="9906"/>
                  </a:lnTo>
                  <a:cubicBezTo>
                    <a:pt x="1192" y="9906"/>
                    <a:pt x="1132" y="9846"/>
                    <a:pt x="1132" y="9763"/>
                  </a:cubicBezTo>
                  <a:lnTo>
                    <a:pt x="1132" y="9168"/>
                  </a:lnTo>
                  <a:lnTo>
                    <a:pt x="1132" y="9049"/>
                  </a:lnTo>
                  <a:lnTo>
                    <a:pt x="1132" y="8334"/>
                  </a:lnTo>
                  <a:cubicBezTo>
                    <a:pt x="1132" y="8251"/>
                    <a:pt x="1061" y="8180"/>
                    <a:pt x="965" y="8180"/>
                  </a:cubicBezTo>
                  <a:cubicBezTo>
                    <a:pt x="882" y="8180"/>
                    <a:pt x="799" y="8251"/>
                    <a:pt x="799" y="8334"/>
                  </a:cubicBezTo>
                  <a:lnTo>
                    <a:pt x="799" y="9049"/>
                  </a:lnTo>
                  <a:cubicBezTo>
                    <a:pt x="799" y="9132"/>
                    <a:pt x="739" y="9192"/>
                    <a:pt x="668" y="9192"/>
                  </a:cubicBezTo>
                  <a:lnTo>
                    <a:pt x="656" y="9192"/>
                  </a:lnTo>
                  <a:cubicBezTo>
                    <a:pt x="584" y="9192"/>
                    <a:pt x="525" y="9132"/>
                    <a:pt x="525" y="9049"/>
                  </a:cubicBezTo>
                  <a:lnTo>
                    <a:pt x="525" y="8203"/>
                  </a:lnTo>
                  <a:cubicBezTo>
                    <a:pt x="501" y="7739"/>
                    <a:pt x="608" y="7013"/>
                    <a:pt x="834" y="6882"/>
                  </a:cubicBezTo>
                  <a:cubicBezTo>
                    <a:pt x="882" y="6846"/>
                    <a:pt x="906" y="6787"/>
                    <a:pt x="906" y="6727"/>
                  </a:cubicBezTo>
                  <a:lnTo>
                    <a:pt x="906" y="6132"/>
                  </a:lnTo>
                  <a:close/>
                  <a:moveTo>
                    <a:pt x="8621" y="0"/>
                  </a:moveTo>
                  <a:cubicBezTo>
                    <a:pt x="8407" y="0"/>
                    <a:pt x="8240" y="143"/>
                    <a:pt x="8181" y="321"/>
                  </a:cubicBezTo>
                  <a:cubicBezTo>
                    <a:pt x="8145" y="298"/>
                    <a:pt x="8085" y="286"/>
                    <a:pt x="8038" y="286"/>
                  </a:cubicBezTo>
                  <a:lnTo>
                    <a:pt x="8026" y="286"/>
                  </a:lnTo>
                  <a:cubicBezTo>
                    <a:pt x="7942" y="286"/>
                    <a:pt x="7859" y="298"/>
                    <a:pt x="7800" y="345"/>
                  </a:cubicBezTo>
                  <a:lnTo>
                    <a:pt x="4549" y="345"/>
                  </a:lnTo>
                  <a:cubicBezTo>
                    <a:pt x="4466" y="345"/>
                    <a:pt x="4394" y="417"/>
                    <a:pt x="4394" y="512"/>
                  </a:cubicBezTo>
                  <a:lnTo>
                    <a:pt x="4394" y="619"/>
                  </a:lnTo>
                  <a:lnTo>
                    <a:pt x="3870" y="619"/>
                  </a:lnTo>
                  <a:cubicBezTo>
                    <a:pt x="3704" y="441"/>
                    <a:pt x="3418" y="321"/>
                    <a:pt x="2977" y="262"/>
                  </a:cubicBezTo>
                  <a:cubicBezTo>
                    <a:pt x="2632" y="214"/>
                    <a:pt x="2335" y="214"/>
                    <a:pt x="2311" y="214"/>
                  </a:cubicBezTo>
                  <a:lnTo>
                    <a:pt x="1453" y="214"/>
                  </a:lnTo>
                  <a:cubicBezTo>
                    <a:pt x="1203" y="214"/>
                    <a:pt x="1001" y="417"/>
                    <a:pt x="1001" y="679"/>
                  </a:cubicBezTo>
                  <a:lnTo>
                    <a:pt x="1001" y="691"/>
                  </a:lnTo>
                  <a:cubicBezTo>
                    <a:pt x="1001" y="738"/>
                    <a:pt x="1001" y="774"/>
                    <a:pt x="1013" y="822"/>
                  </a:cubicBezTo>
                  <a:lnTo>
                    <a:pt x="739" y="822"/>
                  </a:lnTo>
                  <a:cubicBezTo>
                    <a:pt x="489" y="822"/>
                    <a:pt x="287" y="1036"/>
                    <a:pt x="287" y="1286"/>
                  </a:cubicBezTo>
                  <a:lnTo>
                    <a:pt x="287" y="1298"/>
                  </a:lnTo>
                  <a:cubicBezTo>
                    <a:pt x="287" y="1357"/>
                    <a:pt x="299" y="1405"/>
                    <a:pt x="310" y="1453"/>
                  </a:cubicBezTo>
                  <a:cubicBezTo>
                    <a:pt x="132" y="1512"/>
                    <a:pt x="1" y="1691"/>
                    <a:pt x="1" y="1881"/>
                  </a:cubicBezTo>
                  <a:lnTo>
                    <a:pt x="1" y="1893"/>
                  </a:lnTo>
                  <a:cubicBezTo>
                    <a:pt x="1" y="2107"/>
                    <a:pt x="132" y="2262"/>
                    <a:pt x="310" y="2322"/>
                  </a:cubicBezTo>
                  <a:cubicBezTo>
                    <a:pt x="299" y="2369"/>
                    <a:pt x="287" y="2429"/>
                    <a:pt x="287" y="2477"/>
                  </a:cubicBezTo>
                  <a:lnTo>
                    <a:pt x="287" y="2488"/>
                  </a:lnTo>
                  <a:cubicBezTo>
                    <a:pt x="287" y="2560"/>
                    <a:pt x="299" y="2655"/>
                    <a:pt x="346" y="2715"/>
                  </a:cubicBezTo>
                  <a:lnTo>
                    <a:pt x="346" y="5953"/>
                  </a:lnTo>
                  <a:cubicBezTo>
                    <a:pt x="346" y="6048"/>
                    <a:pt x="418" y="6120"/>
                    <a:pt x="501" y="6120"/>
                  </a:cubicBezTo>
                  <a:lnTo>
                    <a:pt x="608" y="6120"/>
                  </a:lnTo>
                  <a:lnTo>
                    <a:pt x="608" y="6644"/>
                  </a:lnTo>
                  <a:cubicBezTo>
                    <a:pt x="430" y="6810"/>
                    <a:pt x="310" y="7084"/>
                    <a:pt x="251" y="7537"/>
                  </a:cubicBezTo>
                  <a:cubicBezTo>
                    <a:pt x="203" y="7882"/>
                    <a:pt x="203" y="8180"/>
                    <a:pt x="203" y="8203"/>
                  </a:cubicBezTo>
                  <a:lnTo>
                    <a:pt x="203" y="9049"/>
                  </a:lnTo>
                  <a:cubicBezTo>
                    <a:pt x="203" y="9311"/>
                    <a:pt x="418" y="9513"/>
                    <a:pt x="668" y="9513"/>
                  </a:cubicBezTo>
                  <a:lnTo>
                    <a:pt x="680" y="9513"/>
                  </a:lnTo>
                  <a:cubicBezTo>
                    <a:pt x="727" y="9513"/>
                    <a:pt x="775" y="9513"/>
                    <a:pt x="822" y="9501"/>
                  </a:cubicBezTo>
                  <a:lnTo>
                    <a:pt x="822" y="9763"/>
                  </a:lnTo>
                  <a:cubicBezTo>
                    <a:pt x="822" y="10025"/>
                    <a:pt x="1025" y="10227"/>
                    <a:pt x="1275" y="10227"/>
                  </a:cubicBezTo>
                  <a:lnTo>
                    <a:pt x="1299" y="10227"/>
                  </a:lnTo>
                  <a:cubicBezTo>
                    <a:pt x="1358" y="10227"/>
                    <a:pt x="1394" y="10216"/>
                    <a:pt x="1442" y="10204"/>
                  </a:cubicBezTo>
                  <a:cubicBezTo>
                    <a:pt x="1501" y="10382"/>
                    <a:pt x="1680" y="10513"/>
                    <a:pt x="1870" y="10513"/>
                  </a:cubicBezTo>
                  <a:lnTo>
                    <a:pt x="1894" y="10513"/>
                  </a:lnTo>
                  <a:cubicBezTo>
                    <a:pt x="2096" y="10513"/>
                    <a:pt x="2263" y="10382"/>
                    <a:pt x="2323" y="10204"/>
                  </a:cubicBezTo>
                  <a:cubicBezTo>
                    <a:pt x="2370" y="10216"/>
                    <a:pt x="2430" y="10227"/>
                    <a:pt x="2466" y="10227"/>
                  </a:cubicBezTo>
                  <a:lnTo>
                    <a:pt x="2489" y="10227"/>
                  </a:lnTo>
                  <a:cubicBezTo>
                    <a:pt x="2561" y="10227"/>
                    <a:pt x="2644" y="10216"/>
                    <a:pt x="2704" y="10168"/>
                  </a:cubicBezTo>
                  <a:lnTo>
                    <a:pt x="3323" y="10168"/>
                  </a:lnTo>
                  <a:cubicBezTo>
                    <a:pt x="3406" y="10168"/>
                    <a:pt x="3478" y="10096"/>
                    <a:pt x="3478" y="10001"/>
                  </a:cubicBezTo>
                  <a:cubicBezTo>
                    <a:pt x="3478" y="9918"/>
                    <a:pt x="3406" y="9846"/>
                    <a:pt x="3323" y="9846"/>
                  </a:cubicBezTo>
                  <a:lnTo>
                    <a:pt x="2942" y="9846"/>
                  </a:lnTo>
                  <a:lnTo>
                    <a:pt x="2942" y="9763"/>
                  </a:lnTo>
                  <a:lnTo>
                    <a:pt x="2942" y="9751"/>
                  </a:lnTo>
                  <a:lnTo>
                    <a:pt x="2942" y="8918"/>
                  </a:lnTo>
                  <a:lnTo>
                    <a:pt x="2942" y="8727"/>
                  </a:lnTo>
                  <a:cubicBezTo>
                    <a:pt x="3049" y="8834"/>
                    <a:pt x="3180" y="8930"/>
                    <a:pt x="3335" y="8965"/>
                  </a:cubicBezTo>
                  <a:cubicBezTo>
                    <a:pt x="3358" y="8977"/>
                    <a:pt x="3406" y="8977"/>
                    <a:pt x="3442" y="8977"/>
                  </a:cubicBezTo>
                  <a:cubicBezTo>
                    <a:pt x="3561" y="8977"/>
                    <a:pt x="3656" y="8930"/>
                    <a:pt x="3763" y="8858"/>
                  </a:cubicBezTo>
                  <a:cubicBezTo>
                    <a:pt x="3775" y="8846"/>
                    <a:pt x="4120" y="8549"/>
                    <a:pt x="3680" y="7941"/>
                  </a:cubicBezTo>
                  <a:cubicBezTo>
                    <a:pt x="3632" y="7882"/>
                    <a:pt x="3585" y="7822"/>
                    <a:pt x="3573" y="7763"/>
                  </a:cubicBezTo>
                  <a:lnTo>
                    <a:pt x="5061" y="7763"/>
                  </a:lnTo>
                  <a:lnTo>
                    <a:pt x="5061" y="9858"/>
                  </a:lnTo>
                  <a:lnTo>
                    <a:pt x="3835" y="9858"/>
                  </a:lnTo>
                  <a:cubicBezTo>
                    <a:pt x="3751" y="9858"/>
                    <a:pt x="3680" y="9930"/>
                    <a:pt x="3680" y="10025"/>
                  </a:cubicBezTo>
                  <a:cubicBezTo>
                    <a:pt x="3680" y="10108"/>
                    <a:pt x="3751" y="10180"/>
                    <a:pt x="3835" y="10180"/>
                  </a:cubicBezTo>
                  <a:lnTo>
                    <a:pt x="5966" y="10180"/>
                  </a:lnTo>
                  <a:cubicBezTo>
                    <a:pt x="6061" y="10180"/>
                    <a:pt x="6133" y="10108"/>
                    <a:pt x="6133" y="10025"/>
                  </a:cubicBezTo>
                  <a:lnTo>
                    <a:pt x="6133" y="9918"/>
                  </a:lnTo>
                  <a:lnTo>
                    <a:pt x="6657" y="9918"/>
                  </a:lnTo>
                  <a:cubicBezTo>
                    <a:pt x="6811" y="10096"/>
                    <a:pt x="7097" y="10216"/>
                    <a:pt x="7549" y="10275"/>
                  </a:cubicBezTo>
                  <a:cubicBezTo>
                    <a:pt x="7811" y="10323"/>
                    <a:pt x="8061" y="10323"/>
                    <a:pt x="8169" y="10323"/>
                  </a:cubicBezTo>
                  <a:lnTo>
                    <a:pt x="9062" y="10323"/>
                  </a:lnTo>
                  <a:cubicBezTo>
                    <a:pt x="9312" y="10323"/>
                    <a:pt x="9526" y="10108"/>
                    <a:pt x="9526" y="9858"/>
                  </a:cubicBezTo>
                  <a:lnTo>
                    <a:pt x="9526" y="9846"/>
                  </a:lnTo>
                  <a:cubicBezTo>
                    <a:pt x="9526" y="9799"/>
                    <a:pt x="9526" y="9751"/>
                    <a:pt x="9514" y="9704"/>
                  </a:cubicBezTo>
                  <a:lnTo>
                    <a:pt x="9776" y="9704"/>
                  </a:lnTo>
                  <a:cubicBezTo>
                    <a:pt x="10026" y="9704"/>
                    <a:pt x="10240" y="9501"/>
                    <a:pt x="10240" y="9251"/>
                  </a:cubicBezTo>
                  <a:lnTo>
                    <a:pt x="10240" y="9227"/>
                  </a:lnTo>
                  <a:cubicBezTo>
                    <a:pt x="10240" y="9168"/>
                    <a:pt x="10228" y="9132"/>
                    <a:pt x="10205" y="9084"/>
                  </a:cubicBezTo>
                  <a:cubicBezTo>
                    <a:pt x="10383" y="9025"/>
                    <a:pt x="10514" y="8846"/>
                    <a:pt x="10514" y="8656"/>
                  </a:cubicBezTo>
                  <a:lnTo>
                    <a:pt x="10514" y="8632"/>
                  </a:lnTo>
                  <a:cubicBezTo>
                    <a:pt x="10502" y="8418"/>
                    <a:pt x="10371" y="8239"/>
                    <a:pt x="10193" y="8180"/>
                  </a:cubicBezTo>
                  <a:cubicBezTo>
                    <a:pt x="10205" y="8132"/>
                    <a:pt x="10228" y="8072"/>
                    <a:pt x="10228" y="8025"/>
                  </a:cubicBezTo>
                  <a:lnTo>
                    <a:pt x="10228" y="8013"/>
                  </a:lnTo>
                  <a:cubicBezTo>
                    <a:pt x="10228" y="7941"/>
                    <a:pt x="10205" y="7846"/>
                    <a:pt x="10169" y="7787"/>
                  </a:cubicBezTo>
                  <a:lnTo>
                    <a:pt x="10169" y="6263"/>
                  </a:lnTo>
                  <a:cubicBezTo>
                    <a:pt x="10169" y="6179"/>
                    <a:pt x="10086" y="6108"/>
                    <a:pt x="10002" y="6108"/>
                  </a:cubicBezTo>
                  <a:cubicBezTo>
                    <a:pt x="9907" y="6108"/>
                    <a:pt x="9835" y="6179"/>
                    <a:pt x="9835" y="6263"/>
                  </a:cubicBezTo>
                  <a:lnTo>
                    <a:pt x="9835" y="7560"/>
                  </a:lnTo>
                  <a:lnTo>
                    <a:pt x="8716" y="7560"/>
                  </a:lnTo>
                  <a:cubicBezTo>
                    <a:pt x="8823" y="7453"/>
                    <a:pt x="8931" y="7322"/>
                    <a:pt x="8954" y="7179"/>
                  </a:cubicBezTo>
                  <a:cubicBezTo>
                    <a:pt x="8990" y="7025"/>
                    <a:pt x="8954" y="6858"/>
                    <a:pt x="8835" y="6751"/>
                  </a:cubicBezTo>
                  <a:cubicBezTo>
                    <a:pt x="8828" y="6736"/>
                    <a:pt x="8715" y="6608"/>
                    <a:pt x="8492" y="6608"/>
                  </a:cubicBezTo>
                  <a:cubicBezTo>
                    <a:pt x="8347" y="6608"/>
                    <a:pt x="8157" y="6661"/>
                    <a:pt x="7919" y="6834"/>
                  </a:cubicBezTo>
                  <a:cubicBezTo>
                    <a:pt x="7859" y="6882"/>
                    <a:pt x="7800" y="6929"/>
                    <a:pt x="7740" y="6941"/>
                  </a:cubicBezTo>
                  <a:lnTo>
                    <a:pt x="7740" y="5453"/>
                  </a:lnTo>
                  <a:lnTo>
                    <a:pt x="9835" y="5453"/>
                  </a:lnTo>
                  <a:lnTo>
                    <a:pt x="9835" y="5703"/>
                  </a:lnTo>
                  <a:cubicBezTo>
                    <a:pt x="9835" y="5798"/>
                    <a:pt x="9907" y="5870"/>
                    <a:pt x="10002" y="5870"/>
                  </a:cubicBezTo>
                  <a:cubicBezTo>
                    <a:pt x="10086" y="5870"/>
                    <a:pt x="10169" y="5798"/>
                    <a:pt x="10169" y="5703"/>
                  </a:cubicBezTo>
                  <a:lnTo>
                    <a:pt x="10169" y="4560"/>
                  </a:lnTo>
                  <a:cubicBezTo>
                    <a:pt x="10169" y="4465"/>
                    <a:pt x="10086" y="4393"/>
                    <a:pt x="10002" y="4393"/>
                  </a:cubicBezTo>
                  <a:lnTo>
                    <a:pt x="9895" y="4393"/>
                  </a:lnTo>
                  <a:lnTo>
                    <a:pt x="9895" y="3870"/>
                  </a:lnTo>
                  <a:cubicBezTo>
                    <a:pt x="10074" y="3715"/>
                    <a:pt x="10193" y="3429"/>
                    <a:pt x="10252" y="2977"/>
                  </a:cubicBezTo>
                  <a:cubicBezTo>
                    <a:pt x="10300" y="2643"/>
                    <a:pt x="10300" y="2346"/>
                    <a:pt x="10300" y="2310"/>
                  </a:cubicBezTo>
                  <a:lnTo>
                    <a:pt x="10300" y="1464"/>
                  </a:lnTo>
                  <a:cubicBezTo>
                    <a:pt x="10300" y="1203"/>
                    <a:pt x="10086" y="1000"/>
                    <a:pt x="9835" y="1000"/>
                  </a:cubicBezTo>
                  <a:lnTo>
                    <a:pt x="9824" y="1000"/>
                  </a:lnTo>
                  <a:cubicBezTo>
                    <a:pt x="9776" y="1000"/>
                    <a:pt x="9728" y="1000"/>
                    <a:pt x="9693" y="1012"/>
                  </a:cubicBezTo>
                  <a:lnTo>
                    <a:pt x="9693" y="750"/>
                  </a:lnTo>
                  <a:cubicBezTo>
                    <a:pt x="9693" y="500"/>
                    <a:pt x="9478" y="286"/>
                    <a:pt x="9228" y="286"/>
                  </a:cubicBezTo>
                  <a:lnTo>
                    <a:pt x="9216" y="286"/>
                  </a:lnTo>
                  <a:cubicBezTo>
                    <a:pt x="9157" y="286"/>
                    <a:pt x="9109" y="298"/>
                    <a:pt x="9062" y="321"/>
                  </a:cubicBezTo>
                  <a:cubicBezTo>
                    <a:pt x="9002" y="143"/>
                    <a:pt x="8823" y="0"/>
                    <a:pt x="86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0"/>
            <p:cNvSpPr/>
            <p:nvPr/>
          </p:nvSpPr>
          <p:spPr>
            <a:xfrm>
              <a:off x="8116024" y="3221804"/>
              <a:ext cx="14036" cy="10280"/>
            </a:xfrm>
            <a:custGeom>
              <a:rect b="b" l="l" r="r" t="t"/>
              <a:pathLst>
                <a:path extrusionOk="0" h="323" w="441">
                  <a:moveTo>
                    <a:pt x="155" y="1"/>
                  </a:moveTo>
                  <a:cubicBezTo>
                    <a:pt x="72" y="1"/>
                    <a:pt x="0" y="72"/>
                    <a:pt x="0" y="167"/>
                  </a:cubicBezTo>
                  <a:cubicBezTo>
                    <a:pt x="0" y="251"/>
                    <a:pt x="72" y="322"/>
                    <a:pt x="155" y="322"/>
                  </a:cubicBezTo>
                  <a:lnTo>
                    <a:pt x="274" y="322"/>
                  </a:lnTo>
                  <a:cubicBezTo>
                    <a:pt x="369" y="322"/>
                    <a:pt x="441" y="251"/>
                    <a:pt x="441" y="167"/>
                  </a:cubicBezTo>
                  <a:cubicBezTo>
                    <a:pt x="441" y="72"/>
                    <a:pt x="369" y="1"/>
                    <a:pt x="2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0"/>
            <p:cNvSpPr/>
            <p:nvPr/>
          </p:nvSpPr>
          <p:spPr>
            <a:xfrm>
              <a:off x="8097818" y="3221804"/>
              <a:ext cx="14068" cy="10280"/>
            </a:xfrm>
            <a:custGeom>
              <a:rect b="b" l="l" r="r" t="t"/>
              <a:pathLst>
                <a:path extrusionOk="0" h="323" w="442">
                  <a:moveTo>
                    <a:pt x="168" y="1"/>
                  </a:moveTo>
                  <a:cubicBezTo>
                    <a:pt x="72" y="1"/>
                    <a:pt x="1" y="72"/>
                    <a:pt x="1" y="167"/>
                  </a:cubicBezTo>
                  <a:cubicBezTo>
                    <a:pt x="1" y="251"/>
                    <a:pt x="72" y="322"/>
                    <a:pt x="168" y="322"/>
                  </a:cubicBezTo>
                  <a:lnTo>
                    <a:pt x="287" y="322"/>
                  </a:lnTo>
                  <a:cubicBezTo>
                    <a:pt x="370" y="322"/>
                    <a:pt x="441" y="251"/>
                    <a:pt x="441" y="167"/>
                  </a:cubicBezTo>
                  <a:cubicBezTo>
                    <a:pt x="441" y="72"/>
                    <a:pt x="370" y="1"/>
                    <a:pt x="2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0"/>
            <p:cNvSpPr/>
            <p:nvPr/>
          </p:nvSpPr>
          <p:spPr>
            <a:xfrm>
              <a:off x="8156190" y="2951621"/>
              <a:ext cx="14036" cy="10630"/>
            </a:xfrm>
            <a:custGeom>
              <a:rect b="b" l="l" r="r" t="t"/>
              <a:pathLst>
                <a:path extrusionOk="0" h="334" w="441">
                  <a:moveTo>
                    <a:pt x="167" y="0"/>
                  </a:moveTo>
                  <a:cubicBezTo>
                    <a:pt x="72" y="0"/>
                    <a:pt x="0" y="72"/>
                    <a:pt x="0" y="167"/>
                  </a:cubicBezTo>
                  <a:cubicBezTo>
                    <a:pt x="0" y="262"/>
                    <a:pt x="72" y="334"/>
                    <a:pt x="167" y="334"/>
                  </a:cubicBezTo>
                  <a:lnTo>
                    <a:pt x="286" y="334"/>
                  </a:lnTo>
                  <a:cubicBezTo>
                    <a:pt x="369" y="334"/>
                    <a:pt x="441" y="262"/>
                    <a:pt x="441" y="167"/>
                  </a:cubicBezTo>
                  <a:cubicBezTo>
                    <a:pt x="441" y="72"/>
                    <a:pt x="369" y="0"/>
                    <a:pt x="2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0"/>
            <p:cNvSpPr/>
            <p:nvPr/>
          </p:nvSpPr>
          <p:spPr>
            <a:xfrm>
              <a:off x="8173982" y="2952385"/>
              <a:ext cx="14450" cy="10248"/>
            </a:xfrm>
            <a:custGeom>
              <a:rect b="b" l="l" r="r" t="t"/>
              <a:pathLst>
                <a:path extrusionOk="0" h="322" w="454">
                  <a:moveTo>
                    <a:pt x="168" y="0"/>
                  </a:moveTo>
                  <a:cubicBezTo>
                    <a:pt x="84" y="0"/>
                    <a:pt x="1" y="72"/>
                    <a:pt x="1" y="155"/>
                  </a:cubicBezTo>
                  <a:cubicBezTo>
                    <a:pt x="1" y="250"/>
                    <a:pt x="84" y="322"/>
                    <a:pt x="168" y="322"/>
                  </a:cubicBezTo>
                  <a:lnTo>
                    <a:pt x="287" y="322"/>
                  </a:lnTo>
                  <a:cubicBezTo>
                    <a:pt x="382" y="322"/>
                    <a:pt x="453" y="250"/>
                    <a:pt x="453" y="155"/>
                  </a:cubicBezTo>
                  <a:cubicBezTo>
                    <a:pt x="453" y="72"/>
                    <a:pt x="382" y="0"/>
                    <a:pt x="2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 name="Google Shape;333;p30"/>
          <p:cNvGrpSpPr/>
          <p:nvPr/>
        </p:nvGrpSpPr>
        <p:grpSpPr>
          <a:xfrm>
            <a:off x="4534638" y="3859614"/>
            <a:ext cx="380604" cy="313854"/>
            <a:chOff x="3074027" y="1983777"/>
            <a:chExt cx="380604" cy="313854"/>
          </a:xfrm>
        </p:grpSpPr>
        <p:sp>
          <p:nvSpPr>
            <p:cNvPr id="334" name="Google Shape;334;p30"/>
            <p:cNvSpPr/>
            <p:nvPr/>
          </p:nvSpPr>
          <p:spPr>
            <a:xfrm>
              <a:off x="3130608" y="1984886"/>
              <a:ext cx="324023" cy="312745"/>
            </a:xfrm>
            <a:custGeom>
              <a:rect b="b" l="l" r="r" t="t"/>
              <a:pathLst>
                <a:path extrusionOk="0" h="9872" w="10228">
                  <a:moveTo>
                    <a:pt x="3918" y="5704"/>
                  </a:moveTo>
                  <a:cubicBezTo>
                    <a:pt x="3941" y="5752"/>
                    <a:pt x="3989" y="5811"/>
                    <a:pt x="4049" y="5847"/>
                  </a:cubicBezTo>
                  <a:cubicBezTo>
                    <a:pt x="4096" y="5895"/>
                    <a:pt x="4156" y="5942"/>
                    <a:pt x="4203" y="5990"/>
                  </a:cubicBezTo>
                  <a:lnTo>
                    <a:pt x="3430" y="6764"/>
                  </a:lnTo>
                  <a:lnTo>
                    <a:pt x="3144" y="6478"/>
                  </a:lnTo>
                  <a:lnTo>
                    <a:pt x="3918" y="5704"/>
                  </a:lnTo>
                  <a:close/>
                  <a:moveTo>
                    <a:pt x="6466" y="1"/>
                  </a:moveTo>
                  <a:cubicBezTo>
                    <a:pt x="5537" y="1"/>
                    <a:pt x="4692" y="358"/>
                    <a:pt x="4037" y="1001"/>
                  </a:cubicBezTo>
                  <a:cubicBezTo>
                    <a:pt x="3394" y="1644"/>
                    <a:pt x="3037" y="2501"/>
                    <a:pt x="3037" y="3430"/>
                  </a:cubicBezTo>
                  <a:cubicBezTo>
                    <a:pt x="3037" y="4156"/>
                    <a:pt x="3263" y="4859"/>
                    <a:pt x="3691" y="5430"/>
                  </a:cubicBezTo>
                  <a:lnTo>
                    <a:pt x="2894" y="6240"/>
                  </a:lnTo>
                  <a:lnTo>
                    <a:pt x="2846" y="6192"/>
                  </a:lnTo>
                  <a:cubicBezTo>
                    <a:pt x="2816" y="6162"/>
                    <a:pt x="2772" y="6148"/>
                    <a:pt x="2727" y="6148"/>
                  </a:cubicBezTo>
                  <a:cubicBezTo>
                    <a:pt x="2682" y="6148"/>
                    <a:pt x="2638" y="6162"/>
                    <a:pt x="2608" y="6192"/>
                  </a:cubicBezTo>
                  <a:lnTo>
                    <a:pt x="1501" y="7288"/>
                  </a:lnTo>
                  <a:cubicBezTo>
                    <a:pt x="1441" y="7347"/>
                    <a:pt x="1441" y="7466"/>
                    <a:pt x="1501" y="7538"/>
                  </a:cubicBezTo>
                  <a:cubicBezTo>
                    <a:pt x="1530" y="7561"/>
                    <a:pt x="1575" y="7573"/>
                    <a:pt x="1620" y="7573"/>
                  </a:cubicBezTo>
                  <a:cubicBezTo>
                    <a:pt x="1664" y="7573"/>
                    <a:pt x="1709" y="7561"/>
                    <a:pt x="1739" y="7538"/>
                  </a:cubicBezTo>
                  <a:lnTo>
                    <a:pt x="2727" y="6549"/>
                  </a:lnTo>
                  <a:lnTo>
                    <a:pt x="2775" y="6597"/>
                  </a:lnTo>
                  <a:lnTo>
                    <a:pt x="3287" y="7121"/>
                  </a:lnTo>
                  <a:lnTo>
                    <a:pt x="3334" y="7157"/>
                  </a:lnTo>
                  <a:lnTo>
                    <a:pt x="1048" y="9455"/>
                  </a:lnTo>
                  <a:lnTo>
                    <a:pt x="417" y="8824"/>
                  </a:lnTo>
                  <a:lnTo>
                    <a:pt x="1251" y="7990"/>
                  </a:lnTo>
                  <a:cubicBezTo>
                    <a:pt x="1310" y="7931"/>
                    <a:pt x="1310" y="7811"/>
                    <a:pt x="1251" y="7752"/>
                  </a:cubicBezTo>
                  <a:cubicBezTo>
                    <a:pt x="1221" y="7722"/>
                    <a:pt x="1176" y="7707"/>
                    <a:pt x="1132" y="7707"/>
                  </a:cubicBezTo>
                  <a:cubicBezTo>
                    <a:pt x="1087" y="7707"/>
                    <a:pt x="1042" y="7722"/>
                    <a:pt x="1013" y="7752"/>
                  </a:cubicBezTo>
                  <a:lnTo>
                    <a:pt x="48" y="8716"/>
                  </a:lnTo>
                  <a:cubicBezTo>
                    <a:pt x="12" y="8752"/>
                    <a:pt x="1" y="8800"/>
                    <a:pt x="1" y="8835"/>
                  </a:cubicBezTo>
                  <a:cubicBezTo>
                    <a:pt x="1" y="8883"/>
                    <a:pt x="12" y="8931"/>
                    <a:pt x="48" y="8954"/>
                  </a:cubicBezTo>
                  <a:lnTo>
                    <a:pt x="905" y="9824"/>
                  </a:lnTo>
                  <a:cubicBezTo>
                    <a:pt x="941" y="9847"/>
                    <a:pt x="989" y="9871"/>
                    <a:pt x="1024" y="9871"/>
                  </a:cubicBezTo>
                  <a:cubicBezTo>
                    <a:pt x="1072" y="9871"/>
                    <a:pt x="1120" y="9847"/>
                    <a:pt x="1144" y="9824"/>
                  </a:cubicBezTo>
                  <a:lnTo>
                    <a:pt x="3691" y="7276"/>
                  </a:lnTo>
                  <a:cubicBezTo>
                    <a:pt x="3727" y="7252"/>
                    <a:pt x="3739" y="7204"/>
                    <a:pt x="3739" y="7157"/>
                  </a:cubicBezTo>
                  <a:cubicBezTo>
                    <a:pt x="3739" y="7109"/>
                    <a:pt x="3715" y="7073"/>
                    <a:pt x="3691" y="7038"/>
                  </a:cubicBezTo>
                  <a:lnTo>
                    <a:pt x="3644" y="6990"/>
                  </a:lnTo>
                  <a:lnTo>
                    <a:pt x="4453" y="6192"/>
                  </a:lnTo>
                  <a:cubicBezTo>
                    <a:pt x="4942" y="6549"/>
                    <a:pt x="5537" y="6776"/>
                    <a:pt x="6144" y="6835"/>
                  </a:cubicBezTo>
                  <a:lnTo>
                    <a:pt x="6168" y="6835"/>
                  </a:lnTo>
                  <a:cubicBezTo>
                    <a:pt x="6251" y="6835"/>
                    <a:pt x="6323" y="6776"/>
                    <a:pt x="6323" y="6680"/>
                  </a:cubicBezTo>
                  <a:cubicBezTo>
                    <a:pt x="6347" y="6597"/>
                    <a:pt x="6263" y="6502"/>
                    <a:pt x="6180" y="6502"/>
                  </a:cubicBezTo>
                  <a:cubicBezTo>
                    <a:pt x="5465" y="6442"/>
                    <a:pt x="4799" y="6121"/>
                    <a:pt x="4287" y="5609"/>
                  </a:cubicBezTo>
                  <a:cubicBezTo>
                    <a:pt x="4192" y="5525"/>
                    <a:pt x="4120" y="5430"/>
                    <a:pt x="4049" y="5347"/>
                  </a:cubicBezTo>
                  <a:cubicBezTo>
                    <a:pt x="3620" y="4787"/>
                    <a:pt x="3382" y="4132"/>
                    <a:pt x="3382" y="3418"/>
                  </a:cubicBezTo>
                  <a:cubicBezTo>
                    <a:pt x="3382" y="2608"/>
                    <a:pt x="3703" y="1835"/>
                    <a:pt x="4287" y="1239"/>
                  </a:cubicBezTo>
                  <a:cubicBezTo>
                    <a:pt x="4870" y="656"/>
                    <a:pt x="5644" y="322"/>
                    <a:pt x="6478" y="322"/>
                  </a:cubicBezTo>
                  <a:cubicBezTo>
                    <a:pt x="7299" y="322"/>
                    <a:pt x="8073" y="656"/>
                    <a:pt x="8668" y="1239"/>
                  </a:cubicBezTo>
                  <a:cubicBezTo>
                    <a:pt x="9871" y="2442"/>
                    <a:pt x="9871" y="4394"/>
                    <a:pt x="8668" y="5597"/>
                  </a:cubicBezTo>
                  <a:cubicBezTo>
                    <a:pt x="8156" y="6097"/>
                    <a:pt x="7537" y="6395"/>
                    <a:pt x="6835" y="6478"/>
                  </a:cubicBezTo>
                  <a:cubicBezTo>
                    <a:pt x="6739" y="6490"/>
                    <a:pt x="6668" y="6561"/>
                    <a:pt x="6680" y="6668"/>
                  </a:cubicBezTo>
                  <a:cubicBezTo>
                    <a:pt x="6702" y="6757"/>
                    <a:pt x="6765" y="6825"/>
                    <a:pt x="6859" y="6825"/>
                  </a:cubicBezTo>
                  <a:cubicBezTo>
                    <a:pt x="6867" y="6825"/>
                    <a:pt x="6874" y="6824"/>
                    <a:pt x="6882" y="6823"/>
                  </a:cubicBezTo>
                  <a:cubicBezTo>
                    <a:pt x="7656" y="6728"/>
                    <a:pt x="8371" y="6383"/>
                    <a:pt x="8918" y="5835"/>
                  </a:cubicBezTo>
                  <a:cubicBezTo>
                    <a:pt x="10228" y="4513"/>
                    <a:pt x="10228" y="2335"/>
                    <a:pt x="8883" y="1001"/>
                  </a:cubicBezTo>
                  <a:cubicBezTo>
                    <a:pt x="8252" y="358"/>
                    <a:pt x="7382" y="1"/>
                    <a:pt x="64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0"/>
            <p:cNvSpPr/>
            <p:nvPr/>
          </p:nvSpPr>
          <p:spPr>
            <a:xfrm>
              <a:off x="3243008" y="2008678"/>
              <a:ext cx="185613" cy="169741"/>
            </a:xfrm>
            <a:custGeom>
              <a:rect b="b" l="l" r="r" t="t"/>
              <a:pathLst>
                <a:path extrusionOk="0" h="5358" w="5859">
                  <a:moveTo>
                    <a:pt x="2918" y="333"/>
                  </a:moveTo>
                  <a:cubicBezTo>
                    <a:pt x="3513" y="333"/>
                    <a:pt x="4108" y="560"/>
                    <a:pt x="4561" y="1024"/>
                  </a:cubicBezTo>
                  <a:cubicBezTo>
                    <a:pt x="5489" y="1929"/>
                    <a:pt x="5489" y="3417"/>
                    <a:pt x="4561" y="4322"/>
                  </a:cubicBezTo>
                  <a:cubicBezTo>
                    <a:pt x="4108" y="4780"/>
                    <a:pt x="3510" y="5010"/>
                    <a:pt x="2912" y="5010"/>
                  </a:cubicBezTo>
                  <a:cubicBezTo>
                    <a:pt x="2313" y="5010"/>
                    <a:pt x="1715" y="4780"/>
                    <a:pt x="1263" y="4322"/>
                  </a:cubicBezTo>
                  <a:cubicBezTo>
                    <a:pt x="346" y="3417"/>
                    <a:pt x="346" y="1929"/>
                    <a:pt x="1263" y="1024"/>
                  </a:cubicBezTo>
                  <a:cubicBezTo>
                    <a:pt x="1727" y="560"/>
                    <a:pt x="2322" y="333"/>
                    <a:pt x="2918" y="333"/>
                  </a:cubicBezTo>
                  <a:close/>
                  <a:moveTo>
                    <a:pt x="2930" y="0"/>
                  </a:moveTo>
                  <a:cubicBezTo>
                    <a:pt x="2245" y="0"/>
                    <a:pt x="1560" y="262"/>
                    <a:pt x="1036" y="786"/>
                  </a:cubicBezTo>
                  <a:cubicBezTo>
                    <a:pt x="1" y="1822"/>
                    <a:pt x="1" y="3524"/>
                    <a:pt x="1036" y="4560"/>
                  </a:cubicBezTo>
                  <a:cubicBezTo>
                    <a:pt x="1560" y="5084"/>
                    <a:pt x="2239" y="5358"/>
                    <a:pt x="2930" y="5358"/>
                  </a:cubicBezTo>
                  <a:cubicBezTo>
                    <a:pt x="3608" y="5358"/>
                    <a:pt x="4299" y="5084"/>
                    <a:pt x="4823" y="4560"/>
                  </a:cubicBezTo>
                  <a:cubicBezTo>
                    <a:pt x="5858" y="3524"/>
                    <a:pt x="5858" y="1822"/>
                    <a:pt x="4823" y="786"/>
                  </a:cubicBezTo>
                  <a:cubicBezTo>
                    <a:pt x="4299" y="262"/>
                    <a:pt x="3614" y="0"/>
                    <a:pt x="29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0"/>
            <p:cNvSpPr/>
            <p:nvPr/>
          </p:nvSpPr>
          <p:spPr>
            <a:xfrm>
              <a:off x="3074027" y="1983777"/>
              <a:ext cx="155802" cy="163342"/>
            </a:xfrm>
            <a:custGeom>
              <a:rect b="b" l="l" r="r" t="t"/>
              <a:pathLst>
                <a:path extrusionOk="0" h="5156" w="4918">
                  <a:moveTo>
                    <a:pt x="2370" y="0"/>
                  </a:moveTo>
                  <a:cubicBezTo>
                    <a:pt x="1917" y="24"/>
                    <a:pt x="1489" y="155"/>
                    <a:pt x="1120" y="405"/>
                  </a:cubicBezTo>
                  <a:cubicBezTo>
                    <a:pt x="596" y="750"/>
                    <a:pt x="239" y="1286"/>
                    <a:pt x="120" y="1893"/>
                  </a:cubicBezTo>
                  <a:cubicBezTo>
                    <a:pt x="1" y="2501"/>
                    <a:pt x="120" y="3132"/>
                    <a:pt x="477" y="3655"/>
                  </a:cubicBezTo>
                  <a:cubicBezTo>
                    <a:pt x="913" y="4319"/>
                    <a:pt x="1643" y="4696"/>
                    <a:pt x="2409" y="4696"/>
                  </a:cubicBezTo>
                  <a:cubicBezTo>
                    <a:pt x="2605" y="4696"/>
                    <a:pt x="2804" y="4671"/>
                    <a:pt x="3001" y="4620"/>
                  </a:cubicBezTo>
                  <a:lnTo>
                    <a:pt x="4108" y="5144"/>
                  </a:lnTo>
                  <a:cubicBezTo>
                    <a:pt x="4132" y="5156"/>
                    <a:pt x="4156" y="5156"/>
                    <a:pt x="4180" y="5156"/>
                  </a:cubicBezTo>
                  <a:cubicBezTo>
                    <a:pt x="4215" y="5156"/>
                    <a:pt x="4239" y="5144"/>
                    <a:pt x="4275" y="5120"/>
                  </a:cubicBezTo>
                  <a:cubicBezTo>
                    <a:pt x="4311" y="5096"/>
                    <a:pt x="4346" y="5037"/>
                    <a:pt x="4346" y="4977"/>
                  </a:cubicBezTo>
                  <a:lnTo>
                    <a:pt x="4287" y="3751"/>
                  </a:lnTo>
                  <a:cubicBezTo>
                    <a:pt x="4882" y="2989"/>
                    <a:pt x="4918" y="1893"/>
                    <a:pt x="4358" y="1084"/>
                  </a:cubicBezTo>
                  <a:cubicBezTo>
                    <a:pt x="4061" y="631"/>
                    <a:pt x="3608" y="286"/>
                    <a:pt x="3084" y="143"/>
                  </a:cubicBezTo>
                  <a:cubicBezTo>
                    <a:pt x="3065" y="136"/>
                    <a:pt x="3047" y="133"/>
                    <a:pt x="3029" y="133"/>
                  </a:cubicBezTo>
                  <a:cubicBezTo>
                    <a:pt x="2958" y="133"/>
                    <a:pt x="2899" y="186"/>
                    <a:pt x="2870" y="262"/>
                  </a:cubicBezTo>
                  <a:cubicBezTo>
                    <a:pt x="2846" y="346"/>
                    <a:pt x="2906" y="441"/>
                    <a:pt x="2989" y="465"/>
                  </a:cubicBezTo>
                  <a:cubicBezTo>
                    <a:pt x="3441" y="607"/>
                    <a:pt x="3822" y="881"/>
                    <a:pt x="4096" y="1274"/>
                  </a:cubicBezTo>
                  <a:cubicBezTo>
                    <a:pt x="4584" y="2001"/>
                    <a:pt x="4537" y="2941"/>
                    <a:pt x="4001" y="3620"/>
                  </a:cubicBezTo>
                  <a:cubicBezTo>
                    <a:pt x="3977" y="3655"/>
                    <a:pt x="3965" y="3703"/>
                    <a:pt x="3977" y="3739"/>
                  </a:cubicBezTo>
                  <a:lnTo>
                    <a:pt x="4013" y="4739"/>
                  </a:lnTo>
                  <a:lnTo>
                    <a:pt x="3108" y="4310"/>
                  </a:lnTo>
                  <a:cubicBezTo>
                    <a:pt x="3084" y="4298"/>
                    <a:pt x="3037" y="4298"/>
                    <a:pt x="2989" y="4298"/>
                  </a:cubicBezTo>
                  <a:cubicBezTo>
                    <a:pt x="2810" y="4346"/>
                    <a:pt x="2620" y="4370"/>
                    <a:pt x="2441" y="4370"/>
                  </a:cubicBezTo>
                  <a:cubicBezTo>
                    <a:pt x="1787" y="4370"/>
                    <a:pt x="1155" y="4036"/>
                    <a:pt x="774" y="3477"/>
                  </a:cubicBezTo>
                  <a:cubicBezTo>
                    <a:pt x="477" y="3024"/>
                    <a:pt x="370" y="2489"/>
                    <a:pt x="477" y="1965"/>
                  </a:cubicBezTo>
                  <a:cubicBezTo>
                    <a:pt x="584" y="1453"/>
                    <a:pt x="882" y="988"/>
                    <a:pt x="1322" y="691"/>
                  </a:cubicBezTo>
                  <a:cubicBezTo>
                    <a:pt x="1632" y="477"/>
                    <a:pt x="2013" y="357"/>
                    <a:pt x="2382" y="346"/>
                  </a:cubicBezTo>
                  <a:cubicBezTo>
                    <a:pt x="2465" y="346"/>
                    <a:pt x="2549" y="274"/>
                    <a:pt x="2549" y="167"/>
                  </a:cubicBezTo>
                  <a:cubicBezTo>
                    <a:pt x="2549" y="84"/>
                    <a:pt x="2465" y="0"/>
                    <a:pt x="23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0"/>
            <p:cNvSpPr/>
            <p:nvPr/>
          </p:nvSpPr>
          <p:spPr>
            <a:xfrm>
              <a:off x="3135518" y="2038077"/>
              <a:ext cx="28322" cy="54363"/>
            </a:xfrm>
            <a:custGeom>
              <a:rect b="b" l="l" r="r" t="t"/>
              <a:pathLst>
                <a:path extrusionOk="0" h="1716" w="894">
                  <a:moveTo>
                    <a:pt x="179" y="1"/>
                  </a:moveTo>
                  <a:cubicBezTo>
                    <a:pt x="84" y="1"/>
                    <a:pt x="12" y="84"/>
                    <a:pt x="12" y="167"/>
                  </a:cubicBezTo>
                  <a:cubicBezTo>
                    <a:pt x="12" y="263"/>
                    <a:pt x="84" y="334"/>
                    <a:pt x="179" y="334"/>
                  </a:cubicBezTo>
                  <a:lnTo>
                    <a:pt x="262" y="334"/>
                  </a:lnTo>
                  <a:lnTo>
                    <a:pt x="262" y="1394"/>
                  </a:lnTo>
                  <a:lnTo>
                    <a:pt x="155" y="1394"/>
                  </a:lnTo>
                  <a:cubicBezTo>
                    <a:pt x="72" y="1394"/>
                    <a:pt x="0" y="1465"/>
                    <a:pt x="0" y="1549"/>
                  </a:cubicBezTo>
                  <a:cubicBezTo>
                    <a:pt x="0" y="1644"/>
                    <a:pt x="72" y="1715"/>
                    <a:pt x="155" y="1715"/>
                  </a:cubicBezTo>
                  <a:lnTo>
                    <a:pt x="727" y="1715"/>
                  </a:lnTo>
                  <a:cubicBezTo>
                    <a:pt x="810" y="1715"/>
                    <a:pt x="893" y="1644"/>
                    <a:pt x="893" y="1549"/>
                  </a:cubicBezTo>
                  <a:cubicBezTo>
                    <a:pt x="893" y="1465"/>
                    <a:pt x="834" y="1394"/>
                    <a:pt x="727" y="1394"/>
                  </a:cubicBezTo>
                  <a:lnTo>
                    <a:pt x="608" y="1394"/>
                  </a:lnTo>
                  <a:lnTo>
                    <a:pt x="608" y="167"/>
                  </a:lnTo>
                  <a:cubicBezTo>
                    <a:pt x="608" y="84"/>
                    <a:pt x="536" y="1"/>
                    <a:pt x="4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0"/>
            <p:cNvSpPr/>
            <p:nvPr/>
          </p:nvSpPr>
          <p:spPr>
            <a:xfrm>
              <a:off x="3138908" y="2021096"/>
              <a:ext cx="16252" cy="16252"/>
            </a:xfrm>
            <a:custGeom>
              <a:rect b="b" l="l" r="r" t="t"/>
              <a:pathLst>
                <a:path extrusionOk="0" h="513" w="513">
                  <a:moveTo>
                    <a:pt x="262" y="1"/>
                  </a:moveTo>
                  <a:cubicBezTo>
                    <a:pt x="131" y="1"/>
                    <a:pt x="0" y="120"/>
                    <a:pt x="0" y="263"/>
                  </a:cubicBezTo>
                  <a:cubicBezTo>
                    <a:pt x="0" y="394"/>
                    <a:pt x="120" y="513"/>
                    <a:pt x="262" y="513"/>
                  </a:cubicBezTo>
                  <a:cubicBezTo>
                    <a:pt x="393" y="513"/>
                    <a:pt x="512" y="394"/>
                    <a:pt x="512" y="263"/>
                  </a:cubicBezTo>
                  <a:cubicBezTo>
                    <a:pt x="512" y="120"/>
                    <a:pt x="393" y="1"/>
                    <a:pt x="2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48"/>
          <p:cNvSpPr txBox="1"/>
          <p:nvPr>
            <p:ph type="title"/>
          </p:nvPr>
        </p:nvSpPr>
        <p:spPr>
          <a:xfrm>
            <a:off x="2383880" y="327708"/>
            <a:ext cx="6323700" cy="68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Average Fare Amount Per Distance Analysis Between Vehicles Tracked by Vendor 1 and Vendor 2.</a:t>
            </a:r>
            <a:endParaRPr sz="1600">
              <a:solidFill>
                <a:srgbClr val="000000"/>
              </a:solidFill>
            </a:endParaRPr>
          </a:p>
          <a:p>
            <a:pPr indent="0" lvl="0" marL="0" rtl="0" algn="just">
              <a:spcBef>
                <a:spcPts val="0"/>
              </a:spcBef>
              <a:spcAft>
                <a:spcPts val="0"/>
              </a:spcAft>
              <a:buNone/>
            </a:pPr>
            <a:r>
              <a:t/>
            </a:r>
            <a:endParaRPr sz="1600"/>
          </a:p>
        </p:txBody>
      </p:sp>
      <p:grpSp>
        <p:nvGrpSpPr>
          <p:cNvPr id="739" name="Google Shape;739;p48"/>
          <p:cNvGrpSpPr/>
          <p:nvPr/>
        </p:nvGrpSpPr>
        <p:grpSpPr>
          <a:xfrm flipH="1">
            <a:off x="-3640350" y="293400"/>
            <a:ext cx="5896550" cy="707494"/>
            <a:chOff x="6456472" y="3575600"/>
            <a:chExt cx="4605600" cy="552600"/>
          </a:xfrm>
        </p:grpSpPr>
        <p:sp>
          <p:nvSpPr>
            <p:cNvPr id="740" name="Google Shape;740;p48"/>
            <p:cNvSpPr/>
            <p:nvPr/>
          </p:nvSpPr>
          <p:spPr>
            <a:xfrm>
              <a:off x="6456472" y="3575600"/>
              <a:ext cx="46056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8"/>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2" name="Google Shape;742;p48"/>
          <p:cNvSpPr txBox="1"/>
          <p:nvPr>
            <p:ph type="title"/>
          </p:nvPr>
        </p:nvSpPr>
        <p:spPr>
          <a:xfrm>
            <a:off x="76200" y="403750"/>
            <a:ext cx="1271100" cy="413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chemeClr val="lt1"/>
                </a:solidFill>
              </a:rPr>
              <a:t>03 | Hypothetical Analysis </a:t>
            </a:r>
            <a:endParaRPr sz="1000">
              <a:solidFill>
                <a:schemeClr val="lt1"/>
              </a:solidFill>
            </a:endParaRPr>
          </a:p>
        </p:txBody>
      </p:sp>
      <p:sp>
        <p:nvSpPr>
          <p:cNvPr id="743" name="Google Shape;743;p48"/>
          <p:cNvSpPr txBox="1"/>
          <p:nvPr/>
        </p:nvSpPr>
        <p:spPr>
          <a:xfrm>
            <a:off x="5899100" y="1199175"/>
            <a:ext cx="2721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dk1"/>
              </a:solidFill>
              <a:latin typeface="Albert Sans"/>
              <a:ea typeface="Albert Sans"/>
              <a:cs typeface="Albert Sans"/>
              <a:sym typeface="Albert Sans"/>
            </a:endParaRPr>
          </a:p>
        </p:txBody>
      </p:sp>
      <p:sp>
        <p:nvSpPr>
          <p:cNvPr id="744" name="Google Shape;744;p48"/>
          <p:cNvSpPr txBox="1"/>
          <p:nvPr>
            <p:ph idx="4294967295" type="subTitle"/>
          </p:nvPr>
        </p:nvSpPr>
        <p:spPr>
          <a:xfrm>
            <a:off x="6658600" y="1057650"/>
            <a:ext cx="2049000" cy="3916200"/>
          </a:xfrm>
          <a:prstGeom prst="rect">
            <a:avLst/>
          </a:prstGeom>
        </p:spPr>
        <p:txBody>
          <a:bodyPr anchorCtr="0" anchor="t" bIns="91425" lIns="91425" spcFirstLastPara="1" rIns="91425" wrap="square" tIns="91425">
            <a:noAutofit/>
          </a:bodyPr>
          <a:lstStyle/>
          <a:p>
            <a:pPr indent="-177800" lvl="0" marL="171450" rtl="0" algn="just">
              <a:spcBef>
                <a:spcPts val="0"/>
              </a:spcBef>
              <a:spcAft>
                <a:spcPts val="0"/>
              </a:spcAft>
              <a:buSzPts val="1000"/>
              <a:buChar char="●"/>
            </a:pPr>
            <a:r>
              <a:rPr b="1" lang="en" sz="1000"/>
              <a:t>H0: There is no significant difference between average fare amount per distance </a:t>
            </a:r>
            <a:r>
              <a:rPr b="1" lang="en" sz="1000"/>
              <a:t>between trip distance for vehicles tracked by vendor 1 and 2</a:t>
            </a:r>
            <a:endParaRPr b="1" sz="1000"/>
          </a:p>
          <a:p>
            <a:pPr indent="-177800" lvl="0" marL="171450" rtl="0" algn="just">
              <a:spcBef>
                <a:spcPts val="0"/>
              </a:spcBef>
              <a:spcAft>
                <a:spcPts val="0"/>
              </a:spcAft>
              <a:buSzPts val="1000"/>
              <a:buChar char="●"/>
            </a:pPr>
            <a:r>
              <a:rPr b="1" lang="en" sz="1000"/>
              <a:t>H1: </a:t>
            </a:r>
            <a:r>
              <a:rPr b="1" lang="en" sz="1000"/>
              <a:t>There is significant difference between average fare amount per distance between trip distance for vehicles tracked by vendor 1 and 2</a:t>
            </a:r>
            <a:endParaRPr b="1" sz="1000"/>
          </a:p>
          <a:p>
            <a:pPr indent="-177800" lvl="0" marL="171450" rtl="0" algn="just">
              <a:spcBef>
                <a:spcPts val="0"/>
              </a:spcBef>
              <a:spcAft>
                <a:spcPts val="0"/>
              </a:spcAft>
              <a:buSzPts val="1000"/>
              <a:buChar char="●"/>
            </a:pPr>
            <a:r>
              <a:rPr b="1" lang="en" sz="1000"/>
              <a:t>P-value &lt; 0.05</a:t>
            </a:r>
            <a:r>
              <a:rPr lang="en" sz="1000"/>
              <a:t> </a:t>
            </a:r>
            <a:r>
              <a:rPr b="1" lang="en" sz="1000"/>
              <a:t>(N: 5000, random state: 42</a:t>
            </a:r>
            <a:r>
              <a:rPr lang="en" sz="1000"/>
              <a:t>), </a:t>
            </a:r>
            <a:r>
              <a:rPr lang="en" sz="1000"/>
              <a:t>suggests that there is significant difference </a:t>
            </a:r>
            <a:r>
              <a:rPr lang="en" sz="1000"/>
              <a:t>between average fare amount per distance between trip distance for vehicles tracked by vendor 1 and 2</a:t>
            </a:r>
            <a:endParaRPr sz="1000"/>
          </a:p>
          <a:p>
            <a:pPr indent="-177800" lvl="0" marL="171450" rtl="0" algn="just">
              <a:spcBef>
                <a:spcPts val="0"/>
              </a:spcBef>
              <a:spcAft>
                <a:spcPts val="0"/>
              </a:spcAft>
              <a:buSzPts val="1000"/>
              <a:buChar char="●"/>
            </a:pPr>
            <a:r>
              <a:rPr lang="en" sz="1000"/>
              <a:t>It means </a:t>
            </a:r>
            <a:r>
              <a:rPr lang="en" sz="1000"/>
              <a:t>vehicles</a:t>
            </a:r>
            <a:r>
              <a:rPr lang="en" sz="1000"/>
              <a:t> tracked by vendor 1 charge </a:t>
            </a:r>
            <a:r>
              <a:rPr b="1" lang="en" sz="1000"/>
              <a:t>less money</a:t>
            </a:r>
            <a:r>
              <a:rPr lang="en" sz="1000"/>
              <a:t> </a:t>
            </a:r>
            <a:r>
              <a:rPr lang="en" sz="1000"/>
              <a:t>for</a:t>
            </a:r>
            <a:r>
              <a:rPr lang="en" sz="1000"/>
              <a:t> their fare amount per distance.</a:t>
            </a:r>
            <a:endParaRPr b="1" sz="1000"/>
          </a:p>
        </p:txBody>
      </p:sp>
      <p:sp>
        <p:nvSpPr>
          <p:cNvPr id="745" name="Google Shape;745;p48"/>
          <p:cNvSpPr txBox="1"/>
          <p:nvPr>
            <p:ph idx="4294967295" type="subTitle"/>
          </p:nvPr>
        </p:nvSpPr>
        <p:spPr>
          <a:xfrm>
            <a:off x="828925" y="4208600"/>
            <a:ext cx="5594400" cy="680700"/>
          </a:xfrm>
          <a:prstGeom prst="rect">
            <a:avLst/>
          </a:prstGeom>
        </p:spPr>
        <p:txBody>
          <a:bodyPr anchorCtr="0" anchor="t" bIns="91425" lIns="91425" spcFirstLastPara="1" rIns="91425" wrap="square" tIns="91425">
            <a:noAutofit/>
          </a:bodyPr>
          <a:lstStyle/>
          <a:p>
            <a:pPr indent="-177800" lvl="0" marL="171450" rtl="0" algn="just">
              <a:spcBef>
                <a:spcPts val="0"/>
              </a:spcBef>
              <a:spcAft>
                <a:spcPts val="0"/>
              </a:spcAft>
              <a:buSzPts val="1000"/>
              <a:buChar char="●"/>
            </a:pPr>
            <a:r>
              <a:rPr b="1" lang="en" sz="1000"/>
              <a:t>(N: 5000, random state: 42)</a:t>
            </a:r>
            <a:endParaRPr b="1" sz="1000"/>
          </a:p>
          <a:p>
            <a:pPr indent="-177800" lvl="0" marL="171450" rtl="0" algn="just">
              <a:spcBef>
                <a:spcPts val="0"/>
              </a:spcBef>
              <a:spcAft>
                <a:spcPts val="0"/>
              </a:spcAft>
              <a:buSzPts val="1000"/>
              <a:buChar char="●"/>
            </a:pPr>
            <a:r>
              <a:rPr lang="en" sz="1000"/>
              <a:t>We use median as the measurement of the central tendency and the figure suggest that </a:t>
            </a:r>
            <a:r>
              <a:rPr b="1" lang="en" sz="1000"/>
              <a:t>vehicles tracked by Vendor 2 charge higher fare per distance amount to the passengers</a:t>
            </a:r>
            <a:r>
              <a:rPr lang="en" sz="1000"/>
              <a:t>. </a:t>
            </a:r>
            <a:endParaRPr b="1" sz="1000"/>
          </a:p>
          <a:p>
            <a:pPr indent="0" lvl="0" marL="0" rtl="0" algn="just">
              <a:spcBef>
                <a:spcPts val="1600"/>
              </a:spcBef>
              <a:spcAft>
                <a:spcPts val="1600"/>
              </a:spcAft>
              <a:buNone/>
            </a:pPr>
            <a:r>
              <a:t/>
            </a:r>
            <a:endParaRPr sz="1000"/>
          </a:p>
        </p:txBody>
      </p:sp>
      <p:pic>
        <p:nvPicPr>
          <p:cNvPr id="746" name="Google Shape;746;p48"/>
          <p:cNvPicPr preferRelativeResize="0"/>
          <p:nvPr/>
        </p:nvPicPr>
        <p:blipFill>
          <a:blip r:embed="rId3">
            <a:alphaModFix/>
          </a:blip>
          <a:stretch>
            <a:fillRect/>
          </a:stretch>
        </p:blipFill>
        <p:spPr>
          <a:xfrm>
            <a:off x="828925" y="3589475"/>
            <a:ext cx="4648200" cy="419100"/>
          </a:xfrm>
          <a:prstGeom prst="rect">
            <a:avLst/>
          </a:prstGeom>
          <a:noFill/>
          <a:ln>
            <a:noFill/>
          </a:ln>
        </p:spPr>
      </p:pic>
      <p:pic>
        <p:nvPicPr>
          <p:cNvPr id="747" name="Google Shape;747;p48"/>
          <p:cNvPicPr preferRelativeResize="0"/>
          <p:nvPr/>
        </p:nvPicPr>
        <p:blipFill>
          <a:blip r:embed="rId4">
            <a:alphaModFix/>
          </a:blip>
          <a:stretch>
            <a:fillRect/>
          </a:stretch>
        </p:blipFill>
        <p:spPr>
          <a:xfrm>
            <a:off x="828925" y="1160808"/>
            <a:ext cx="5594299" cy="223693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49"/>
          <p:cNvSpPr txBox="1"/>
          <p:nvPr>
            <p:ph type="title"/>
          </p:nvPr>
        </p:nvSpPr>
        <p:spPr>
          <a:xfrm>
            <a:off x="2383880" y="327708"/>
            <a:ext cx="6323700" cy="68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Extra Amount Analysis</a:t>
            </a:r>
            <a:r>
              <a:rPr lang="en" sz="1600">
                <a:solidFill>
                  <a:srgbClr val="000000"/>
                </a:solidFill>
              </a:rPr>
              <a:t> Between Vehicles Tracked by Vendor 1 and Vendor 2.</a:t>
            </a:r>
            <a:endParaRPr sz="1600">
              <a:solidFill>
                <a:srgbClr val="000000"/>
              </a:solidFill>
            </a:endParaRPr>
          </a:p>
          <a:p>
            <a:pPr indent="0" lvl="0" marL="0" rtl="0" algn="just">
              <a:spcBef>
                <a:spcPts val="0"/>
              </a:spcBef>
              <a:spcAft>
                <a:spcPts val="0"/>
              </a:spcAft>
              <a:buNone/>
            </a:pPr>
            <a:r>
              <a:t/>
            </a:r>
            <a:endParaRPr sz="1600"/>
          </a:p>
        </p:txBody>
      </p:sp>
      <p:grpSp>
        <p:nvGrpSpPr>
          <p:cNvPr id="753" name="Google Shape;753;p49"/>
          <p:cNvGrpSpPr/>
          <p:nvPr/>
        </p:nvGrpSpPr>
        <p:grpSpPr>
          <a:xfrm flipH="1">
            <a:off x="-3640350" y="293400"/>
            <a:ext cx="5896550" cy="707494"/>
            <a:chOff x="6456472" y="3575600"/>
            <a:chExt cx="4605600" cy="552600"/>
          </a:xfrm>
        </p:grpSpPr>
        <p:sp>
          <p:nvSpPr>
            <p:cNvPr id="754" name="Google Shape;754;p49"/>
            <p:cNvSpPr/>
            <p:nvPr/>
          </p:nvSpPr>
          <p:spPr>
            <a:xfrm>
              <a:off x="6456472" y="3575600"/>
              <a:ext cx="46056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9"/>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6" name="Google Shape;756;p49"/>
          <p:cNvSpPr txBox="1"/>
          <p:nvPr/>
        </p:nvSpPr>
        <p:spPr>
          <a:xfrm>
            <a:off x="5899100" y="1199175"/>
            <a:ext cx="2721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dk1"/>
              </a:solidFill>
              <a:latin typeface="Albert Sans"/>
              <a:ea typeface="Albert Sans"/>
              <a:cs typeface="Albert Sans"/>
              <a:sym typeface="Albert Sans"/>
            </a:endParaRPr>
          </a:p>
        </p:txBody>
      </p:sp>
      <p:sp>
        <p:nvSpPr>
          <p:cNvPr id="757" name="Google Shape;757;p49"/>
          <p:cNvSpPr txBox="1"/>
          <p:nvPr>
            <p:ph idx="4294967295" type="subTitle"/>
          </p:nvPr>
        </p:nvSpPr>
        <p:spPr>
          <a:xfrm>
            <a:off x="5864375" y="1084600"/>
            <a:ext cx="2529900" cy="3603600"/>
          </a:xfrm>
          <a:prstGeom prst="rect">
            <a:avLst/>
          </a:prstGeom>
        </p:spPr>
        <p:txBody>
          <a:bodyPr anchorCtr="0" anchor="t" bIns="91425" lIns="91425" spcFirstLastPara="1" rIns="91425" wrap="square" tIns="91425">
            <a:noAutofit/>
          </a:bodyPr>
          <a:lstStyle/>
          <a:p>
            <a:pPr indent="-177800" lvl="0" marL="171450" rtl="0" algn="just">
              <a:spcBef>
                <a:spcPts val="0"/>
              </a:spcBef>
              <a:spcAft>
                <a:spcPts val="0"/>
              </a:spcAft>
              <a:buSzPts val="1000"/>
              <a:buChar char="●"/>
            </a:pPr>
            <a:r>
              <a:rPr b="1" lang="en" sz="1000"/>
              <a:t>(N: 5000, random state: 42)</a:t>
            </a:r>
            <a:endParaRPr b="1" sz="1000"/>
          </a:p>
          <a:p>
            <a:pPr indent="-177800" lvl="0" marL="171450" rtl="0" algn="just">
              <a:spcBef>
                <a:spcPts val="0"/>
              </a:spcBef>
              <a:spcAft>
                <a:spcPts val="0"/>
              </a:spcAft>
              <a:buSzPts val="1000"/>
              <a:buChar char="●"/>
            </a:pPr>
            <a:r>
              <a:rPr b="1" lang="en" sz="1000"/>
              <a:t>H0: </a:t>
            </a:r>
            <a:r>
              <a:rPr lang="en" sz="1000"/>
              <a:t>Extra fee charged to the customer for vehicles tracked by vendor 1 </a:t>
            </a:r>
            <a:r>
              <a:rPr b="1" lang="en" sz="1000"/>
              <a:t>is not greater</a:t>
            </a:r>
            <a:r>
              <a:rPr lang="en" sz="1000"/>
              <a:t> than </a:t>
            </a:r>
            <a:r>
              <a:rPr lang="en" sz="1000"/>
              <a:t>Extra fee charged to the customer for vehicles tracked by vendor 1.</a:t>
            </a:r>
            <a:endParaRPr sz="1000"/>
          </a:p>
          <a:p>
            <a:pPr indent="-177800" lvl="0" marL="171450" rtl="0" algn="just">
              <a:spcBef>
                <a:spcPts val="0"/>
              </a:spcBef>
              <a:spcAft>
                <a:spcPts val="0"/>
              </a:spcAft>
              <a:buSzPts val="1000"/>
              <a:buChar char="●"/>
            </a:pPr>
            <a:r>
              <a:rPr b="1" lang="en" sz="1000"/>
              <a:t>H1: </a:t>
            </a:r>
            <a:r>
              <a:rPr lang="en" sz="1000"/>
              <a:t>Extra fee charged to the customer for vehicles tracked by vendor 1 </a:t>
            </a:r>
            <a:r>
              <a:rPr b="1" lang="en" sz="1000"/>
              <a:t>is greater than</a:t>
            </a:r>
            <a:r>
              <a:rPr lang="en" sz="1000"/>
              <a:t> Extra fee charged to the customer for vehicles tracked by vendor 1.</a:t>
            </a:r>
            <a:endParaRPr sz="1000"/>
          </a:p>
          <a:p>
            <a:pPr indent="-177800" lvl="0" marL="171450" rtl="0" algn="just">
              <a:spcBef>
                <a:spcPts val="0"/>
              </a:spcBef>
              <a:spcAft>
                <a:spcPts val="0"/>
              </a:spcAft>
              <a:buSzPts val="1000"/>
              <a:buChar char="●"/>
            </a:pPr>
            <a:r>
              <a:rPr b="1" lang="en" sz="1000"/>
              <a:t>P-value &lt; 0.05</a:t>
            </a:r>
            <a:r>
              <a:rPr lang="en" sz="1000"/>
              <a:t> suggests that the extra fee amount charged to the customer by </a:t>
            </a:r>
            <a:r>
              <a:rPr lang="en" sz="1000"/>
              <a:t>vehicles</a:t>
            </a:r>
            <a:r>
              <a:rPr lang="en" sz="1000"/>
              <a:t> tracked by vendor 1 </a:t>
            </a:r>
            <a:r>
              <a:rPr b="1" lang="en" sz="1000"/>
              <a:t>is greater than</a:t>
            </a:r>
            <a:r>
              <a:rPr lang="en" sz="1000"/>
              <a:t> </a:t>
            </a:r>
            <a:r>
              <a:rPr lang="en" sz="1000"/>
              <a:t>Extra fee charged to the customer for vehicles tracked by vendor 1</a:t>
            </a:r>
            <a:endParaRPr sz="1000"/>
          </a:p>
          <a:p>
            <a:pPr indent="-177800" lvl="0" marL="171450" rtl="0" algn="just">
              <a:spcBef>
                <a:spcPts val="0"/>
              </a:spcBef>
              <a:spcAft>
                <a:spcPts val="0"/>
              </a:spcAft>
              <a:buSzPts val="1000"/>
              <a:buChar char="●"/>
            </a:pPr>
            <a:r>
              <a:rPr lang="en" sz="1000"/>
              <a:t>It means even though vehicles tracked by Vendor 1 covered shorter trip compared to vendor 2. They charge mora extra fee, </a:t>
            </a:r>
            <a:r>
              <a:rPr b="1" lang="en" sz="1000"/>
              <a:t>due to night, rush hour, and other surcharges</a:t>
            </a:r>
            <a:endParaRPr b="1" sz="1000"/>
          </a:p>
        </p:txBody>
      </p:sp>
      <p:sp>
        <p:nvSpPr>
          <p:cNvPr id="758" name="Google Shape;758;p49"/>
          <p:cNvSpPr txBox="1"/>
          <p:nvPr>
            <p:ph type="title"/>
          </p:nvPr>
        </p:nvSpPr>
        <p:spPr>
          <a:xfrm>
            <a:off x="76200" y="403750"/>
            <a:ext cx="1271100" cy="413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chemeClr val="lt1"/>
                </a:solidFill>
              </a:rPr>
              <a:t>03 | Hypothetical Analysis </a:t>
            </a:r>
            <a:endParaRPr sz="1000">
              <a:solidFill>
                <a:schemeClr val="lt1"/>
              </a:solidFill>
            </a:endParaRPr>
          </a:p>
        </p:txBody>
      </p:sp>
      <p:pic>
        <p:nvPicPr>
          <p:cNvPr id="759" name="Google Shape;759;p49"/>
          <p:cNvPicPr preferRelativeResize="0"/>
          <p:nvPr/>
        </p:nvPicPr>
        <p:blipFill>
          <a:blip r:embed="rId3">
            <a:alphaModFix/>
          </a:blip>
          <a:stretch>
            <a:fillRect/>
          </a:stretch>
        </p:blipFill>
        <p:spPr>
          <a:xfrm>
            <a:off x="621075" y="3624475"/>
            <a:ext cx="3181350" cy="523875"/>
          </a:xfrm>
          <a:prstGeom prst="rect">
            <a:avLst/>
          </a:prstGeom>
          <a:noFill/>
          <a:ln>
            <a:noFill/>
          </a:ln>
        </p:spPr>
      </p:pic>
      <p:pic>
        <p:nvPicPr>
          <p:cNvPr id="760" name="Google Shape;760;p49"/>
          <p:cNvPicPr preferRelativeResize="0"/>
          <p:nvPr/>
        </p:nvPicPr>
        <p:blipFill>
          <a:blip r:embed="rId4">
            <a:alphaModFix/>
          </a:blip>
          <a:stretch>
            <a:fillRect/>
          </a:stretch>
        </p:blipFill>
        <p:spPr>
          <a:xfrm>
            <a:off x="621075" y="1160808"/>
            <a:ext cx="4925988" cy="235301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50"/>
          <p:cNvSpPr txBox="1"/>
          <p:nvPr>
            <p:ph type="title"/>
          </p:nvPr>
        </p:nvSpPr>
        <p:spPr>
          <a:xfrm>
            <a:off x="2383880" y="327708"/>
            <a:ext cx="6323700" cy="68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Trip Amount by RatecodeID</a:t>
            </a:r>
            <a:r>
              <a:rPr lang="en" sz="1600">
                <a:solidFill>
                  <a:srgbClr val="000000"/>
                </a:solidFill>
              </a:rPr>
              <a:t> Between Vehicles Tracked by Vendor 1 and Vendor 2.</a:t>
            </a:r>
            <a:endParaRPr sz="1600">
              <a:solidFill>
                <a:srgbClr val="000000"/>
              </a:solidFill>
            </a:endParaRPr>
          </a:p>
          <a:p>
            <a:pPr indent="0" lvl="0" marL="0" rtl="0" algn="just">
              <a:spcBef>
                <a:spcPts val="0"/>
              </a:spcBef>
              <a:spcAft>
                <a:spcPts val="0"/>
              </a:spcAft>
              <a:buNone/>
            </a:pPr>
            <a:r>
              <a:t/>
            </a:r>
            <a:endParaRPr sz="1600"/>
          </a:p>
        </p:txBody>
      </p:sp>
      <p:grpSp>
        <p:nvGrpSpPr>
          <p:cNvPr id="766" name="Google Shape;766;p50"/>
          <p:cNvGrpSpPr/>
          <p:nvPr/>
        </p:nvGrpSpPr>
        <p:grpSpPr>
          <a:xfrm flipH="1">
            <a:off x="-3640350" y="293400"/>
            <a:ext cx="5896550" cy="707494"/>
            <a:chOff x="6456472" y="3575600"/>
            <a:chExt cx="4605600" cy="552600"/>
          </a:xfrm>
        </p:grpSpPr>
        <p:sp>
          <p:nvSpPr>
            <p:cNvPr id="767" name="Google Shape;767;p50"/>
            <p:cNvSpPr/>
            <p:nvPr/>
          </p:nvSpPr>
          <p:spPr>
            <a:xfrm>
              <a:off x="6456472" y="3575600"/>
              <a:ext cx="46056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50"/>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9" name="Google Shape;769;p50"/>
          <p:cNvSpPr txBox="1"/>
          <p:nvPr>
            <p:ph type="title"/>
          </p:nvPr>
        </p:nvSpPr>
        <p:spPr>
          <a:xfrm>
            <a:off x="52875" y="403750"/>
            <a:ext cx="1344300" cy="413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chemeClr val="lt1"/>
                </a:solidFill>
              </a:rPr>
              <a:t>03 | Hypothetical Analysis  </a:t>
            </a:r>
            <a:endParaRPr sz="1000">
              <a:solidFill>
                <a:schemeClr val="lt1"/>
              </a:solidFill>
            </a:endParaRPr>
          </a:p>
        </p:txBody>
      </p:sp>
      <p:pic>
        <p:nvPicPr>
          <p:cNvPr id="770" name="Google Shape;770;p50"/>
          <p:cNvPicPr preferRelativeResize="0"/>
          <p:nvPr/>
        </p:nvPicPr>
        <p:blipFill>
          <a:blip r:embed="rId3">
            <a:alphaModFix/>
          </a:blip>
          <a:stretch>
            <a:fillRect/>
          </a:stretch>
        </p:blipFill>
        <p:spPr>
          <a:xfrm>
            <a:off x="1079250" y="1379775"/>
            <a:ext cx="2948149" cy="2137700"/>
          </a:xfrm>
          <a:prstGeom prst="rect">
            <a:avLst/>
          </a:prstGeom>
          <a:noFill/>
          <a:ln>
            <a:noFill/>
          </a:ln>
        </p:spPr>
      </p:pic>
      <p:pic>
        <p:nvPicPr>
          <p:cNvPr id="771" name="Google Shape;771;p50"/>
          <p:cNvPicPr preferRelativeResize="0"/>
          <p:nvPr/>
        </p:nvPicPr>
        <p:blipFill>
          <a:blip r:embed="rId4">
            <a:alphaModFix/>
          </a:blip>
          <a:stretch>
            <a:fillRect/>
          </a:stretch>
        </p:blipFill>
        <p:spPr>
          <a:xfrm>
            <a:off x="4981400" y="1398788"/>
            <a:ext cx="2948150" cy="2099663"/>
          </a:xfrm>
          <a:prstGeom prst="rect">
            <a:avLst/>
          </a:prstGeom>
          <a:noFill/>
          <a:ln>
            <a:noFill/>
          </a:ln>
        </p:spPr>
      </p:pic>
      <p:sp>
        <p:nvSpPr>
          <p:cNvPr id="772" name="Google Shape;772;p50"/>
          <p:cNvSpPr txBox="1"/>
          <p:nvPr>
            <p:ph idx="4294967295" type="subTitle"/>
          </p:nvPr>
        </p:nvSpPr>
        <p:spPr>
          <a:xfrm>
            <a:off x="1079250" y="3647150"/>
            <a:ext cx="4017000" cy="1369500"/>
          </a:xfrm>
          <a:prstGeom prst="rect">
            <a:avLst/>
          </a:prstGeom>
        </p:spPr>
        <p:txBody>
          <a:bodyPr anchorCtr="0" anchor="t" bIns="91425" lIns="91425" spcFirstLastPara="1" rIns="91425" wrap="square" tIns="91425">
            <a:noAutofit/>
          </a:bodyPr>
          <a:lstStyle/>
          <a:p>
            <a:pPr indent="-177800" lvl="0" marL="171450" rtl="0" algn="just">
              <a:spcBef>
                <a:spcPts val="0"/>
              </a:spcBef>
              <a:spcAft>
                <a:spcPts val="0"/>
              </a:spcAft>
              <a:buSzPts val="1000"/>
              <a:buChar char="●"/>
            </a:pPr>
            <a:r>
              <a:rPr lang="en" sz="1000"/>
              <a:t>Some trips covered by vehicles tracked by Vendor 2 </a:t>
            </a:r>
            <a:r>
              <a:rPr b="1" lang="en" sz="1000"/>
              <a:t>mistakenly marked trips to or from JFK Airport</a:t>
            </a:r>
            <a:r>
              <a:rPr lang="en" sz="1000"/>
              <a:t>, leading to the fare being </a:t>
            </a:r>
            <a:r>
              <a:rPr b="1" lang="en" sz="1000"/>
              <a:t>categorized as Rate Code 1 (standard rate) instead of Rate Code 2 (JFK rate)</a:t>
            </a:r>
            <a:r>
              <a:rPr lang="en" sz="1000"/>
              <a:t>.</a:t>
            </a:r>
            <a:endParaRPr sz="1000"/>
          </a:p>
          <a:p>
            <a:pPr indent="-177800" lvl="0" marL="171450" rtl="0" algn="just">
              <a:spcBef>
                <a:spcPts val="0"/>
              </a:spcBef>
              <a:spcAft>
                <a:spcPts val="0"/>
              </a:spcAft>
              <a:buSzPts val="1000"/>
              <a:buChar char="●"/>
            </a:pPr>
            <a:r>
              <a:rPr lang="en" sz="1000"/>
              <a:t>This resulted in </a:t>
            </a:r>
            <a:r>
              <a:rPr b="1" lang="en" sz="1000"/>
              <a:t>the final fare paid by passengers not aligning with the correct taxi fare</a:t>
            </a:r>
            <a:r>
              <a:rPr lang="en" sz="1000"/>
              <a:t> to or from JFK Airport.</a:t>
            </a:r>
            <a:endParaRPr sz="1000"/>
          </a:p>
        </p:txBody>
      </p:sp>
      <p:sp>
        <p:nvSpPr>
          <p:cNvPr id="773" name="Google Shape;773;p50"/>
          <p:cNvSpPr/>
          <p:nvPr/>
        </p:nvSpPr>
        <p:spPr>
          <a:xfrm>
            <a:off x="4197350" y="2308375"/>
            <a:ext cx="614100" cy="35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774" name="Google Shape;774;p50"/>
          <p:cNvSpPr txBox="1"/>
          <p:nvPr>
            <p:ph idx="4294967295" type="subTitle"/>
          </p:nvPr>
        </p:nvSpPr>
        <p:spPr>
          <a:xfrm>
            <a:off x="1730425" y="1023800"/>
            <a:ext cx="1996500" cy="375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300">
                <a:solidFill>
                  <a:schemeClr val="lt2"/>
                </a:solidFill>
              </a:rPr>
              <a:t>Before Adjustment</a:t>
            </a:r>
            <a:endParaRPr b="1" sz="1300">
              <a:solidFill>
                <a:schemeClr val="lt2"/>
              </a:solidFill>
            </a:endParaRPr>
          </a:p>
        </p:txBody>
      </p:sp>
      <p:sp>
        <p:nvSpPr>
          <p:cNvPr id="775" name="Google Shape;775;p50"/>
          <p:cNvSpPr txBox="1"/>
          <p:nvPr>
            <p:ph idx="4294967295" type="subTitle"/>
          </p:nvPr>
        </p:nvSpPr>
        <p:spPr>
          <a:xfrm>
            <a:off x="5732175" y="1023800"/>
            <a:ext cx="1996500" cy="375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300">
                <a:solidFill>
                  <a:schemeClr val="lt2"/>
                </a:solidFill>
              </a:rPr>
              <a:t>After</a:t>
            </a:r>
            <a:r>
              <a:rPr b="1" lang="en" sz="1300">
                <a:solidFill>
                  <a:schemeClr val="lt2"/>
                </a:solidFill>
              </a:rPr>
              <a:t> Adjustment</a:t>
            </a:r>
            <a:endParaRPr b="1" sz="1300">
              <a:solidFill>
                <a:schemeClr val="lt2"/>
              </a:solidFill>
            </a:endParaRPr>
          </a:p>
        </p:txBody>
      </p:sp>
      <p:sp>
        <p:nvSpPr>
          <p:cNvPr id="776" name="Google Shape;776;p50"/>
          <p:cNvSpPr txBox="1"/>
          <p:nvPr>
            <p:ph idx="4294967295" type="subTitle"/>
          </p:nvPr>
        </p:nvSpPr>
        <p:spPr>
          <a:xfrm>
            <a:off x="5381525" y="3647150"/>
            <a:ext cx="2787300" cy="1369500"/>
          </a:xfrm>
          <a:prstGeom prst="rect">
            <a:avLst/>
          </a:prstGeom>
        </p:spPr>
        <p:txBody>
          <a:bodyPr anchorCtr="0" anchor="t" bIns="91425" lIns="91425" spcFirstLastPara="1" rIns="91425" wrap="square" tIns="91425">
            <a:noAutofit/>
          </a:bodyPr>
          <a:lstStyle/>
          <a:p>
            <a:pPr indent="-177800" lvl="0" marL="171450" rtl="0" algn="just">
              <a:spcBef>
                <a:spcPts val="0"/>
              </a:spcBef>
              <a:spcAft>
                <a:spcPts val="0"/>
              </a:spcAft>
              <a:buSzPts val="1000"/>
              <a:buChar char="●"/>
            </a:pPr>
            <a:r>
              <a:rPr lang="en" sz="1000"/>
              <a:t>ratecodeID 1  : Standard Fare</a:t>
            </a:r>
            <a:endParaRPr sz="1000"/>
          </a:p>
          <a:p>
            <a:pPr indent="-177800" lvl="0" marL="171450" rtl="0" algn="just">
              <a:spcBef>
                <a:spcPts val="0"/>
              </a:spcBef>
              <a:spcAft>
                <a:spcPts val="0"/>
              </a:spcAft>
              <a:buSzPts val="1000"/>
              <a:buChar char="●"/>
            </a:pPr>
            <a:r>
              <a:rPr lang="en" sz="1000"/>
              <a:t>ratecodeID 2 : JFK Airport</a:t>
            </a:r>
            <a:endParaRPr sz="1000"/>
          </a:p>
          <a:p>
            <a:pPr indent="-177800" lvl="0" marL="171450" rtl="0" algn="just">
              <a:spcBef>
                <a:spcPts val="0"/>
              </a:spcBef>
              <a:spcAft>
                <a:spcPts val="0"/>
              </a:spcAft>
              <a:buSzPts val="1000"/>
              <a:buChar char="●"/>
            </a:pPr>
            <a:r>
              <a:rPr lang="en" sz="1000"/>
              <a:t>ratecodeID 3 : Newark Airport</a:t>
            </a:r>
            <a:endParaRPr sz="1000"/>
          </a:p>
          <a:p>
            <a:pPr indent="-177800" lvl="0" marL="171450" rtl="0" algn="just">
              <a:spcBef>
                <a:spcPts val="0"/>
              </a:spcBef>
              <a:spcAft>
                <a:spcPts val="0"/>
              </a:spcAft>
              <a:buSzPts val="1000"/>
              <a:buChar char="●"/>
            </a:pPr>
            <a:r>
              <a:rPr lang="en" sz="1000"/>
              <a:t>ratecodeID 4 : Nassau or Westchester</a:t>
            </a:r>
            <a:endParaRPr sz="1000"/>
          </a:p>
          <a:p>
            <a:pPr indent="-177800" lvl="0" marL="171450" rtl="0" algn="just">
              <a:spcBef>
                <a:spcPts val="0"/>
              </a:spcBef>
              <a:spcAft>
                <a:spcPts val="0"/>
              </a:spcAft>
              <a:buSzPts val="1000"/>
              <a:buChar char="●"/>
            </a:pPr>
            <a:r>
              <a:rPr lang="en" sz="1000"/>
              <a:t>ratecodeID 5 : Negotiated Fare</a:t>
            </a:r>
            <a:endParaRPr sz="1000"/>
          </a:p>
          <a:p>
            <a:pPr indent="-177800" lvl="0" marL="171450" rtl="0" algn="just">
              <a:spcBef>
                <a:spcPts val="0"/>
              </a:spcBef>
              <a:spcAft>
                <a:spcPts val="0"/>
              </a:spcAft>
              <a:buSzPts val="1000"/>
              <a:buChar char="●"/>
            </a:pPr>
            <a:r>
              <a:rPr lang="en" sz="1000"/>
              <a:t>ratecodeID 6 : Group Ride</a:t>
            </a:r>
            <a:endParaRPr sz="1000"/>
          </a:p>
        </p:txBody>
      </p:sp>
      <p:sp>
        <p:nvSpPr>
          <p:cNvPr id="777" name="Google Shape;777;p50"/>
          <p:cNvSpPr/>
          <p:nvPr/>
        </p:nvSpPr>
        <p:spPr>
          <a:xfrm>
            <a:off x="2950275" y="1583675"/>
            <a:ext cx="551100" cy="1870200"/>
          </a:xfrm>
          <a:prstGeom prst="rect">
            <a:avLst/>
          </a:prstGeom>
          <a:noFill/>
          <a:ln cap="flat" cmpd="sng" w="9525">
            <a:solidFill>
              <a:srgbClr val="FD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778" name="Google Shape;778;p50"/>
          <p:cNvSpPr/>
          <p:nvPr/>
        </p:nvSpPr>
        <p:spPr>
          <a:xfrm>
            <a:off x="7010400" y="1587875"/>
            <a:ext cx="551100" cy="1870200"/>
          </a:xfrm>
          <a:prstGeom prst="rect">
            <a:avLst/>
          </a:prstGeom>
          <a:noFill/>
          <a:ln cap="flat" cmpd="sng" w="9525">
            <a:solidFill>
              <a:srgbClr val="FD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51"/>
          <p:cNvSpPr txBox="1"/>
          <p:nvPr>
            <p:ph type="title"/>
          </p:nvPr>
        </p:nvSpPr>
        <p:spPr>
          <a:xfrm>
            <a:off x="2383880" y="327708"/>
            <a:ext cx="6323700" cy="68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Trip Amount by RatecodeID Between Vehicles Tracked by Vendor 1 and Vendor 2.</a:t>
            </a:r>
            <a:endParaRPr sz="1600">
              <a:solidFill>
                <a:srgbClr val="000000"/>
              </a:solidFill>
            </a:endParaRPr>
          </a:p>
          <a:p>
            <a:pPr indent="0" lvl="0" marL="0" rtl="0" algn="just">
              <a:spcBef>
                <a:spcPts val="0"/>
              </a:spcBef>
              <a:spcAft>
                <a:spcPts val="0"/>
              </a:spcAft>
              <a:buNone/>
            </a:pPr>
            <a:r>
              <a:t/>
            </a:r>
            <a:endParaRPr sz="1600"/>
          </a:p>
        </p:txBody>
      </p:sp>
      <p:grpSp>
        <p:nvGrpSpPr>
          <p:cNvPr id="784" name="Google Shape;784;p51"/>
          <p:cNvGrpSpPr/>
          <p:nvPr/>
        </p:nvGrpSpPr>
        <p:grpSpPr>
          <a:xfrm flipH="1">
            <a:off x="-3640350" y="293400"/>
            <a:ext cx="5896550" cy="707494"/>
            <a:chOff x="6456472" y="3575600"/>
            <a:chExt cx="4605600" cy="552600"/>
          </a:xfrm>
        </p:grpSpPr>
        <p:sp>
          <p:nvSpPr>
            <p:cNvPr id="785" name="Google Shape;785;p51"/>
            <p:cNvSpPr/>
            <p:nvPr/>
          </p:nvSpPr>
          <p:spPr>
            <a:xfrm>
              <a:off x="6456472" y="3575600"/>
              <a:ext cx="46056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51"/>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7" name="Google Shape;787;p51"/>
          <p:cNvSpPr txBox="1"/>
          <p:nvPr>
            <p:ph type="title"/>
          </p:nvPr>
        </p:nvSpPr>
        <p:spPr>
          <a:xfrm>
            <a:off x="52875" y="403750"/>
            <a:ext cx="1344300" cy="413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chemeClr val="lt1"/>
                </a:solidFill>
              </a:rPr>
              <a:t>03 | Hypothetical Analysis </a:t>
            </a:r>
            <a:endParaRPr sz="1000">
              <a:solidFill>
                <a:schemeClr val="lt1"/>
              </a:solidFill>
            </a:endParaRPr>
          </a:p>
        </p:txBody>
      </p:sp>
      <p:pic>
        <p:nvPicPr>
          <p:cNvPr id="788" name="Google Shape;788;p51"/>
          <p:cNvPicPr preferRelativeResize="0"/>
          <p:nvPr/>
        </p:nvPicPr>
        <p:blipFill>
          <a:blip r:embed="rId3">
            <a:alphaModFix/>
          </a:blip>
          <a:stretch>
            <a:fillRect/>
          </a:stretch>
        </p:blipFill>
        <p:spPr>
          <a:xfrm>
            <a:off x="774788" y="1202642"/>
            <a:ext cx="7594424" cy="1579809"/>
          </a:xfrm>
          <a:prstGeom prst="rect">
            <a:avLst/>
          </a:prstGeom>
          <a:noFill/>
          <a:ln>
            <a:noFill/>
          </a:ln>
        </p:spPr>
      </p:pic>
      <p:pic>
        <p:nvPicPr>
          <p:cNvPr id="789" name="Google Shape;789;p51"/>
          <p:cNvPicPr preferRelativeResize="0"/>
          <p:nvPr/>
        </p:nvPicPr>
        <p:blipFill>
          <a:blip r:embed="rId4">
            <a:alphaModFix/>
          </a:blip>
          <a:stretch>
            <a:fillRect/>
          </a:stretch>
        </p:blipFill>
        <p:spPr>
          <a:xfrm>
            <a:off x="774800" y="2868051"/>
            <a:ext cx="5200650" cy="523875"/>
          </a:xfrm>
          <a:prstGeom prst="rect">
            <a:avLst/>
          </a:prstGeom>
          <a:noFill/>
          <a:ln>
            <a:noFill/>
          </a:ln>
        </p:spPr>
      </p:pic>
      <p:sp>
        <p:nvSpPr>
          <p:cNvPr id="790" name="Google Shape;790;p51"/>
          <p:cNvSpPr txBox="1"/>
          <p:nvPr>
            <p:ph idx="4294967295" type="subTitle"/>
          </p:nvPr>
        </p:nvSpPr>
        <p:spPr>
          <a:xfrm>
            <a:off x="799875" y="3520850"/>
            <a:ext cx="7820100" cy="1167300"/>
          </a:xfrm>
          <a:prstGeom prst="rect">
            <a:avLst/>
          </a:prstGeom>
        </p:spPr>
        <p:txBody>
          <a:bodyPr anchorCtr="0" anchor="t" bIns="91425" lIns="91425" spcFirstLastPara="1" rIns="91425" wrap="square" tIns="91425">
            <a:noAutofit/>
          </a:bodyPr>
          <a:lstStyle/>
          <a:p>
            <a:pPr indent="-177800" lvl="0" marL="171450" rtl="0" algn="just">
              <a:spcBef>
                <a:spcPts val="0"/>
              </a:spcBef>
              <a:spcAft>
                <a:spcPts val="0"/>
              </a:spcAft>
              <a:buSzPts val="1000"/>
              <a:buChar char="●"/>
            </a:pPr>
            <a:r>
              <a:rPr b="1" lang="en" sz="1000"/>
              <a:t>(N: 5000, random state: 42)</a:t>
            </a:r>
            <a:endParaRPr b="1" sz="1000"/>
          </a:p>
          <a:p>
            <a:pPr indent="-177800" lvl="0" marL="171450" rtl="0" algn="just">
              <a:spcBef>
                <a:spcPts val="0"/>
              </a:spcBef>
              <a:spcAft>
                <a:spcPts val="0"/>
              </a:spcAft>
              <a:buSzPts val="1000"/>
              <a:buChar char="●"/>
            </a:pPr>
            <a:r>
              <a:rPr b="1" lang="en" sz="1000"/>
              <a:t>H0: </a:t>
            </a:r>
            <a:r>
              <a:rPr lang="en" sz="1000"/>
              <a:t>Fare amount per distance for Standard Rate </a:t>
            </a:r>
            <a:r>
              <a:rPr b="1" lang="en" sz="1000"/>
              <a:t>is not greater than</a:t>
            </a:r>
            <a:r>
              <a:rPr lang="en" sz="1000"/>
              <a:t> Fare amount per distance for JFK Trip</a:t>
            </a:r>
            <a:endParaRPr sz="1000"/>
          </a:p>
          <a:p>
            <a:pPr indent="-177800" lvl="0" marL="171450" rtl="0" algn="just">
              <a:spcBef>
                <a:spcPts val="0"/>
              </a:spcBef>
              <a:spcAft>
                <a:spcPts val="0"/>
              </a:spcAft>
              <a:buSzPts val="1000"/>
              <a:buChar char="●"/>
            </a:pPr>
            <a:r>
              <a:rPr b="1" lang="en" sz="1000"/>
              <a:t>H1: </a:t>
            </a:r>
            <a:r>
              <a:rPr lang="en" sz="1000"/>
              <a:t>Fare amount per distance for Standard Rate </a:t>
            </a:r>
            <a:r>
              <a:rPr b="1" lang="en" sz="1000"/>
              <a:t>is greater than</a:t>
            </a:r>
            <a:r>
              <a:rPr lang="en" sz="1000"/>
              <a:t> Fare amount per distance for JFK Trip</a:t>
            </a:r>
            <a:endParaRPr sz="1000"/>
          </a:p>
          <a:p>
            <a:pPr indent="-177800" lvl="0" marL="171450" rtl="0" algn="just">
              <a:spcBef>
                <a:spcPts val="0"/>
              </a:spcBef>
              <a:spcAft>
                <a:spcPts val="0"/>
              </a:spcAft>
              <a:buSzPts val="1000"/>
              <a:buChar char="●"/>
            </a:pPr>
            <a:r>
              <a:rPr b="1" lang="en" sz="1000"/>
              <a:t>P-value &lt; 0.05</a:t>
            </a:r>
            <a:r>
              <a:rPr lang="en" sz="1000"/>
              <a:t> suggests that </a:t>
            </a:r>
            <a:r>
              <a:rPr lang="en" sz="1000"/>
              <a:t>Fare amount per distance for Standard Rate </a:t>
            </a:r>
            <a:r>
              <a:rPr b="1" lang="en" sz="1000"/>
              <a:t>is greater than</a:t>
            </a:r>
            <a:r>
              <a:rPr lang="en" sz="1000"/>
              <a:t> Fare amount per distance for JFK Trip</a:t>
            </a:r>
            <a:endParaRPr sz="1000"/>
          </a:p>
          <a:p>
            <a:pPr indent="-177800" lvl="0" marL="171450" rtl="0" algn="just">
              <a:spcBef>
                <a:spcPts val="0"/>
              </a:spcBef>
              <a:spcAft>
                <a:spcPts val="0"/>
              </a:spcAft>
              <a:buSzPts val="1000"/>
              <a:buChar char="●"/>
            </a:pPr>
            <a:r>
              <a:rPr lang="en" sz="1000"/>
              <a:t>It means the passenger </a:t>
            </a:r>
            <a:r>
              <a:rPr b="1" lang="en" sz="1000"/>
              <a:t>must pay more money when their trip is charged using standard rate</a:t>
            </a:r>
            <a:r>
              <a:rPr lang="en" sz="1000"/>
              <a:t>. It also explain why the amount of trip happened for JFK trip were very low</a:t>
            </a:r>
            <a:endParaRPr b="1" sz="1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52"/>
          <p:cNvSpPr txBox="1"/>
          <p:nvPr>
            <p:ph type="title"/>
          </p:nvPr>
        </p:nvSpPr>
        <p:spPr>
          <a:xfrm>
            <a:off x="2383880" y="327708"/>
            <a:ext cx="6323700" cy="68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Distribution Trips by Days a Week</a:t>
            </a:r>
            <a:endParaRPr sz="1600">
              <a:solidFill>
                <a:srgbClr val="000000"/>
              </a:solidFill>
            </a:endParaRPr>
          </a:p>
          <a:p>
            <a:pPr indent="0" lvl="0" marL="0" rtl="0" algn="just">
              <a:spcBef>
                <a:spcPts val="0"/>
              </a:spcBef>
              <a:spcAft>
                <a:spcPts val="0"/>
              </a:spcAft>
              <a:buNone/>
            </a:pPr>
            <a:r>
              <a:t/>
            </a:r>
            <a:endParaRPr sz="1600"/>
          </a:p>
        </p:txBody>
      </p:sp>
      <p:grpSp>
        <p:nvGrpSpPr>
          <p:cNvPr id="796" name="Google Shape;796;p52"/>
          <p:cNvGrpSpPr/>
          <p:nvPr/>
        </p:nvGrpSpPr>
        <p:grpSpPr>
          <a:xfrm flipH="1">
            <a:off x="-3640350" y="293400"/>
            <a:ext cx="5896550" cy="707494"/>
            <a:chOff x="6456472" y="3575600"/>
            <a:chExt cx="4605600" cy="552600"/>
          </a:xfrm>
        </p:grpSpPr>
        <p:sp>
          <p:nvSpPr>
            <p:cNvPr id="797" name="Google Shape;797;p52"/>
            <p:cNvSpPr/>
            <p:nvPr/>
          </p:nvSpPr>
          <p:spPr>
            <a:xfrm>
              <a:off x="6456472" y="3575600"/>
              <a:ext cx="46056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52"/>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9" name="Google Shape;799;p52"/>
          <p:cNvSpPr txBox="1"/>
          <p:nvPr>
            <p:ph type="title"/>
          </p:nvPr>
        </p:nvSpPr>
        <p:spPr>
          <a:xfrm>
            <a:off x="52875" y="403750"/>
            <a:ext cx="1344300" cy="413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chemeClr val="lt1"/>
                </a:solidFill>
              </a:rPr>
              <a:t>03 | Exploratory Data Analysis </a:t>
            </a:r>
            <a:endParaRPr sz="1000">
              <a:solidFill>
                <a:schemeClr val="lt1"/>
              </a:solidFill>
            </a:endParaRPr>
          </a:p>
        </p:txBody>
      </p:sp>
      <p:sp>
        <p:nvSpPr>
          <p:cNvPr id="800" name="Google Shape;800;p52"/>
          <p:cNvSpPr txBox="1"/>
          <p:nvPr>
            <p:ph idx="4294967295" type="subTitle"/>
          </p:nvPr>
        </p:nvSpPr>
        <p:spPr>
          <a:xfrm>
            <a:off x="6016775" y="1237000"/>
            <a:ext cx="2529900" cy="3603600"/>
          </a:xfrm>
          <a:prstGeom prst="rect">
            <a:avLst/>
          </a:prstGeom>
        </p:spPr>
        <p:txBody>
          <a:bodyPr anchorCtr="0" anchor="t" bIns="91425" lIns="91425" spcFirstLastPara="1" rIns="91425" wrap="square" tIns="91425">
            <a:noAutofit/>
          </a:bodyPr>
          <a:lstStyle/>
          <a:p>
            <a:pPr indent="-177800" lvl="0" marL="171450" rtl="0" algn="l">
              <a:lnSpc>
                <a:spcPct val="115000"/>
              </a:lnSpc>
              <a:spcBef>
                <a:spcPts val="1200"/>
              </a:spcBef>
              <a:spcAft>
                <a:spcPts val="0"/>
              </a:spcAft>
              <a:buClr>
                <a:srgbClr val="000000"/>
              </a:buClr>
              <a:buSzPts val="1000"/>
              <a:buFont typeface="Arial"/>
              <a:buChar char="●"/>
            </a:pPr>
            <a:r>
              <a:rPr b="1" lang="en" sz="1000">
                <a:solidFill>
                  <a:srgbClr val="000000"/>
                </a:solidFill>
              </a:rPr>
              <a:t>Peak on Tuesday and Thursday:</a:t>
            </a:r>
            <a:r>
              <a:rPr lang="en" sz="1000">
                <a:solidFill>
                  <a:srgbClr val="000000"/>
                </a:solidFill>
              </a:rPr>
              <a:t> Tuesday and Thursday have the highest number of trips. These days are particularly busy for taxi services</a:t>
            </a:r>
            <a:endParaRPr sz="1000">
              <a:solidFill>
                <a:srgbClr val="000000"/>
              </a:solidFill>
            </a:endParaRPr>
          </a:p>
          <a:p>
            <a:pPr indent="-177800" lvl="0" marL="171450" rtl="0" algn="l">
              <a:lnSpc>
                <a:spcPct val="115000"/>
              </a:lnSpc>
              <a:spcBef>
                <a:spcPts val="0"/>
              </a:spcBef>
              <a:spcAft>
                <a:spcPts val="0"/>
              </a:spcAft>
              <a:buSzPts val="1000"/>
              <a:buChar char="●"/>
            </a:pPr>
            <a:r>
              <a:rPr b="1" lang="en" sz="1000">
                <a:solidFill>
                  <a:srgbClr val="000000"/>
                </a:solidFill>
              </a:rPr>
              <a:t>Higher Weekday Activity: </a:t>
            </a:r>
            <a:r>
              <a:rPr lang="en" sz="1000">
                <a:solidFill>
                  <a:srgbClr val="000000"/>
                </a:solidFill>
              </a:rPr>
              <a:t>There is consistently higher activity from Monday to Thursday compared to the weekend. Weekdays are generally busier than weekends.</a:t>
            </a:r>
            <a:endParaRPr sz="1000"/>
          </a:p>
          <a:p>
            <a:pPr indent="-177800" lvl="0" marL="171450" rtl="0" algn="just">
              <a:spcBef>
                <a:spcPts val="0"/>
              </a:spcBef>
              <a:spcAft>
                <a:spcPts val="0"/>
              </a:spcAft>
              <a:buSzPts val="1000"/>
              <a:buChar char="●"/>
            </a:pPr>
            <a:r>
              <a:rPr b="1" lang="en" sz="1000"/>
              <a:t>Weekend Decline: </a:t>
            </a:r>
            <a:r>
              <a:rPr lang="en" sz="1000"/>
              <a:t>There is a noticeable decline in the number of trips from Friday to Sunday, with Sunday having the fewest trips. This indicates reduced taxi usage over the weekend.</a:t>
            </a:r>
            <a:endParaRPr sz="1000"/>
          </a:p>
        </p:txBody>
      </p:sp>
      <p:pic>
        <p:nvPicPr>
          <p:cNvPr id="801" name="Google Shape;801;p52"/>
          <p:cNvPicPr preferRelativeResize="0"/>
          <p:nvPr/>
        </p:nvPicPr>
        <p:blipFill>
          <a:blip r:embed="rId3">
            <a:alphaModFix/>
          </a:blip>
          <a:stretch>
            <a:fillRect/>
          </a:stretch>
        </p:blipFill>
        <p:spPr>
          <a:xfrm>
            <a:off x="558000" y="1400000"/>
            <a:ext cx="5306377" cy="31291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53"/>
          <p:cNvSpPr txBox="1"/>
          <p:nvPr>
            <p:ph type="title"/>
          </p:nvPr>
        </p:nvSpPr>
        <p:spPr>
          <a:xfrm>
            <a:off x="2383880" y="327708"/>
            <a:ext cx="6323700" cy="68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Distribution Trips by Hours </a:t>
            </a:r>
            <a:endParaRPr sz="1600">
              <a:solidFill>
                <a:srgbClr val="000000"/>
              </a:solidFill>
            </a:endParaRPr>
          </a:p>
          <a:p>
            <a:pPr indent="0" lvl="0" marL="0" rtl="0" algn="just">
              <a:spcBef>
                <a:spcPts val="0"/>
              </a:spcBef>
              <a:spcAft>
                <a:spcPts val="0"/>
              </a:spcAft>
              <a:buNone/>
            </a:pPr>
            <a:r>
              <a:t/>
            </a:r>
            <a:endParaRPr sz="1600"/>
          </a:p>
        </p:txBody>
      </p:sp>
      <p:grpSp>
        <p:nvGrpSpPr>
          <p:cNvPr id="807" name="Google Shape;807;p53"/>
          <p:cNvGrpSpPr/>
          <p:nvPr/>
        </p:nvGrpSpPr>
        <p:grpSpPr>
          <a:xfrm flipH="1">
            <a:off x="-3640350" y="293400"/>
            <a:ext cx="5896550" cy="707494"/>
            <a:chOff x="6456472" y="3575600"/>
            <a:chExt cx="4605600" cy="552600"/>
          </a:xfrm>
        </p:grpSpPr>
        <p:sp>
          <p:nvSpPr>
            <p:cNvPr id="808" name="Google Shape;808;p53"/>
            <p:cNvSpPr/>
            <p:nvPr/>
          </p:nvSpPr>
          <p:spPr>
            <a:xfrm>
              <a:off x="6456472" y="3575600"/>
              <a:ext cx="46056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53"/>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0" name="Google Shape;810;p53"/>
          <p:cNvSpPr txBox="1"/>
          <p:nvPr>
            <p:ph type="title"/>
          </p:nvPr>
        </p:nvSpPr>
        <p:spPr>
          <a:xfrm>
            <a:off x="52875" y="403750"/>
            <a:ext cx="1344300" cy="413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chemeClr val="lt1"/>
                </a:solidFill>
              </a:rPr>
              <a:t>03 | Exploratory Data Analysis </a:t>
            </a:r>
            <a:endParaRPr sz="1000">
              <a:solidFill>
                <a:schemeClr val="lt1"/>
              </a:solidFill>
            </a:endParaRPr>
          </a:p>
        </p:txBody>
      </p:sp>
      <p:sp>
        <p:nvSpPr>
          <p:cNvPr id="811" name="Google Shape;811;p53"/>
          <p:cNvSpPr txBox="1"/>
          <p:nvPr>
            <p:ph idx="4294967295" type="subTitle"/>
          </p:nvPr>
        </p:nvSpPr>
        <p:spPr>
          <a:xfrm>
            <a:off x="6424850" y="1237000"/>
            <a:ext cx="2471700" cy="3603600"/>
          </a:xfrm>
          <a:prstGeom prst="rect">
            <a:avLst/>
          </a:prstGeom>
        </p:spPr>
        <p:txBody>
          <a:bodyPr anchorCtr="0" anchor="t" bIns="91425" lIns="91425" spcFirstLastPara="1" rIns="91425" wrap="square" tIns="91425">
            <a:noAutofit/>
          </a:bodyPr>
          <a:lstStyle/>
          <a:p>
            <a:pPr indent="-177800" lvl="0" marL="171450" rtl="0" algn="l">
              <a:lnSpc>
                <a:spcPct val="115000"/>
              </a:lnSpc>
              <a:spcBef>
                <a:spcPts val="1200"/>
              </a:spcBef>
              <a:spcAft>
                <a:spcPts val="0"/>
              </a:spcAft>
              <a:buClr>
                <a:srgbClr val="000000"/>
              </a:buClr>
              <a:buSzPts val="1000"/>
              <a:buFont typeface="Arial"/>
              <a:buChar char="●"/>
            </a:pPr>
            <a:r>
              <a:rPr b="1" lang="en" sz="1000">
                <a:solidFill>
                  <a:srgbClr val="000000"/>
                </a:solidFill>
              </a:rPr>
              <a:t>Morning and Afternoon Peaks: </a:t>
            </a:r>
            <a:r>
              <a:rPr lang="en" sz="1000">
                <a:solidFill>
                  <a:srgbClr val="000000"/>
                </a:solidFill>
              </a:rPr>
              <a:t>The highest number of trips occur around 8-9 AM and 3-6 PM, indicating peak travel times likely due to commuting hours.</a:t>
            </a:r>
            <a:endParaRPr sz="1000">
              <a:solidFill>
                <a:srgbClr val="000000"/>
              </a:solidFill>
            </a:endParaRPr>
          </a:p>
          <a:p>
            <a:pPr indent="-177800" lvl="0" marL="171450" rtl="0" algn="l">
              <a:lnSpc>
                <a:spcPct val="115000"/>
              </a:lnSpc>
              <a:spcBef>
                <a:spcPts val="0"/>
              </a:spcBef>
              <a:spcAft>
                <a:spcPts val="0"/>
              </a:spcAft>
              <a:buSzPts val="1000"/>
              <a:buChar char="●"/>
            </a:pPr>
            <a:r>
              <a:rPr b="1" lang="en" sz="1000">
                <a:solidFill>
                  <a:srgbClr val="000000"/>
                </a:solidFill>
              </a:rPr>
              <a:t>Midday Consistency: </a:t>
            </a:r>
            <a:r>
              <a:rPr lang="en" sz="1000">
                <a:solidFill>
                  <a:srgbClr val="000000"/>
                </a:solidFill>
              </a:rPr>
              <a:t>There is a steady number of trips from 10 AM to 3 PM, suggesting consistent taxi usage during the daytime, possibly for errands, meetings, and lunch breaks.</a:t>
            </a:r>
            <a:endParaRPr sz="1000"/>
          </a:p>
          <a:p>
            <a:pPr indent="-177800" lvl="0" marL="171450" rtl="0" algn="just">
              <a:spcBef>
                <a:spcPts val="0"/>
              </a:spcBef>
              <a:spcAft>
                <a:spcPts val="0"/>
              </a:spcAft>
              <a:buSzPts val="1000"/>
              <a:buChar char="●"/>
            </a:pPr>
            <a:r>
              <a:rPr b="1" lang="en" sz="1000"/>
              <a:t>Late Night Low: </a:t>
            </a:r>
            <a:r>
              <a:rPr lang="en" sz="1000"/>
              <a:t>The number of trips significantly drops from 9PM onwards, reaching the lowest point between 2-5 AM, reflecting reduced demand for taxi services late at night.</a:t>
            </a:r>
            <a:endParaRPr sz="1000"/>
          </a:p>
        </p:txBody>
      </p:sp>
      <p:pic>
        <p:nvPicPr>
          <p:cNvPr id="812" name="Google Shape;812;p53"/>
          <p:cNvPicPr preferRelativeResize="0"/>
          <p:nvPr/>
        </p:nvPicPr>
        <p:blipFill>
          <a:blip r:embed="rId3">
            <a:alphaModFix/>
          </a:blip>
          <a:stretch>
            <a:fillRect/>
          </a:stretch>
        </p:blipFill>
        <p:spPr>
          <a:xfrm>
            <a:off x="289805" y="1237000"/>
            <a:ext cx="5982647" cy="33177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54"/>
          <p:cNvSpPr txBox="1"/>
          <p:nvPr>
            <p:ph type="title"/>
          </p:nvPr>
        </p:nvSpPr>
        <p:spPr>
          <a:xfrm>
            <a:off x="3893700" y="1468425"/>
            <a:ext cx="4512000" cy="159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Recommendation</a:t>
            </a:r>
            <a:endParaRPr sz="4000"/>
          </a:p>
        </p:txBody>
      </p:sp>
      <p:grpSp>
        <p:nvGrpSpPr>
          <p:cNvPr id="818" name="Google Shape;818;p54"/>
          <p:cNvGrpSpPr/>
          <p:nvPr/>
        </p:nvGrpSpPr>
        <p:grpSpPr>
          <a:xfrm flipH="1">
            <a:off x="-5202412" y="1648704"/>
            <a:ext cx="8892667" cy="1427045"/>
            <a:chOff x="6456469" y="3575596"/>
            <a:chExt cx="3443700" cy="552604"/>
          </a:xfrm>
        </p:grpSpPr>
        <p:sp>
          <p:nvSpPr>
            <p:cNvPr id="819" name="Google Shape;819;p54"/>
            <p:cNvSpPr/>
            <p:nvPr/>
          </p:nvSpPr>
          <p:spPr>
            <a:xfrm>
              <a:off x="6456469" y="3575596"/>
              <a:ext cx="3443700" cy="552600"/>
            </a:xfrm>
            <a:prstGeom prst="roundRect">
              <a:avLst>
                <a:gd fmla="val 50000" name="adj"/>
              </a:avLst>
            </a:prstGeom>
            <a:gradFill>
              <a:gsLst>
                <a:gs pos="0">
                  <a:schemeClr val="lt2"/>
                </a:gs>
                <a:gs pos="100000">
                  <a:schemeClr val="accent3"/>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54"/>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1" name="Google Shape;821;p54"/>
          <p:cNvSpPr txBox="1"/>
          <p:nvPr>
            <p:ph idx="2" type="title"/>
          </p:nvPr>
        </p:nvSpPr>
        <p:spPr>
          <a:xfrm>
            <a:off x="2269000" y="1941325"/>
            <a:ext cx="14211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822" name="Google Shape;822;p54"/>
          <p:cNvGrpSpPr/>
          <p:nvPr/>
        </p:nvGrpSpPr>
        <p:grpSpPr>
          <a:xfrm rot="10800000">
            <a:off x="-1778501" y="941197"/>
            <a:ext cx="4357122" cy="707497"/>
            <a:chOff x="6456475" y="3575600"/>
            <a:chExt cx="3403204" cy="552603"/>
          </a:xfrm>
        </p:grpSpPr>
        <p:sp>
          <p:nvSpPr>
            <p:cNvPr id="823" name="Google Shape;823;p54"/>
            <p:cNvSpPr/>
            <p:nvPr/>
          </p:nvSpPr>
          <p:spPr>
            <a:xfrm>
              <a:off x="6456479" y="3575603"/>
              <a:ext cx="3403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54"/>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5" name="Google Shape;825;p54"/>
          <p:cNvGrpSpPr/>
          <p:nvPr/>
        </p:nvGrpSpPr>
        <p:grpSpPr>
          <a:xfrm rot="10800000">
            <a:off x="-2248905" y="233701"/>
            <a:ext cx="3759089" cy="707494"/>
            <a:chOff x="6456475" y="3575600"/>
            <a:chExt cx="2936100" cy="552600"/>
          </a:xfrm>
        </p:grpSpPr>
        <p:sp>
          <p:nvSpPr>
            <p:cNvPr id="826" name="Google Shape;826;p54"/>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54"/>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31" name="Shape 831"/>
        <p:cNvGrpSpPr/>
        <p:nvPr/>
      </p:nvGrpSpPr>
      <p:grpSpPr>
        <a:xfrm>
          <a:off x="0" y="0"/>
          <a:ext cx="0" cy="0"/>
          <a:chOff x="0" y="0"/>
          <a:chExt cx="0" cy="0"/>
        </a:xfrm>
      </p:grpSpPr>
      <p:sp>
        <p:nvSpPr>
          <p:cNvPr id="832" name="Google Shape;832;p55"/>
          <p:cNvSpPr txBox="1"/>
          <p:nvPr>
            <p:ph type="title"/>
          </p:nvPr>
        </p:nvSpPr>
        <p:spPr>
          <a:xfrm>
            <a:off x="-174395" y="4695098"/>
            <a:ext cx="1899300" cy="54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rPr>
              <a:t>Conclusion</a:t>
            </a:r>
            <a:endParaRPr sz="1200">
              <a:solidFill>
                <a:schemeClr val="lt1"/>
              </a:solidFill>
            </a:endParaRPr>
          </a:p>
        </p:txBody>
      </p:sp>
      <p:sp>
        <p:nvSpPr>
          <p:cNvPr id="833" name="Google Shape;833;p55"/>
          <p:cNvSpPr txBox="1"/>
          <p:nvPr>
            <p:ph idx="9" type="subTitle"/>
          </p:nvPr>
        </p:nvSpPr>
        <p:spPr>
          <a:xfrm>
            <a:off x="623550" y="268413"/>
            <a:ext cx="7896900" cy="25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00000"/>
                </a:solidFill>
              </a:rPr>
              <a:t>Conclusion</a:t>
            </a:r>
            <a:endParaRPr sz="1800"/>
          </a:p>
        </p:txBody>
      </p:sp>
      <p:sp>
        <p:nvSpPr>
          <p:cNvPr id="834" name="Google Shape;834;p55"/>
          <p:cNvSpPr txBox="1"/>
          <p:nvPr>
            <p:ph idx="9" type="subTitle"/>
          </p:nvPr>
        </p:nvSpPr>
        <p:spPr>
          <a:xfrm>
            <a:off x="670750" y="736000"/>
            <a:ext cx="7765500" cy="24090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solidFill>
                  <a:srgbClr val="000000"/>
                </a:solidFill>
              </a:rPr>
              <a:t>The Differences Trip Characteristics Between Vehicles Tracked by Vendor 1 and 2:</a:t>
            </a:r>
            <a:endParaRPr sz="1200">
              <a:solidFill>
                <a:srgbClr val="000000"/>
              </a:solidFill>
            </a:endParaRPr>
          </a:p>
          <a:p>
            <a:pPr indent="-304800" lvl="0" marL="457200" rtl="0" algn="just">
              <a:lnSpc>
                <a:spcPct val="115000"/>
              </a:lnSpc>
              <a:spcBef>
                <a:spcPts val="0"/>
              </a:spcBef>
              <a:spcAft>
                <a:spcPts val="0"/>
              </a:spcAft>
              <a:buSzPts val="1200"/>
              <a:buChar char="●"/>
            </a:pPr>
            <a:r>
              <a:rPr b="0" lang="en" sz="1200">
                <a:solidFill>
                  <a:srgbClr val="000000"/>
                </a:solidFill>
              </a:rPr>
              <a:t>The travel distance of vehicles tracked by vendor 1 is shorter compared to vehicles tracked using Vendor 2</a:t>
            </a:r>
            <a:r>
              <a:rPr lang="en" sz="1200">
                <a:solidFill>
                  <a:srgbClr val="000000"/>
                </a:solidFill>
              </a:rPr>
              <a:t>. This suggests that these vehicles might not accept longer trips.</a:t>
            </a:r>
            <a:endParaRPr sz="1200">
              <a:solidFill>
                <a:srgbClr val="000000"/>
              </a:solidFill>
            </a:endParaRPr>
          </a:p>
          <a:p>
            <a:pPr indent="-304800" lvl="0" marL="457200" rtl="0" algn="just">
              <a:lnSpc>
                <a:spcPct val="115000"/>
              </a:lnSpc>
              <a:spcBef>
                <a:spcPts val="0"/>
              </a:spcBef>
              <a:spcAft>
                <a:spcPts val="0"/>
              </a:spcAft>
              <a:buSzPts val="1200"/>
              <a:buChar char="●"/>
            </a:pPr>
            <a:r>
              <a:rPr b="0" lang="en" sz="1200">
                <a:solidFill>
                  <a:srgbClr val="000000"/>
                </a:solidFill>
              </a:rPr>
              <a:t>Based on the Rate Code ID or final pricing,</a:t>
            </a:r>
            <a:r>
              <a:rPr lang="en" sz="1200">
                <a:solidFill>
                  <a:srgbClr val="000000"/>
                </a:solidFill>
              </a:rPr>
              <a:t> vehicles tracked by vendor 1 and 2 frequently receive trips that use the Standard Rate compared to other rates. </a:t>
            </a:r>
            <a:r>
              <a:rPr b="0" lang="en" sz="1200">
                <a:solidFill>
                  <a:srgbClr val="000000"/>
                </a:solidFill>
              </a:rPr>
              <a:t>Vehicles tracked by vendor 2 received more trips for JFK Airport rate and Negotiated Fare compared to the other</a:t>
            </a:r>
            <a:endParaRPr b="0" sz="1200">
              <a:solidFill>
                <a:srgbClr val="000000"/>
              </a:solidFill>
            </a:endParaRPr>
          </a:p>
          <a:p>
            <a:pPr indent="-304800" lvl="0" marL="457200" rtl="0" algn="just">
              <a:lnSpc>
                <a:spcPct val="115000"/>
              </a:lnSpc>
              <a:spcBef>
                <a:spcPts val="0"/>
              </a:spcBef>
              <a:spcAft>
                <a:spcPts val="0"/>
              </a:spcAft>
              <a:buSzPts val="1200"/>
              <a:buChar char="●"/>
            </a:pPr>
            <a:r>
              <a:rPr b="0" lang="en" sz="1200">
                <a:solidFill>
                  <a:srgbClr val="000000"/>
                </a:solidFill>
              </a:rPr>
              <a:t>Fare Amount Per Distance, or the price per mile,</a:t>
            </a:r>
            <a:r>
              <a:rPr lang="en" sz="1200">
                <a:solidFill>
                  <a:srgbClr val="000000"/>
                </a:solidFill>
              </a:rPr>
              <a:t> for Vendor 1 vehicles tends to be cheaper compared to Vendor 2. However, Vendor 1 vehicles might impose higher additional fees. </a:t>
            </a:r>
            <a:r>
              <a:rPr b="0" lang="en" sz="1200">
                <a:solidFill>
                  <a:srgbClr val="000000"/>
                </a:solidFill>
              </a:rPr>
              <a:t>This could be a reason why the number of trips with Vendor 1 is lower, as passengers tend to avoid vehicles with higher additional charges</a:t>
            </a:r>
            <a:endParaRPr b="0" sz="1200">
              <a:solidFill>
                <a:srgbClr val="000000"/>
              </a:solidFill>
            </a:endParaRPr>
          </a:p>
          <a:p>
            <a:pPr indent="0" lvl="0" marL="457200" rtl="0" algn="just">
              <a:lnSpc>
                <a:spcPct val="115000"/>
              </a:lnSpc>
              <a:spcBef>
                <a:spcPts val="0"/>
              </a:spcBef>
              <a:spcAft>
                <a:spcPts val="0"/>
              </a:spcAft>
              <a:buNone/>
            </a:pPr>
            <a:r>
              <a:t/>
            </a:r>
            <a:endParaRPr sz="120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56"/>
          <p:cNvSpPr txBox="1"/>
          <p:nvPr>
            <p:ph type="title"/>
          </p:nvPr>
        </p:nvSpPr>
        <p:spPr>
          <a:xfrm>
            <a:off x="-174395" y="4695098"/>
            <a:ext cx="1899300" cy="54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rPr>
              <a:t>Conclusion</a:t>
            </a:r>
            <a:endParaRPr sz="1200">
              <a:solidFill>
                <a:schemeClr val="lt1"/>
              </a:solidFill>
            </a:endParaRPr>
          </a:p>
        </p:txBody>
      </p:sp>
      <p:sp>
        <p:nvSpPr>
          <p:cNvPr id="840" name="Google Shape;840;p56"/>
          <p:cNvSpPr txBox="1"/>
          <p:nvPr>
            <p:ph idx="9" type="subTitle"/>
          </p:nvPr>
        </p:nvSpPr>
        <p:spPr>
          <a:xfrm>
            <a:off x="623550" y="344613"/>
            <a:ext cx="7896900" cy="25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00000"/>
                </a:solidFill>
              </a:rPr>
              <a:t>Recommendation Based on Vehicles Trip Characteristics</a:t>
            </a:r>
            <a:endParaRPr sz="1800"/>
          </a:p>
        </p:txBody>
      </p:sp>
      <p:sp>
        <p:nvSpPr>
          <p:cNvPr id="841" name="Google Shape;841;p56"/>
          <p:cNvSpPr txBox="1"/>
          <p:nvPr>
            <p:ph idx="9" type="subTitle"/>
          </p:nvPr>
        </p:nvSpPr>
        <p:spPr>
          <a:xfrm>
            <a:off x="690625" y="583600"/>
            <a:ext cx="7578600" cy="3959100"/>
          </a:xfrm>
          <a:prstGeom prst="rect">
            <a:avLst/>
          </a:prstGeom>
        </p:spPr>
        <p:txBody>
          <a:bodyPr anchorCtr="0" anchor="t" bIns="91425" lIns="91425" spcFirstLastPara="1" rIns="91425" wrap="square" tIns="91425">
            <a:noAutofit/>
          </a:bodyPr>
          <a:lstStyle/>
          <a:p>
            <a:pPr indent="0" lvl="0" marL="0" rtl="0" algn="l">
              <a:lnSpc>
                <a:spcPct val="100000"/>
              </a:lnSpc>
              <a:spcBef>
                <a:spcPts val="1400"/>
              </a:spcBef>
              <a:spcAft>
                <a:spcPts val="0"/>
              </a:spcAft>
              <a:buNone/>
            </a:pPr>
            <a:r>
              <a:rPr lang="en" sz="1300">
                <a:solidFill>
                  <a:srgbClr val="000000"/>
                </a:solidFill>
              </a:rPr>
              <a:t>1. </a:t>
            </a:r>
            <a:r>
              <a:rPr lang="en" sz="1300">
                <a:solidFill>
                  <a:srgbClr val="000000"/>
                </a:solidFill>
              </a:rPr>
              <a:t>Develop Trip Category Selection in the E-Hail App</a:t>
            </a:r>
            <a:endParaRPr sz="1300">
              <a:solidFill>
                <a:srgbClr val="000000"/>
              </a:solidFill>
            </a:endParaRPr>
          </a:p>
          <a:p>
            <a:pPr indent="0" lvl="0" marL="0" rtl="0" algn="l">
              <a:lnSpc>
                <a:spcPct val="100000"/>
              </a:lnSpc>
              <a:spcBef>
                <a:spcPts val="1400"/>
              </a:spcBef>
              <a:spcAft>
                <a:spcPts val="0"/>
              </a:spcAft>
              <a:buNone/>
            </a:pPr>
            <a:r>
              <a:rPr b="0" lang="en" sz="1100">
                <a:solidFill>
                  <a:srgbClr val="000000"/>
                </a:solidFill>
              </a:rPr>
              <a:t>To enhance the passenger experience and ensure accurate fare categorization, the e-hail app can be designed to allow passengers to select specific trip categories, such as trips to JFK Airport, Newark Airport, and other destinations. This will ensure that fare calculations are more precise and tailored to the trip type.</a:t>
            </a:r>
            <a:endParaRPr b="0" sz="1100">
              <a:solidFill>
                <a:srgbClr val="000000"/>
              </a:solidFill>
            </a:endParaRPr>
          </a:p>
          <a:p>
            <a:pPr indent="0" lvl="0" marL="0" rtl="0" algn="l">
              <a:lnSpc>
                <a:spcPct val="100000"/>
              </a:lnSpc>
              <a:spcBef>
                <a:spcPts val="1200"/>
              </a:spcBef>
              <a:spcAft>
                <a:spcPts val="0"/>
              </a:spcAft>
              <a:buNone/>
            </a:pPr>
            <a:r>
              <a:rPr lang="en" sz="1100">
                <a:solidFill>
                  <a:srgbClr val="000000"/>
                </a:solidFill>
              </a:rPr>
              <a:t>Recommendation:</a:t>
            </a:r>
            <a:endParaRPr sz="1100">
              <a:solidFill>
                <a:srgbClr val="000000"/>
              </a:solidFill>
            </a:endParaRPr>
          </a:p>
          <a:p>
            <a:pPr indent="-298450" lvl="0" marL="457200" rtl="0" algn="l">
              <a:lnSpc>
                <a:spcPct val="100000"/>
              </a:lnSpc>
              <a:spcBef>
                <a:spcPts val="1200"/>
              </a:spcBef>
              <a:spcAft>
                <a:spcPts val="0"/>
              </a:spcAft>
              <a:buClr>
                <a:srgbClr val="000000"/>
              </a:buClr>
              <a:buSzPts val="1100"/>
              <a:buFont typeface="Albert Sans"/>
              <a:buChar char="●"/>
            </a:pPr>
            <a:r>
              <a:rPr b="0" lang="en" sz="1100">
                <a:solidFill>
                  <a:srgbClr val="000000"/>
                </a:solidFill>
              </a:rPr>
              <a:t>Incorporate a feature in the e-hail app that allows passengers to select the type of trip they are taking, such as airport trips or standard city trips.</a:t>
            </a:r>
            <a:endParaRPr b="0" sz="1100">
              <a:solidFill>
                <a:srgbClr val="000000"/>
              </a:solidFill>
            </a:endParaRPr>
          </a:p>
          <a:p>
            <a:pPr indent="0" lvl="0" marL="0" rtl="0" algn="l">
              <a:lnSpc>
                <a:spcPct val="100000"/>
              </a:lnSpc>
              <a:spcBef>
                <a:spcPts val="1200"/>
              </a:spcBef>
              <a:spcAft>
                <a:spcPts val="0"/>
              </a:spcAft>
              <a:buNone/>
            </a:pPr>
            <a:r>
              <a:rPr lang="en" sz="1100">
                <a:solidFill>
                  <a:srgbClr val="000000"/>
                </a:solidFill>
              </a:rPr>
              <a:t>Example Application:</a:t>
            </a:r>
            <a:endParaRPr sz="1100">
              <a:solidFill>
                <a:srgbClr val="000000"/>
              </a:solidFill>
            </a:endParaRPr>
          </a:p>
          <a:p>
            <a:pPr indent="-298450" lvl="0" marL="457200" rtl="0" algn="l">
              <a:lnSpc>
                <a:spcPct val="100000"/>
              </a:lnSpc>
              <a:spcBef>
                <a:spcPts val="1200"/>
              </a:spcBef>
              <a:spcAft>
                <a:spcPts val="0"/>
              </a:spcAft>
              <a:buClr>
                <a:srgbClr val="000000"/>
              </a:buClr>
              <a:buSzPts val="1100"/>
              <a:buFont typeface="Albert Sans"/>
              <a:buChar char="●"/>
            </a:pPr>
            <a:r>
              <a:rPr b="0" lang="en" sz="1100">
                <a:solidFill>
                  <a:srgbClr val="000000"/>
                </a:solidFill>
              </a:rPr>
              <a:t>Within the app interface, provide an option for passengers to choose their trip category during the booking process. Categories can include:</a:t>
            </a:r>
            <a:endParaRPr b="0" sz="1100">
              <a:solidFill>
                <a:srgbClr val="000000"/>
              </a:solidFill>
            </a:endParaRPr>
          </a:p>
          <a:p>
            <a:pPr indent="-298450" lvl="1" marL="914400" rtl="0" algn="l">
              <a:spcBef>
                <a:spcPts val="0"/>
              </a:spcBef>
              <a:spcAft>
                <a:spcPts val="0"/>
              </a:spcAft>
              <a:buClr>
                <a:srgbClr val="000000"/>
              </a:buClr>
              <a:buSzPts val="1100"/>
              <a:buFont typeface="Albert Sans"/>
              <a:buAutoNum type="alphaLcPeriod"/>
            </a:pPr>
            <a:r>
              <a:rPr lang="en" sz="1100">
                <a:solidFill>
                  <a:srgbClr val="000000"/>
                </a:solidFill>
                <a:latin typeface="Albert Sans"/>
                <a:ea typeface="Albert Sans"/>
                <a:cs typeface="Albert Sans"/>
                <a:sym typeface="Albert Sans"/>
              </a:rPr>
              <a:t>JFK Airport Trip</a:t>
            </a:r>
            <a:endParaRPr sz="1100">
              <a:solidFill>
                <a:srgbClr val="000000"/>
              </a:solidFill>
              <a:latin typeface="Albert Sans"/>
              <a:ea typeface="Albert Sans"/>
              <a:cs typeface="Albert Sans"/>
              <a:sym typeface="Albert Sans"/>
            </a:endParaRPr>
          </a:p>
          <a:p>
            <a:pPr indent="-298450" lvl="1" marL="914400" rtl="0" algn="l">
              <a:spcBef>
                <a:spcPts val="0"/>
              </a:spcBef>
              <a:spcAft>
                <a:spcPts val="0"/>
              </a:spcAft>
              <a:buClr>
                <a:srgbClr val="000000"/>
              </a:buClr>
              <a:buSzPts val="1100"/>
              <a:buFont typeface="Albert Sans"/>
              <a:buAutoNum type="alphaLcPeriod"/>
            </a:pPr>
            <a:r>
              <a:rPr lang="en" sz="1100">
                <a:solidFill>
                  <a:srgbClr val="000000"/>
                </a:solidFill>
                <a:latin typeface="Albert Sans"/>
                <a:ea typeface="Albert Sans"/>
                <a:cs typeface="Albert Sans"/>
                <a:sym typeface="Albert Sans"/>
              </a:rPr>
              <a:t>Newark Airport Trip</a:t>
            </a:r>
            <a:endParaRPr sz="1100">
              <a:solidFill>
                <a:srgbClr val="000000"/>
              </a:solidFill>
              <a:latin typeface="Albert Sans"/>
              <a:ea typeface="Albert Sans"/>
              <a:cs typeface="Albert Sans"/>
              <a:sym typeface="Albert Sans"/>
            </a:endParaRPr>
          </a:p>
          <a:p>
            <a:pPr indent="-298450" lvl="1" marL="914400" rtl="0" algn="l">
              <a:spcBef>
                <a:spcPts val="0"/>
              </a:spcBef>
              <a:spcAft>
                <a:spcPts val="0"/>
              </a:spcAft>
              <a:buClr>
                <a:srgbClr val="000000"/>
              </a:buClr>
              <a:buSzPts val="1100"/>
              <a:buFont typeface="Albert Sans"/>
              <a:buAutoNum type="alphaLcPeriod"/>
            </a:pPr>
            <a:r>
              <a:rPr lang="en" sz="1100">
                <a:solidFill>
                  <a:srgbClr val="000000"/>
                </a:solidFill>
                <a:latin typeface="Albert Sans"/>
                <a:ea typeface="Albert Sans"/>
                <a:cs typeface="Albert Sans"/>
                <a:sym typeface="Albert Sans"/>
              </a:rPr>
              <a:t>Other Specific Destinations</a:t>
            </a:r>
            <a:endParaRPr sz="1100">
              <a:solidFill>
                <a:srgbClr val="000000"/>
              </a:solidFill>
              <a:latin typeface="Albert Sans"/>
              <a:ea typeface="Albert Sans"/>
              <a:cs typeface="Albert Sans"/>
              <a:sym typeface="Albert Sans"/>
            </a:endParaRPr>
          </a:p>
          <a:p>
            <a:pPr indent="-298450" lvl="0" marL="457200" rtl="0" algn="l">
              <a:lnSpc>
                <a:spcPct val="100000"/>
              </a:lnSpc>
              <a:spcBef>
                <a:spcPts val="0"/>
              </a:spcBef>
              <a:spcAft>
                <a:spcPts val="0"/>
              </a:spcAft>
              <a:buClr>
                <a:srgbClr val="000000"/>
              </a:buClr>
              <a:buSzPts val="1100"/>
              <a:buFont typeface="Arial"/>
              <a:buChar char="●"/>
            </a:pPr>
            <a:r>
              <a:rPr b="0" lang="en" sz="1100">
                <a:solidFill>
                  <a:srgbClr val="000000"/>
                </a:solidFill>
              </a:rPr>
              <a:t>When a passenger selects "JFK Airport Trip," the app automatically applies the JFK rate code and includes any additional fees associated with airport trips. This ensures that passengers receive the correct fare estimate upfront.</a:t>
            </a:r>
            <a:endParaRPr b="0" sz="1100">
              <a:solidFill>
                <a:srgbClr val="000000"/>
              </a:solidFill>
            </a:endParaRPr>
          </a:p>
          <a:p>
            <a:pPr indent="0" lvl="0" marL="0" rtl="0" algn="l">
              <a:lnSpc>
                <a:spcPct val="100000"/>
              </a:lnSpc>
              <a:spcBef>
                <a:spcPts val="1200"/>
              </a:spcBef>
              <a:spcAft>
                <a:spcPts val="0"/>
              </a:spcAft>
              <a:buNone/>
            </a:pPr>
            <a:r>
              <a:t/>
            </a:r>
            <a:endParaRPr b="0" sz="1100">
              <a:solidFill>
                <a:srgbClr val="000000"/>
              </a:solidFill>
            </a:endParaRPr>
          </a:p>
          <a:p>
            <a:pPr indent="0" lvl="0" marL="457200" rtl="0" algn="just">
              <a:lnSpc>
                <a:spcPct val="100000"/>
              </a:lnSpc>
              <a:spcBef>
                <a:spcPts val="1200"/>
              </a:spcBef>
              <a:spcAft>
                <a:spcPts val="0"/>
              </a:spcAft>
              <a:buNone/>
            </a:pPr>
            <a:r>
              <a:t/>
            </a:r>
            <a:endParaRPr b="0" sz="120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57"/>
          <p:cNvSpPr txBox="1"/>
          <p:nvPr>
            <p:ph type="title"/>
          </p:nvPr>
        </p:nvSpPr>
        <p:spPr>
          <a:xfrm>
            <a:off x="-174395" y="4695098"/>
            <a:ext cx="1899300" cy="54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rPr>
              <a:t>Conclusion</a:t>
            </a:r>
            <a:endParaRPr sz="1200">
              <a:solidFill>
                <a:schemeClr val="lt1"/>
              </a:solidFill>
            </a:endParaRPr>
          </a:p>
        </p:txBody>
      </p:sp>
      <p:sp>
        <p:nvSpPr>
          <p:cNvPr id="847" name="Google Shape;847;p57"/>
          <p:cNvSpPr txBox="1"/>
          <p:nvPr>
            <p:ph idx="9" type="subTitle"/>
          </p:nvPr>
        </p:nvSpPr>
        <p:spPr>
          <a:xfrm>
            <a:off x="623550" y="344613"/>
            <a:ext cx="7896900" cy="25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00000"/>
                </a:solidFill>
              </a:rPr>
              <a:t>Recommendation Based on Vehicles Trip Characteristics</a:t>
            </a:r>
            <a:endParaRPr sz="1800"/>
          </a:p>
        </p:txBody>
      </p:sp>
      <p:sp>
        <p:nvSpPr>
          <p:cNvPr id="848" name="Google Shape;848;p57"/>
          <p:cNvSpPr txBox="1"/>
          <p:nvPr>
            <p:ph idx="9" type="subTitle"/>
          </p:nvPr>
        </p:nvSpPr>
        <p:spPr>
          <a:xfrm>
            <a:off x="690625" y="736000"/>
            <a:ext cx="3899400" cy="3959100"/>
          </a:xfrm>
          <a:prstGeom prst="rect">
            <a:avLst/>
          </a:prstGeom>
        </p:spPr>
        <p:txBody>
          <a:bodyPr anchorCtr="0" anchor="t" bIns="91425" lIns="91425" spcFirstLastPara="1" rIns="91425" wrap="square" tIns="91425">
            <a:noAutofit/>
          </a:bodyPr>
          <a:lstStyle/>
          <a:p>
            <a:pPr indent="0" lvl="0" marL="0" rtl="0" algn="l">
              <a:lnSpc>
                <a:spcPct val="100000"/>
              </a:lnSpc>
              <a:spcBef>
                <a:spcPts val="1400"/>
              </a:spcBef>
              <a:spcAft>
                <a:spcPts val="0"/>
              </a:spcAft>
              <a:buNone/>
            </a:pPr>
            <a:r>
              <a:rPr lang="en" sz="1300">
                <a:solidFill>
                  <a:srgbClr val="000000"/>
                </a:solidFill>
              </a:rPr>
              <a:t>2</a:t>
            </a:r>
            <a:r>
              <a:rPr lang="en" sz="1300">
                <a:solidFill>
                  <a:srgbClr val="000000"/>
                </a:solidFill>
              </a:rPr>
              <a:t>. Target Short-Distance Travelers </a:t>
            </a:r>
            <a:endParaRPr sz="1300">
              <a:solidFill>
                <a:srgbClr val="000000"/>
              </a:solidFill>
            </a:endParaRPr>
          </a:p>
          <a:p>
            <a:pPr indent="0" lvl="0" marL="0" rtl="0" algn="l">
              <a:lnSpc>
                <a:spcPct val="100000"/>
              </a:lnSpc>
              <a:spcBef>
                <a:spcPts val="1200"/>
              </a:spcBef>
              <a:spcAft>
                <a:spcPts val="0"/>
              </a:spcAft>
              <a:buNone/>
            </a:pPr>
            <a:r>
              <a:rPr lang="en" sz="1100">
                <a:solidFill>
                  <a:srgbClr val="000000"/>
                </a:solidFill>
              </a:rPr>
              <a:t>Recommendation:</a:t>
            </a:r>
            <a:endParaRPr sz="1100">
              <a:solidFill>
                <a:srgbClr val="000000"/>
              </a:solidFill>
            </a:endParaRPr>
          </a:p>
          <a:p>
            <a:pPr indent="-298450" lvl="0" marL="457200" rtl="0" algn="l">
              <a:lnSpc>
                <a:spcPct val="100000"/>
              </a:lnSpc>
              <a:spcBef>
                <a:spcPts val="1200"/>
              </a:spcBef>
              <a:spcAft>
                <a:spcPts val="0"/>
              </a:spcAft>
              <a:buClr>
                <a:srgbClr val="000000"/>
              </a:buClr>
              <a:buSzPts val="1100"/>
              <a:buFont typeface="Albert Sans"/>
              <a:buChar char="●"/>
            </a:pPr>
            <a:r>
              <a:rPr b="0" lang="en" sz="1100">
                <a:solidFill>
                  <a:srgbClr val="000000"/>
                </a:solidFill>
              </a:rPr>
              <a:t>Focus marketing and promotions on short-distance travelers, such as commuters, tourists, and local residents needing quick, convenient transport within city limits.</a:t>
            </a:r>
            <a:endParaRPr b="0" sz="1100">
              <a:solidFill>
                <a:srgbClr val="000000"/>
              </a:solidFill>
            </a:endParaRPr>
          </a:p>
          <a:p>
            <a:pPr indent="0" lvl="0" marL="0" rtl="0" algn="l">
              <a:lnSpc>
                <a:spcPct val="100000"/>
              </a:lnSpc>
              <a:spcBef>
                <a:spcPts val="1200"/>
              </a:spcBef>
              <a:spcAft>
                <a:spcPts val="0"/>
              </a:spcAft>
              <a:buNone/>
            </a:pPr>
            <a:r>
              <a:rPr lang="en" sz="1100">
                <a:solidFill>
                  <a:srgbClr val="000000"/>
                </a:solidFill>
              </a:rPr>
              <a:t>Example Application:</a:t>
            </a:r>
            <a:endParaRPr sz="1100">
              <a:solidFill>
                <a:srgbClr val="000000"/>
              </a:solidFill>
            </a:endParaRPr>
          </a:p>
          <a:p>
            <a:pPr indent="-298450" lvl="0" marL="457200" rtl="0" algn="l">
              <a:lnSpc>
                <a:spcPct val="100000"/>
              </a:lnSpc>
              <a:spcBef>
                <a:spcPts val="1200"/>
              </a:spcBef>
              <a:spcAft>
                <a:spcPts val="0"/>
              </a:spcAft>
              <a:buClr>
                <a:srgbClr val="000000"/>
              </a:buClr>
              <a:buSzPts val="1100"/>
              <a:buFont typeface="Albert Sans"/>
              <a:buChar char="●"/>
            </a:pPr>
            <a:r>
              <a:rPr b="0" lang="en" sz="1100">
                <a:solidFill>
                  <a:srgbClr val="000000"/>
                </a:solidFill>
              </a:rPr>
              <a:t>Offer a "City Hopper" discount for trips under 5 or 8 miles to attract more short-distance passengers.</a:t>
            </a:r>
            <a:endParaRPr b="0" sz="1100">
              <a:solidFill>
                <a:srgbClr val="000000"/>
              </a:solidFill>
            </a:endParaRPr>
          </a:p>
          <a:p>
            <a:pPr indent="-298450" lvl="0" marL="457200" rtl="0" algn="l">
              <a:lnSpc>
                <a:spcPct val="100000"/>
              </a:lnSpc>
              <a:spcBef>
                <a:spcPts val="0"/>
              </a:spcBef>
              <a:spcAft>
                <a:spcPts val="0"/>
              </a:spcAft>
              <a:buClr>
                <a:srgbClr val="000000"/>
              </a:buClr>
              <a:buSzPts val="1100"/>
              <a:buFont typeface="Albert Sans"/>
              <a:buChar char="●"/>
            </a:pPr>
            <a:r>
              <a:rPr b="0" lang="en" sz="1100">
                <a:solidFill>
                  <a:srgbClr val="000000"/>
                </a:solidFill>
              </a:rPr>
              <a:t>Partner with local businesses and attractions to provide discount codes for tourists and visitors needing short rides within the city.</a:t>
            </a:r>
            <a:endParaRPr b="0" sz="1100">
              <a:solidFill>
                <a:srgbClr val="000000"/>
              </a:solidFill>
            </a:endParaRPr>
          </a:p>
          <a:p>
            <a:pPr indent="0" lvl="0" marL="0" rtl="0" algn="l">
              <a:lnSpc>
                <a:spcPct val="100000"/>
              </a:lnSpc>
              <a:spcBef>
                <a:spcPts val="1200"/>
              </a:spcBef>
              <a:spcAft>
                <a:spcPts val="0"/>
              </a:spcAft>
              <a:buNone/>
            </a:pPr>
            <a:r>
              <a:t/>
            </a:r>
            <a:endParaRPr b="0" sz="1100">
              <a:solidFill>
                <a:srgbClr val="000000"/>
              </a:solidFill>
            </a:endParaRPr>
          </a:p>
          <a:p>
            <a:pPr indent="0" lvl="0" marL="457200" rtl="0" algn="just">
              <a:lnSpc>
                <a:spcPct val="100000"/>
              </a:lnSpc>
              <a:spcBef>
                <a:spcPts val="1200"/>
              </a:spcBef>
              <a:spcAft>
                <a:spcPts val="0"/>
              </a:spcAft>
              <a:buNone/>
            </a:pPr>
            <a:r>
              <a:t/>
            </a:r>
            <a:endParaRPr b="0" sz="1200">
              <a:solidFill>
                <a:srgbClr val="000000"/>
              </a:solidFill>
            </a:endParaRPr>
          </a:p>
        </p:txBody>
      </p:sp>
      <p:sp>
        <p:nvSpPr>
          <p:cNvPr id="849" name="Google Shape;849;p57"/>
          <p:cNvSpPr txBox="1"/>
          <p:nvPr/>
        </p:nvSpPr>
        <p:spPr>
          <a:xfrm>
            <a:off x="5044500" y="919800"/>
            <a:ext cx="3000000" cy="3201600"/>
          </a:xfrm>
          <a:prstGeom prst="rect">
            <a:avLst/>
          </a:prstGeom>
          <a:noFill/>
          <a:ln>
            <a:noFill/>
          </a:ln>
        </p:spPr>
        <p:txBody>
          <a:bodyPr anchorCtr="0" anchor="t" bIns="91425" lIns="91425" spcFirstLastPara="1" rIns="91425" wrap="square" tIns="91425">
            <a:spAutoFit/>
          </a:bodyPr>
          <a:lstStyle/>
          <a:p>
            <a:pPr indent="0" lvl="0" marL="0" rtl="0" algn="l">
              <a:spcBef>
                <a:spcPts val="1400"/>
              </a:spcBef>
              <a:spcAft>
                <a:spcPts val="0"/>
              </a:spcAft>
              <a:buNone/>
            </a:pPr>
            <a:r>
              <a:rPr b="1" lang="en" sz="1300"/>
              <a:t>3</a:t>
            </a:r>
            <a:r>
              <a:rPr b="1" lang="en" sz="1300"/>
              <a:t>. Adjust Additional Fees</a:t>
            </a:r>
            <a:endParaRPr b="1" sz="1300"/>
          </a:p>
          <a:p>
            <a:pPr indent="0" lvl="0" marL="0" rtl="0" algn="l">
              <a:spcBef>
                <a:spcPts val="1200"/>
              </a:spcBef>
              <a:spcAft>
                <a:spcPts val="0"/>
              </a:spcAft>
              <a:buNone/>
            </a:pPr>
            <a:r>
              <a:rPr b="1" lang="en" sz="1100"/>
              <a:t>Recommendation:</a:t>
            </a:r>
            <a:endParaRPr b="1" sz="1100"/>
          </a:p>
          <a:p>
            <a:pPr indent="-298450" lvl="0" marL="457200" rtl="0" algn="l">
              <a:spcBef>
                <a:spcPts val="1200"/>
              </a:spcBef>
              <a:spcAft>
                <a:spcPts val="0"/>
              </a:spcAft>
              <a:buSzPts val="1100"/>
              <a:buChar char="●"/>
            </a:pPr>
            <a:r>
              <a:rPr lang="en" sz="1100"/>
              <a:t>Reevaluate and possibly reduce additional fees (extra) to make Vendor 1 vehicles more attractive to cost-conscious passengers.</a:t>
            </a:r>
            <a:endParaRPr sz="1100"/>
          </a:p>
          <a:p>
            <a:pPr indent="0" lvl="0" marL="0" rtl="0" algn="l">
              <a:spcBef>
                <a:spcPts val="1200"/>
              </a:spcBef>
              <a:spcAft>
                <a:spcPts val="0"/>
              </a:spcAft>
              <a:buNone/>
            </a:pPr>
            <a:r>
              <a:rPr b="1" lang="en" sz="1100"/>
              <a:t>Example Application:</a:t>
            </a:r>
            <a:endParaRPr b="1" sz="1100"/>
          </a:p>
          <a:p>
            <a:pPr indent="-298450" lvl="0" marL="457200" rtl="0" algn="l">
              <a:spcBef>
                <a:spcPts val="1200"/>
              </a:spcBef>
              <a:spcAft>
                <a:spcPts val="0"/>
              </a:spcAft>
              <a:buSzPts val="1100"/>
              <a:buChar char="●"/>
            </a:pPr>
            <a:r>
              <a:rPr lang="en" sz="1100"/>
              <a:t>Introduce a loyalty program where frequent riders can accumulate points that reduce additional fees.</a:t>
            </a:r>
            <a:endParaRPr sz="1100"/>
          </a:p>
          <a:p>
            <a:pPr indent="-298450" lvl="0" marL="457200" rtl="0" algn="l">
              <a:spcBef>
                <a:spcPts val="0"/>
              </a:spcBef>
              <a:spcAft>
                <a:spcPts val="0"/>
              </a:spcAft>
              <a:buSzPts val="1100"/>
              <a:buChar char="●"/>
            </a:pPr>
            <a:r>
              <a:rPr lang="en" sz="1100"/>
              <a:t>Run promotional campaigns where additional fees are waived or reduced for first-time users or during specific off-peak hours.</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grpSp>
        <p:nvGrpSpPr>
          <p:cNvPr id="343" name="Google Shape;343;p31"/>
          <p:cNvGrpSpPr/>
          <p:nvPr/>
        </p:nvGrpSpPr>
        <p:grpSpPr>
          <a:xfrm flipH="1">
            <a:off x="-3472694" y="1309949"/>
            <a:ext cx="4843564" cy="721480"/>
            <a:chOff x="6456469" y="3575596"/>
            <a:chExt cx="3443700" cy="552604"/>
          </a:xfrm>
        </p:grpSpPr>
        <p:sp>
          <p:nvSpPr>
            <p:cNvPr id="344" name="Google Shape;344;p31"/>
            <p:cNvSpPr/>
            <p:nvPr/>
          </p:nvSpPr>
          <p:spPr>
            <a:xfrm>
              <a:off x="6456469" y="3575596"/>
              <a:ext cx="34437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1"/>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6" name="Google Shape;346;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T</a:t>
            </a:r>
            <a:r>
              <a:rPr lang="en"/>
              <a:t>able of contents</a:t>
            </a:r>
            <a:endParaRPr/>
          </a:p>
        </p:txBody>
      </p:sp>
      <p:sp>
        <p:nvSpPr>
          <p:cNvPr id="347" name="Google Shape;347;p31"/>
          <p:cNvSpPr txBox="1"/>
          <p:nvPr>
            <p:ph idx="2" type="subTitle"/>
          </p:nvPr>
        </p:nvSpPr>
        <p:spPr>
          <a:xfrm>
            <a:off x="2901363" y="3058672"/>
            <a:ext cx="3798600" cy="3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Data Cleaning</a:t>
            </a:r>
            <a:endParaRPr/>
          </a:p>
        </p:txBody>
      </p:sp>
      <p:sp>
        <p:nvSpPr>
          <p:cNvPr id="348" name="Google Shape;348;p31"/>
          <p:cNvSpPr txBox="1"/>
          <p:nvPr>
            <p:ph idx="4" type="subTitle"/>
          </p:nvPr>
        </p:nvSpPr>
        <p:spPr>
          <a:xfrm>
            <a:off x="3568243" y="3777225"/>
            <a:ext cx="4935900" cy="3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and Hypothetical Test</a:t>
            </a:r>
            <a:endParaRPr/>
          </a:p>
        </p:txBody>
      </p:sp>
      <p:sp>
        <p:nvSpPr>
          <p:cNvPr id="349" name="Google Shape;349;p31"/>
          <p:cNvSpPr txBox="1"/>
          <p:nvPr>
            <p:ph idx="13" type="subTitle"/>
          </p:nvPr>
        </p:nvSpPr>
        <p:spPr>
          <a:xfrm>
            <a:off x="2901349" y="2883275"/>
            <a:ext cx="2700900" cy="32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Preparation</a:t>
            </a:r>
            <a:endParaRPr/>
          </a:p>
        </p:txBody>
      </p:sp>
      <p:sp>
        <p:nvSpPr>
          <p:cNvPr id="350" name="Google Shape;350;p31"/>
          <p:cNvSpPr txBox="1"/>
          <p:nvPr>
            <p:ph idx="15" type="subTitle"/>
          </p:nvPr>
        </p:nvSpPr>
        <p:spPr>
          <a:xfrm>
            <a:off x="3568269" y="3601905"/>
            <a:ext cx="3011100" cy="32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351" name="Google Shape;351;p31"/>
          <p:cNvSpPr txBox="1"/>
          <p:nvPr>
            <p:ph idx="3" type="subTitle"/>
          </p:nvPr>
        </p:nvSpPr>
        <p:spPr>
          <a:xfrm>
            <a:off x="2202697" y="2374153"/>
            <a:ext cx="3011100" cy="3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And Objective of Analysis</a:t>
            </a:r>
            <a:endParaRPr sz="1200">
              <a:solidFill>
                <a:srgbClr val="666666"/>
              </a:solidFill>
            </a:endParaRPr>
          </a:p>
        </p:txBody>
      </p:sp>
      <p:sp>
        <p:nvSpPr>
          <p:cNvPr id="352" name="Google Shape;352;p31"/>
          <p:cNvSpPr txBox="1"/>
          <p:nvPr>
            <p:ph idx="1" type="subTitle"/>
          </p:nvPr>
        </p:nvSpPr>
        <p:spPr>
          <a:xfrm>
            <a:off x="1469182" y="1624811"/>
            <a:ext cx="3011100" cy="3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About NYC TLC Trip Record Dataset</a:t>
            </a:r>
            <a:endParaRPr sz="1200"/>
          </a:p>
        </p:txBody>
      </p:sp>
      <p:sp>
        <p:nvSpPr>
          <p:cNvPr id="353" name="Google Shape;353;p31"/>
          <p:cNvSpPr txBox="1"/>
          <p:nvPr>
            <p:ph idx="5" type="title"/>
          </p:nvPr>
        </p:nvSpPr>
        <p:spPr>
          <a:xfrm>
            <a:off x="606644" y="1508175"/>
            <a:ext cx="764100" cy="36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54" name="Google Shape;354;p31"/>
          <p:cNvSpPr txBox="1"/>
          <p:nvPr>
            <p:ph idx="9" type="subTitle"/>
          </p:nvPr>
        </p:nvSpPr>
        <p:spPr>
          <a:xfrm>
            <a:off x="1469182" y="1449421"/>
            <a:ext cx="3011100" cy="32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355" name="Google Shape;355;p31"/>
          <p:cNvSpPr txBox="1"/>
          <p:nvPr>
            <p:ph idx="14" type="subTitle"/>
          </p:nvPr>
        </p:nvSpPr>
        <p:spPr>
          <a:xfrm>
            <a:off x="2202697" y="2198825"/>
            <a:ext cx="3011100" cy="32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Statement</a:t>
            </a:r>
            <a:endParaRPr/>
          </a:p>
        </p:txBody>
      </p:sp>
      <p:grpSp>
        <p:nvGrpSpPr>
          <p:cNvPr id="356" name="Google Shape;356;p31"/>
          <p:cNvGrpSpPr/>
          <p:nvPr/>
        </p:nvGrpSpPr>
        <p:grpSpPr>
          <a:xfrm flipH="1">
            <a:off x="-2788423" y="2028560"/>
            <a:ext cx="4843564" cy="721480"/>
            <a:chOff x="6456469" y="3575596"/>
            <a:chExt cx="3443700" cy="552604"/>
          </a:xfrm>
        </p:grpSpPr>
        <p:sp>
          <p:nvSpPr>
            <p:cNvPr id="357" name="Google Shape;357;p31"/>
            <p:cNvSpPr/>
            <p:nvPr/>
          </p:nvSpPr>
          <p:spPr>
            <a:xfrm>
              <a:off x="6456469" y="3575596"/>
              <a:ext cx="34437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1"/>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9" name="Google Shape;359;p31"/>
          <p:cNvSpPr txBox="1"/>
          <p:nvPr>
            <p:ph idx="6" type="title"/>
          </p:nvPr>
        </p:nvSpPr>
        <p:spPr>
          <a:xfrm>
            <a:off x="1291093" y="2204903"/>
            <a:ext cx="764100" cy="36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360" name="Google Shape;360;p31"/>
          <p:cNvGrpSpPr/>
          <p:nvPr/>
        </p:nvGrpSpPr>
        <p:grpSpPr>
          <a:xfrm flipH="1">
            <a:off x="-2108386" y="2747151"/>
            <a:ext cx="4843564" cy="721480"/>
            <a:chOff x="6456469" y="3575596"/>
            <a:chExt cx="3443700" cy="552604"/>
          </a:xfrm>
        </p:grpSpPr>
        <p:sp>
          <p:nvSpPr>
            <p:cNvPr id="361" name="Google Shape;361;p31"/>
            <p:cNvSpPr/>
            <p:nvPr/>
          </p:nvSpPr>
          <p:spPr>
            <a:xfrm>
              <a:off x="6456469" y="3575596"/>
              <a:ext cx="34437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1"/>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3" name="Google Shape;363;p31"/>
          <p:cNvSpPr txBox="1"/>
          <p:nvPr>
            <p:ph idx="7" type="title"/>
          </p:nvPr>
        </p:nvSpPr>
        <p:spPr>
          <a:xfrm>
            <a:off x="1969636" y="2923494"/>
            <a:ext cx="764100" cy="36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364" name="Google Shape;364;p31"/>
          <p:cNvGrpSpPr/>
          <p:nvPr/>
        </p:nvGrpSpPr>
        <p:grpSpPr>
          <a:xfrm flipH="1">
            <a:off x="-1423830" y="3465752"/>
            <a:ext cx="4843564" cy="721480"/>
            <a:chOff x="6456469" y="3575596"/>
            <a:chExt cx="3443700" cy="552604"/>
          </a:xfrm>
        </p:grpSpPr>
        <p:sp>
          <p:nvSpPr>
            <p:cNvPr id="365" name="Google Shape;365;p31"/>
            <p:cNvSpPr/>
            <p:nvPr/>
          </p:nvSpPr>
          <p:spPr>
            <a:xfrm>
              <a:off x="6456469" y="3575596"/>
              <a:ext cx="34437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1"/>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7" name="Google Shape;367;p31"/>
          <p:cNvSpPr txBox="1"/>
          <p:nvPr>
            <p:ph idx="8" type="title"/>
          </p:nvPr>
        </p:nvSpPr>
        <p:spPr>
          <a:xfrm>
            <a:off x="2643099" y="3642095"/>
            <a:ext cx="763200" cy="36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368" name="Google Shape;368;p31"/>
          <p:cNvGrpSpPr/>
          <p:nvPr/>
        </p:nvGrpSpPr>
        <p:grpSpPr>
          <a:xfrm flipH="1" rot="-2572272">
            <a:off x="-134421" y="721015"/>
            <a:ext cx="895826" cy="895698"/>
            <a:chOff x="3741950" y="353925"/>
            <a:chExt cx="1045775" cy="1045625"/>
          </a:xfrm>
        </p:grpSpPr>
        <p:sp>
          <p:nvSpPr>
            <p:cNvPr id="369" name="Google Shape;369;p31"/>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1"/>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1"/>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2" name="Google Shape;372;p31"/>
          <p:cNvSpPr txBox="1"/>
          <p:nvPr>
            <p:ph idx="2" type="subTitle"/>
          </p:nvPr>
        </p:nvSpPr>
        <p:spPr>
          <a:xfrm>
            <a:off x="4364063" y="4496097"/>
            <a:ext cx="3798600" cy="3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Conclusion</a:t>
            </a:r>
            <a:endParaRPr/>
          </a:p>
        </p:txBody>
      </p:sp>
      <p:sp>
        <p:nvSpPr>
          <p:cNvPr id="373" name="Google Shape;373;p31"/>
          <p:cNvSpPr txBox="1"/>
          <p:nvPr>
            <p:ph idx="13" type="subTitle"/>
          </p:nvPr>
        </p:nvSpPr>
        <p:spPr>
          <a:xfrm>
            <a:off x="4364057" y="4320698"/>
            <a:ext cx="3011100" cy="32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Recommendation</a:t>
            </a:r>
            <a:endParaRPr/>
          </a:p>
        </p:txBody>
      </p:sp>
      <p:grpSp>
        <p:nvGrpSpPr>
          <p:cNvPr id="374" name="Google Shape;374;p31"/>
          <p:cNvGrpSpPr/>
          <p:nvPr/>
        </p:nvGrpSpPr>
        <p:grpSpPr>
          <a:xfrm flipH="1">
            <a:off x="-645686" y="4184576"/>
            <a:ext cx="4843564" cy="721480"/>
            <a:chOff x="6456469" y="3575596"/>
            <a:chExt cx="3443700" cy="552604"/>
          </a:xfrm>
        </p:grpSpPr>
        <p:sp>
          <p:nvSpPr>
            <p:cNvPr id="375" name="Google Shape;375;p31"/>
            <p:cNvSpPr/>
            <p:nvPr/>
          </p:nvSpPr>
          <p:spPr>
            <a:xfrm>
              <a:off x="6456469" y="3575596"/>
              <a:ext cx="34437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1"/>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7" name="Google Shape;377;p31"/>
          <p:cNvSpPr txBox="1"/>
          <p:nvPr>
            <p:ph idx="7" type="title"/>
          </p:nvPr>
        </p:nvSpPr>
        <p:spPr>
          <a:xfrm>
            <a:off x="3432336" y="4360919"/>
            <a:ext cx="764100" cy="36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53" name="Shape 853"/>
        <p:cNvGrpSpPr/>
        <p:nvPr/>
      </p:nvGrpSpPr>
      <p:grpSpPr>
        <a:xfrm>
          <a:off x="0" y="0"/>
          <a:ext cx="0" cy="0"/>
          <a:chOff x="0" y="0"/>
          <a:chExt cx="0" cy="0"/>
        </a:xfrm>
      </p:grpSpPr>
      <p:sp>
        <p:nvSpPr>
          <p:cNvPr id="854" name="Google Shape;854;p58"/>
          <p:cNvSpPr txBox="1"/>
          <p:nvPr>
            <p:ph type="title"/>
          </p:nvPr>
        </p:nvSpPr>
        <p:spPr>
          <a:xfrm>
            <a:off x="-174395" y="4695098"/>
            <a:ext cx="1899300" cy="54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rPr>
              <a:t>Conclusion</a:t>
            </a:r>
            <a:endParaRPr sz="1200">
              <a:solidFill>
                <a:schemeClr val="lt1"/>
              </a:solidFill>
            </a:endParaRPr>
          </a:p>
        </p:txBody>
      </p:sp>
      <p:sp>
        <p:nvSpPr>
          <p:cNvPr id="855" name="Google Shape;855;p58"/>
          <p:cNvSpPr txBox="1"/>
          <p:nvPr>
            <p:ph idx="9" type="subTitle"/>
          </p:nvPr>
        </p:nvSpPr>
        <p:spPr>
          <a:xfrm>
            <a:off x="623550" y="268413"/>
            <a:ext cx="7896900" cy="25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00000"/>
                </a:solidFill>
              </a:rPr>
              <a:t>Conclusion</a:t>
            </a:r>
            <a:endParaRPr sz="1800"/>
          </a:p>
        </p:txBody>
      </p:sp>
      <p:sp>
        <p:nvSpPr>
          <p:cNvPr id="856" name="Google Shape;856;p58"/>
          <p:cNvSpPr txBox="1"/>
          <p:nvPr>
            <p:ph idx="9" type="subTitle"/>
          </p:nvPr>
        </p:nvSpPr>
        <p:spPr>
          <a:xfrm>
            <a:off x="670750" y="736000"/>
            <a:ext cx="7765500" cy="2985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solidFill>
                  <a:srgbClr val="000000"/>
                </a:solidFill>
              </a:rPr>
              <a:t>Passengers Trips Preferences or Characteristics on Operating Time and Days:</a:t>
            </a:r>
            <a:endParaRPr sz="1200">
              <a:solidFill>
                <a:srgbClr val="000000"/>
              </a:solidFill>
            </a:endParaRPr>
          </a:p>
          <a:p>
            <a:pPr indent="-304800" lvl="0" marL="457200" rtl="0" algn="just">
              <a:lnSpc>
                <a:spcPct val="115000"/>
              </a:lnSpc>
              <a:spcBef>
                <a:spcPts val="0"/>
              </a:spcBef>
              <a:spcAft>
                <a:spcPts val="0"/>
              </a:spcAft>
              <a:buSzPts val="1200"/>
              <a:buChar char="●"/>
            </a:pPr>
            <a:r>
              <a:rPr lang="en" sz="1200">
                <a:solidFill>
                  <a:srgbClr val="000000"/>
                </a:solidFill>
              </a:rPr>
              <a:t>Peak Hours:</a:t>
            </a:r>
            <a:r>
              <a:rPr b="0" lang="en" sz="1200">
                <a:solidFill>
                  <a:srgbClr val="000000"/>
                </a:solidFill>
              </a:rPr>
              <a:t> The highest number of trips occurs between </a:t>
            </a:r>
            <a:r>
              <a:rPr lang="en" sz="1200">
                <a:solidFill>
                  <a:srgbClr val="000000"/>
                </a:solidFill>
              </a:rPr>
              <a:t>3:00 PM and 7:00 PM</a:t>
            </a:r>
            <a:r>
              <a:rPr b="0" lang="en" sz="1200">
                <a:solidFill>
                  <a:srgbClr val="000000"/>
                </a:solidFill>
              </a:rPr>
              <a:t>, with the peak around</a:t>
            </a:r>
            <a:r>
              <a:rPr lang="en" sz="1200">
                <a:solidFill>
                  <a:srgbClr val="000000"/>
                </a:solidFill>
              </a:rPr>
              <a:t> 6:00 PM</a:t>
            </a:r>
            <a:r>
              <a:rPr b="0" lang="en" sz="1200">
                <a:solidFill>
                  <a:srgbClr val="000000"/>
                </a:solidFill>
              </a:rPr>
              <a:t>. This indicates that late afternoon to early evening is the period with the highest taxi activity, likely due to many people commuting home or engaging in activities after work hours.</a:t>
            </a:r>
            <a:endParaRPr sz="1200">
              <a:solidFill>
                <a:srgbClr val="000000"/>
              </a:solidFill>
            </a:endParaRPr>
          </a:p>
          <a:p>
            <a:pPr indent="-304800" lvl="0" marL="457200" rtl="0" algn="just">
              <a:lnSpc>
                <a:spcPct val="115000"/>
              </a:lnSpc>
              <a:spcBef>
                <a:spcPts val="0"/>
              </a:spcBef>
              <a:spcAft>
                <a:spcPts val="0"/>
              </a:spcAft>
              <a:buSzPts val="1200"/>
              <a:buChar char="●"/>
            </a:pPr>
            <a:r>
              <a:rPr lang="en" sz="1200">
                <a:solidFill>
                  <a:srgbClr val="000000"/>
                </a:solidFill>
              </a:rPr>
              <a:t>Off-Peak Hours:</a:t>
            </a:r>
            <a:r>
              <a:rPr b="0" lang="en" sz="1200">
                <a:solidFill>
                  <a:srgbClr val="000000"/>
                </a:solidFill>
              </a:rPr>
              <a:t> The lowest number of trips occurs between </a:t>
            </a:r>
            <a:r>
              <a:rPr lang="en" sz="1200">
                <a:solidFill>
                  <a:srgbClr val="000000"/>
                </a:solidFill>
              </a:rPr>
              <a:t>2:00 AM and 5:00 AM</a:t>
            </a:r>
            <a:r>
              <a:rPr b="0" lang="en" sz="1200">
                <a:solidFill>
                  <a:srgbClr val="000000"/>
                </a:solidFill>
              </a:rPr>
              <a:t>. Taxi activity significantly decreases in the early morning hours, likely due to low demand during this time.</a:t>
            </a:r>
            <a:endParaRPr b="0" sz="1200">
              <a:solidFill>
                <a:srgbClr val="000000"/>
              </a:solidFill>
            </a:endParaRPr>
          </a:p>
          <a:p>
            <a:pPr indent="-304800" lvl="0" marL="457200" rtl="0" algn="just">
              <a:lnSpc>
                <a:spcPct val="115000"/>
              </a:lnSpc>
              <a:spcBef>
                <a:spcPts val="0"/>
              </a:spcBef>
              <a:spcAft>
                <a:spcPts val="0"/>
              </a:spcAft>
              <a:buSzPts val="1200"/>
              <a:buChar char="●"/>
            </a:pPr>
            <a:r>
              <a:rPr lang="en" sz="1200">
                <a:solidFill>
                  <a:srgbClr val="000000"/>
                </a:solidFill>
              </a:rPr>
              <a:t>Days with the Highest Number of Trips:</a:t>
            </a:r>
            <a:r>
              <a:rPr b="0" lang="en" sz="1200">
                <a:solidFill>
                  <a:srgbClr val="000000"/>
                </a:solidFill>
              </a:rPr>
              <a:t> </a:t>
            </a:r>
            <a:r>
              <a:rPr lang="en" sz="1200">
                <a:solidFill>
                  <a:srgbClr val="000000"/>
                </a:solidFill>
              </a:rPr>
              <a:t>Tuesday</a:t>
            </a:r>
            <a:r>
              <a:rPr b="0" lang="en" sz="1200">
                <a:solidFill>
                  <a:srgbClr val="000000"/>
                </a:solidFill>
              </a:rPr>
              <a:t> has the highest number of trips. </a:t>
            </a:r>
            <a:r>
              <a:rPr lang="en" sz="1200">
                <a:solidFill>
                  <a:srgbClr val="000000"/>
                </a:solidFill>
              </a:rPr>
              <a:t>Wednesday</a:t>
            </a:r>
            <a:r>
              <a:rPr b="0" lang="en" sz="1200">
                <a:solidFill>
                  <a:srgbClr val="000000"/>
                </a:solidFill>
              </a:rPr>
              <a:t> also shows a high number of trips, closely approaching the count on Tuesday.</a:t>
            </a:r>
            <a:endParaRPr b="0" sz="1200">
              <a:solidFill>
                <a:srgbClr val="000000"/>
              </a:solidFill>
            </a:endParaRPr>
          </a:p>
          <a:p>
            <a:pPr indent="-304800" lvl="0" marL="457200" rtl="0" algn="just">
              <a:lnSpc>
                <a:spcPct val="115000"/>
              </a:lnSpc>
              <a:spcBef>
                <a:spcPts val="0"/>
              </a:spcBef>
              <a:spcAft>
                <a:spcPts val="0"/>
              </a:spcAft>
              <a:buClr>
                <a:srgbClr val="000000"/>
              </a:buClr>
              <a:buSzPts val="1200"/>
              <a:buChar char="●"/>
            </a:pPr>
            <a:r>
              <a:rPr lang="en" sz="1200">
                <a:solidFill>
                  <a:srgbClr val="000000"/>
                </a:solidFill>
              </a:rPr>
              <a:t>Days with the Lowest Number of Trips:</a:t>
            </a:r>
            <a:r>
              <a:rPr b="0" lang="en" sz="1200">
                <a:solidFill>
                  <a:srgbClr val="000000"/>
                </a:solidFill>
              </a:rPr>
              <a:t> </a:t>
            </a:r>
            <a:r>
              <a:rPr lang="en" sz="1200">
                <a:solidFill>
                  <a:srgbClr val="000000"/>
                </a:solidFill>
              </a:rPr>
              <a:t>Saturday and Sunday</a:t>
            </a:r>
            <a:r>
              <a:rPr b="0" lang="en" sz="1200">
                <a:solidFill>
                  <a:srgbClr val="000000"/>
                </a:solidFill>
              </a:rPr>
              <a:t> have the lowest number of trips, each below </a:t>
            </a:r>
            <a:r>
              <a:rPr lang="en" sz="1200">
                <a:solidFill>
                  <a:srgbClr val="000000"/>
                </a:solidFill>
              </a:rPr>
              <a:t>9,000 trips</a:t>
            </a:r>
            <a:r>
              <a:rPr b="0" lang="en" sz="1200">
                <a:solidFill>
                  <a:srgbClr val="000000"/>
                </a:solidFill>
              </a:rPr>
              <a:t>. This indicates that the weekend has lower taxi activity compared to weekdays.</a:t>
            </a:r>
            <a:endParaRPr b="0" sz="1200">
              <a:solidFill>
                <a:srgbClr val="000000"/>
              </a:solidFill>
            </a:endParaRPr>
          </a:p>
          <a:p>
            <a:pPr indent="-311150" lvl="0" marL="457200" rtl="0" algn="just">
              <a:lnSpc>
                <a:spcPct val="115000"/>
              </a:lnSpc>
              <a:spcBef>
                <a:spcPts val="0"/>
              </a:spcBef>
              <a:spcAft>
                <a:spcPts val="0"/>
              </a:spcAft>
              <a:buClr>
                <a:srgbClr val="000000"/>
              </a:buClr>
              <a:buSzPts val="1300"/>
              <a:buChar char="●"/>
            </a:pPr>
            <a:r>
              <a:rPr lang="en" sz="1200">
                <a:solidFill>
                  <a:srgbClr val="000000"/>
                </a:solidFill>
              </a:rPr>
              <a:t>Relatively Stable Weekday Distribution:</a:t>
            </a:r>
            <a:r>
              <a:rPr b="0" lang="en" sz="1200">
                <a:solidFill>
                  <a:srgbClr val="000000"/>
                </a:solidFill>
              </a:rPr>
              <a:t> Monday, Thursday, and Friday show a relatively stable number of trips, each ranging from about </a:t>
            </a:r>
            <a:r>
              <a:rPr lang="en" sz="1200">
                <a:solidFill>
                  <a:srgbClr val="000000"/>
                </a:solidFill>
              </a:rPr>
              <a:t>9,000 to 10,000 trips</a:t>
            </a:r>
            <a:r>
              <a:rPr b="0" lang="en" sz="1200">
                <a:solidFill>
                  <a:srgbClr val="000000"/>
                </a:solidFill>
              </a:rPr>
              <a:t>. This reflects that taxi demand remains high and stable during the weekdays.</a:t>
            </a:r>
            <a:endParaRPr b="0" sz="1300">
              <a:solidFill>
                <a:srgbClr val="000000"/>
              </a:solidFill>
            </a:endParaRPr>
          </a:p>
          <a:p>
            <a:pPr indent="0" lvl="0" marL="457200" rtl="0" algn="just">
              <a:lnSpc>
                <a:spcPct val="115000"/>
              </a:lnSpc>
              <a:spcBef>
                <a:spcPts val="0"/>
              </a:spcBef>
              <a:spcAft>
                <a:spcPts val="0"/>
              </a:spcAft>
              <a:buNone/>
            </a:pPr>
            <a:r>
              <a:t/>
            </a:r>
            <a:endParaRPr sz="1200">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59"/>
          <p:cNvSpPr txBox="1"/>
          <p:nvPr>
            <p:ph type="title"/>
          </p:nvPr>
        </p:nvSpPr>
        <p:spPr>
          <a:xfrm>
            <a:off x="-174395" y="4695098"/>
            <a:ext cx="1899300" cy="54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rPr>
              <a:t>Conclusion</a:t>
            </a:r>
            <a:endParaRPr sz="1200">
              <a:solidFill>
                <a:schemeClr val="lt1"/>
              </a:solidFill>
            </a:endParaRPr>
          </a:p>
        </p:txBody>
      </p:sp>
      <p:sp>
        <p:nvSpPr>
          <p:cNvPr id="862" name="Google Shape;862;p59"/>
          <p:cNvSpPr txBox="1"/>
          <p:nvPr>
            <p:ph idx="9" type="subTitle"/>
          </p:nvPr>
        </p:nvSpPr>
        <p:spPr>
          <a:xfrm>
            <a:off x="623550" y="268413"/>
            <a:ext cx="7896900" cy="25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00000"/>
                </a:solidFill>
              </a:rPr>
              <a:t>Recommendation</a:t>
            </a:r>
            <a:endParaRPr sz="1800"/>
          </a:p>
        </p:txBody>
      </p:sp>
      <p:sp>
        <p:nvSpPr>
          <p:cNvPr id="863" name="Google Shape;863;p59"/>
          <p:cNvSpPr txBox="1"/>
          <p:nvPr>
            <p:ph idx="9" type="subTitle"/>
          </p:nvPr>
        </p:nvSpPr>
        <p:spPr>
          <a:xfrm>
            <a:off x="623550" y="627775"/>
            <a:ext cx="3721200" cy="39591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 sz="1300">
                <a:solidFill>
                  <a:srgbClr val="000000"/>
                </a:solidFill>
              </a:rPr>
              <a:t>4</a:t>
            </a:r>
            <a:r>
              <a:rPr lang="en" sz="1300">
                <a:solidFill>
                  <a:srgbClr val="000000"/>
                </a:solidFill>
              </a:rPr>
              <a:t>. Increase Fleet Availability on High-Demand Days</a:t>
            </a:r>
            <a:endParaRPr sz="1300">
              <a:solidFill>
                <a:srgbClr val="000000"/>
              </a:solidFill>
            </a:endParaRPr>
          </a:p>
          <a:p>
            <a:pPr indent="0" lvl="0" marL="0" rtl="0" algn="l">
              <a:lnSpc>
                <a:spcPct val="115000"/>
              </a:lnSpc>
              <a:spcBef>
                <a:spcPts val="1200"/>
              </a:spcBef>
              <a:spcAft>
                <a:spcPts val="0"/>
              </a:spcAft>
              <a:buNone/>
            </a:pPr>
            <a:r>
              <a:rPr b="0" lang="en" sz="1100">
                <a:solidFill>
                  <a:srgbClr val="000000"/>
                </a:solidFill>
              </a:rPr>
              <a:t>Insight: </a:t>
            </a:r>
            <a:r>
              <a:rPr lang="en" sz="1100">
                <a:solidFill>
                  <a:srgbClr val="000000"/>
                </a:solidFill>
              </a:rPr>
              <a:t>Tuesday and Thursday</a:t>
            </a:r>
            <a:r>
              <a:rPr b="0" lang="en" sz="1100">
                <a:solidFill>
                  <a:srgbClr val="000000"/>
                </a:solidFill>
              </a:rPr>
              <a:t> have the highest number of trips. </a:t>
            </a:r>
            <a:endParaRPr b="0" sz="1100">
              <a:solidFill>
                <a:srgbClr val="000000"/>
              </a:solidFill>
            </a:endParaRPr>
          </a:p>
          <a:p>
            <a:pPr indent="0" lvl="0" marL="0" rtl="0" algn="l">
              <a:lnSpc>
                <a:spcPct val="115000"/>
              </a:lnSpc>
              <a:spcBef>
                <a:spcPts val="1200"/>
              </a:spcBef>
              <a:spcAft>
                <a:spcPts val="0"/>
              </a:spcAft>
              <a:buNone/>
            </a:pPr>
            <a:r>
              <a:rPr lang="en" sz="1100">
                <a:solidFill>
                  <a:srgbClr val="000000"/>
                </a:solidFill>
              </a:rPr>
              <a:t>Recommendation:</a:t>
            </a:r>
            <a:r>
              <a:rPr b="0" lang="en" sz="1100">
                <a:solidFill>
                  <a:srgbClr val="000000"/>
                </a:solidFill>
              </a:rPr>
              <a:t> Ensure maximum fleet availability on these days by scheduling more drivers and vehicles. Example Application:</a:t>
            </a:r>
            <a:endParaRPr b="0" sz="1100">
              <a:solidFill>
                <a:srgbClr val="000000"/>
              </a:solidFill>
            </a:endParaRPr>
          </a:p>
          <a:p>
            <a:pPr indent="-298450" lvl="0" marL="457200" rtl="0" algn="l">
              <a:lnSpc>
                <a:spcPct val="115000"/>
              </a:lnSpc>
              <a:spcBef>
                <a:spcPts val="1200"/>
              </a:spcBef>
              <a:spcAft>
                <a:spcPts val="0"/>
              </a:spcAft>
              <a:buClr>
                <a:srgbClr val="000000"/>
              </a:buClr>
              <a:buSzPts val="1100"/>
              <a:buFont typeface="Arial"/>
              <a:buChar char="●"/>
            </a:pPr>
            <a:r>
              <a:rPr lang="en" sz="1100">
                <a:solidFill>
                  <a:srgbClr val="000000"/>
                </a:solidFill>
              </a:rPr>
              <a:t>Strategy:</a:t>
            </a:r>
            <a:r>
              <a:rPr b="0" lang="en" sz="1100">
                <a:solidFill>
                  <a:srgbClr val="000000"/>
                </a:solidFill>
              </a:rPr>
              <a:t> Implement a flexible scheduling system.</a:t>
            </a:r>
            <a:endParaRPr b="0" sz="1100">
              <a:solidFill>
                <a:srgbClr val="000000"/>
              </a:solidFil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rPr>
              <a:t>Action:</a:t>
            </a:r>
            <a:r>
              <a:rPr b="0" lang="en" sz="1100">
                <a:solidFill>
                  <a:srgbClr val="000000"/>
                </a:solidFill>
              </a:rPr>
              <a:t> Offer incentives such as bonuses for drivers who work on high-demand days. For example, provide a $20 bonus for each shift completed on Tuesdays and Thursdays.</a:t>
            </a:r>
            <a:endParaRPr b="0" sz="1100">
              <a:solidFill>
                <a:srgbClr val="000000"/>
              </a:solidFill>
            </a:endParaRPr>
          </a:p>
          <a:p>
            <a:pPr indent="0" lvl="0" marL="457200" rtl="0" algn="just">
              <a:lnSpc>
                <a:spcPct val="100000"/>
              </a:lnSpc>
              <a:spcBef>
                <a:spcPts val="1200"/>
              </a:spcBef>
              <a:spcAft>
                <a:spcPts val="0"/>
              </a:spcAft>
              <a:buNone/>
            </a:pPr>
            <a:r>
              <a:t/>
            </a:r>
            <a:endParaRPr b="0" sz="1300">
              <a:solidFill>
                <a:srgbClr val="000000"/>
              </a:solidFill>
            </a:endParaRPr>
          </a:p>
        </p:txBody>
      </p:sp>
      <p:sp>
        <p:nvSpPr>
          <p:cNvPr id="864" name="Google Shape;864;p59"/>
          <p:cNvSpPr txBox="1"/>
          <p:nvPr/>
        </p:nvSpPr>
        <p:spPr>
          <a:xfrm>
            <a:off x="4567350" y="834975"/>
            <a:ext cx="3827100" cy="279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300"/>
              <a:t>5</a:t>
            </a:r>
            <a:r>
              <a:rPr b="1" lang="en" sz="1300"/>
              <a:t>. Introduce Dynamic Pricing</a:t>
            </a:r>
            <a:endParaRPr b="1" sz="1300"/>
          </a:p>
          <a:p>
            <a:pPr indent="0" lvl="0" marL="0" rtl="0" algn="l">
              <a:lnSpc>
                <a:spcPct val="115000"/>
              </a:lnSpc>
              <a:spcBef>
                <a:spcPts val="1200"/>
              </a:spcBef>
              <a:spcAft>
                <a:spcPts val="0"/>
              </a:spcAft>
              <a:buNone/>
            </a:pPr>
            <a:r>
              <a:rPr b="1" lang="en" sz="1100"/>
              <a:t>Insight</a:t>
            </a:r>
            <a:r>
              <a:rPr lang="en" sz="1100"/>
              <a:t>: The number of trips varies significantly throughout the week. </a:t>
            </a:r>
            <a:endParaRPr sz="1100"/>
          </a:p>
          <a:p>
            <a:pPr indent="0" lvl="0" marL="0" rtl="0" algn="l">
              <a:lnSpc>
                <a:spcPct val="115000"/>
              </a:lnSpc>
              <a:spcBef>
                <a:spcPts val="1200"/>
              </a:spcBef>
              <a:spcAft>
                <a:spcPts val="0"/>
              </a:spcAft>
              <a:buNone/>
            </a:pPr>
            <a:r>
              <a:rPr b="1" lang="en" sz="1100"/>
              <a:t>Recommendation</a:t>
            </a:r>
            <a:r>
              <a:rPr lang="en" sz="1100"/>
              <a:t>: Implement dynamic pricing to manage demand and maximize revenue. </a:t>
            </a:r>
            <a:r>
              <a:rPr b="1" lang="en" sz="1100"/>
              <a:t>Example Application</a:t>
            </a:r>
            <a:r>
              <a:rPr lang="en" sz="1100"/>
              <a:t>:</a:t>
            </a:r>
            <a:endParaRPr sz="1100"/>
          </a:p>
          <a:p>
            <a:pPr indent="-298450" lvl="0" marL="457200" rtl="0" algn="l">
              <a:lnSpc>
                <a:spcPct val="115000"/>
              </a:lnSpc>
              <a:spcBef>
                <a:spcPts val="1200"/>
              </a:spcBef>
              <a:spcAft>
                <a:spcPts val="0"/>
              </a:spcAft>
              <a:buSzPts val="1100"/>
              <a:buChar char="●"/>
            </a:pPr>
            <a:r>
              <a:rPr b="1" lang="en" sz="1100"/>
              <a:t>Strategy</a:t>
            </a:r>
            <a:r>
              <a:rPr lang="en" sz="1100"/>
              <a:t>: Adjust fares based on demand.</a:t>
            </a:r>
            <a:endParaRPr sz="1100"/>
          </a:p>
          <a:p>
            <a:pPr indent="-298450" lvl="0" marL="457200" rtl="0" algn="l">
              <a:lnSpc>
                <a:spcPct val="115000"/>
              </a:lnSpc>
              <a:spcBef>
                <a:spcPts val="0"/>
              </a:spcBef>
              <a:spcAft>
                <a:spcPts val="0"/>
              </a:spcAft>
              <a:buSzPts val="1100"/>
              <a:buChar char="●"/>
            </a:pPr>
            <a:r>
              <a:rPr b="1" lang="en" sz="1100"/>
              <a:t>Action</a:t>
            </a:r>
            <a:r>
              <a:rPr lang="en" sz="1100"/>
              <a:t>: Increase fares by 10% on Tuesdays and Thursdays and offer a 15% discount on weekends to encourage more trips. Use the e-hail app to notify passengers about these dynamic pricing changes.</a:t>
            </a:r>
            <a:endParaRPr sz="11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60"/>
          <p:cNvSpPr txBox="1"/>
          <p:nvPr>
            <p:ph type="title"/>
          </p:nvPr>
        </p:nvSpPr>
        <p:spPr>
          <a:xfrm>
            <a:off x="1962000" y="1307100"/>
            <a:ext cx="5220000" cy="25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End of Analysis</a:t>
            </a:r>
            <a:endParaRPr sz="6000"/>
          </a:p>
        </p:txBody>
      </p:sp>
      <p:grpSp>
        <p:nvGrpSpPr>
          <p:cNvPr id="870" name="Google Shape;870;p60"/>
          <p:cNvGrpSpPr/>
          <p:nvPr/>
        </p:nvGrpSpPr>
        <p:grpSpPr>
          <a:xfrm flipH="1" rot="10800000">
            <a:off x="6397195" y="3471397"/>
            <a:ext cx="4357122" cy="707497"/>
            <a:chOff x="6456475" y="3575600"/>
            <a:chExt cx="3403204" cy="552603"/>
          </a:xfrm>
        </p:grpSpPr>
        <p:sp>
          <p:nvSpPr>
            <p:cNvPr id="871" name="Google Shape;871;p60"/>
            <p:cNvSpPr/>
            <p:nvPr/>
          </p:nvSpPr>
          <p:spPr>
            <a:xfrm>
              <a:off x="6456479" y="3575603"/>
              <a:ext cx="3403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60"/>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3" name="Google Shape;873;p60"/>
          <p:cNvGrpSpPr/>
          <p:nvPr/>
        </p:nvGrpSpPr>
        <p:grpSpPr>
          <a:xfrm flipH="1" rot="10800000">
            <a:off x="5381850" y="4178885"/>
            <a:ext cx="5455165" cy="875381"/>
            <a:chOff x="6456469" y="3575596"/>
            <a:chExt cx="3443700" cy="552604"/>
          </a:xfrm>
        </p:grpSpPr>
        <p:sp>
          <p:nvSpPr>
            <p:cNvPr id="874" name="Google Shape;874;p60"/>
            <p:cNvSpPr/>
            <p:nvPr/>
          </p:nvSpPr>
          <p:spPr>
            <a:xfrm>
              <a:off x="6456469" y="3575596"/>
              <a:ext cx="34437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60"/>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6" name="Google Shape;876;p60"/>
          <p:cNvGrpSpPr/>
          <p:nvPr/>
        </p:nvGrpSpPr>
        <p:grpSpPr>
          <a:xfrm flipH="1" rot="10800000">
            <a:off x="7465633" y="2763900"/>
            <a:ext cx="3759089" cy="707494"/>
            <a:chOff x="6456475" y="3575600"/>
            <a:chExt cx="2936100" cy="552600"/>
          </a:xfrm>
        </p:grpSpPr>
        <p:sp>
          <p:nvSpPr>
            <p:cNvPr id="877" name="Google Shape;877;p60"/>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60"/>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9" name="Google Shape;879;p60"/>
          <p:cNvGrpSpPr/>
          <p:nvPr/>
        </p:nvGrpSpPr>
        <p:grpSpPr>
          <a:xfrm flipH="1">
            <a:off x="-2032471" y="1008651"/>
            <a:ext cx="4357122" cy="707497"/>
            <a:chOff x="6456475" y="3575600"/>
            <a:chExt cx="3403204" cy="552603"/>
          </a:xfrm>
        </p:grpSpPr>
        <p:sp>
          <p:nvSpPr>
            <p:cNvPr id="880" name="Google Shape;880;p60"/>
            <p:cNvSpPr/>
            <p:nvPr/>
          </p:nvSpPr>
          <p:spPr>
            <a:xfrm>
              <a:off x="6456479" y="3575603"/>
              <a:ext cx="3403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60"/>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2" name="Google Shape;882;p60"/>
          <p:cNvGrpSpPr/>
          <p:nvPr/>
        </p:nvGrpSpPr>
        <p:grpSpPr>
          <a:xfrm flipH="1">
            <a:off x="-2115169" y="133279"/>
            <a:ext cx="5455165" cy="875381"/>
            <a:chOff x="6456469" y="3575596"/>
            <a:chExt cx="3443700" cy="552604"/>
          </a:xfrm>
        </p:grpSpPr>
        <p:sp>
          <p:nvSpPr>
            <p:cNvPr id="883" name="Google Shape;883;p60"/>
            <p:cNvSpPr/>
            <p:nvPr/>
          </p:nvSpPr>
          <p:spPr>
            <a:xfrm>
              <a:off x="6456469" y="3575596"/>
              <a:ext cx="34437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60"/>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5" name="Google Shape;885;p60"/>
          <p:cNvGrpSpPr/>
          <p:nvPr/>
        </p:nvGrpSpPr>
        <p:grpSpPr>
          <a:xfrm flipH="1" rot="-2700000">
            <a:off x="7779847" y="-53351"/>
            <a:ext cx="1045765" cy="1045615"/>
            <a:chOff x="3741950" y="353925"/>
            <a:chExt cx="1045775" cy="1045625"/>
          </a:xfrm>
        </p:grpSpPr>
        <p:sp>
          <p:nvSpPr>
            <p:cNvPr id="886" name="Google Shape;886;p60"/>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60"/>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60"/>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61"/>
          <p:cNvSpPr txBox="1"/>
          <p:nvPr>
            <p:ph type="title"/>
          </p:nvPr>
        </p:nvSpPr>
        <p:spPr>
          <a:xfrm>
            <a:off x="2170374" y="112425"/>
            <a:ext cx="4265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Screenshot of Dashboard</a:t>
            </a:r>
            <a:endParaRPr sz="2000"/>
          </a:p>
        </p:txBody>
      </p:sp>
      <p:pic>
        <p:nvPicPr>
          <p:cNvPr id="894" name="Google Shape;894;p61"/>
          <p:cNvPicPr preferRelativeResize="0"/>
          <p:nvPr/>
        </p:nvPicPr>
        <p:blipFill>
          <a:blip r:embed="rId3">
            <a:alphaModFix/>
          </a:blip>
          <a:stretch>
            <a:fillRect/>
          </a:stretch>
        </p:blipFill>
        <p:spPr>
          <a:xfrm>
            <a:off x="622188" y="589700"/>
            <a:ext cx="7899627" cy="44347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grpSp>
        <p:nvGrpSpPr>
          <p:cNvPr id="899" name="Google Shape;899;p62"/>
          <p:cNvGrpSpPr/>
          <p:nvPr/>
        </p:nvGrpSpPr>
        <p:grpSpPr>
          <a:xfrm flipH="1">
            <a:off x="-2032471" y="322851"/>
            <a:ext cx="4357122" cy="707497"/>
            <a:chOff x="6456475" y="3575600"/>
            <a:chExt cx="3403204" cy="552603"/>
          </a:xfrm>
        </p:grpSpPr>
        <p:sp>
          <p:nvSpPr>
            <p:cNvPr id="900" name="Google Shape;900;p62"/>
            <p:cNvSpPr/>
            <p:nvPr/>
          </p:nvSpPr>
          <p:spPr>
            <a:xfrm>
              <a:off x="6456479" y="3575603"/>
              <a:ext cx="3403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62"/>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2" name="Google Shape;902;p62"/>
          <p:cNvGrpSpPr/>
          <p:nvPr/>
        </p:nvGrpSpPr>
        <p:grpSpPr>
          <a:xfrm flipH="1" rot="-2700000">
            <a:off x="7779847" y="-53351"/>
            <a:ext cx="1045765" cy="1045615"/>
            <a:chOff x="3741950" y="353925"/>
            <a:chExt cx="1045775" cy="1045625"/>
          </a:xfrm>
        </p:grpSpPr>
        <p:sp>
          <p:nvSpPr>
            <p:cNvPr id="903" name="Google Shape;903;p62"/>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62"/>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62"/>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6" name="Google Shape;906;p62"/>
          <p:cNvSpPr txBox="1"/>
          <p:nvPr>
            <p:ph type="title"/>
          </p:nvPr>
        </p:nvSpPr>
        <p:spPr>
          <a:xfrm>
            <a:off x="2434278" y="412600"/>
            <a:ext cx="2099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Appendix</a:t>
            </a:r>
            <a:endParaRPr sz="2400"/>
          </a:p>
        </p:txBody>
      </p:sp>
      <p:sp>
        <p:nvSpPr>
          <p:cNvPr id="907" name="Google Shape;907;p62"/>
          <p:cNvSpPr txBox="1"/>
          <p:nvPr>
            <p:ph type="title"/>
          </p:nvPr>
        </p:nvSpPr>
        <p:spPr>
          <a:xfrm>
            <a:off x="3110413" y="2082738"/>
            <a:ext cx="3033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u="sng">
                <a:solidFill>
                  <a:schemeClr val="hlink"/>
                </a:solidFill>
                <a:hlinkClick r:id="rId3"/>
              </a:rPr>
              <a:t>Link to Dashboard</a:t>
            </a:r>
            <a:endParaRPr sz="1600"/>
          </a:p>
        </p:txBody>
      </p:sp>
      <p:sp>
        <p:nvSpPr>
          <p:cNvPr id="908" name="Google Shape;908;p62"/>
          <p:cNvSpPr txBox="1"/>
          <p:nvPr>
            <p:ph type="title"/>
          </p:nvPr>
        </p:nvSpPr>
        <p:spPr>
          <a:xfrm>
            <a:off x="2999987" y="2701100"/>
            <a:ext cx="3033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u="sng">
                <a:solidFill>
                  <a:schemeClr val="hlink"/>
                </a:solidFill>
                <a:hlinkClick r:id="rId4"/>
              </a:rPr>
              <a:t>Link to Python</a:t>
            </a:r>
            <a:endParaRPr sz="1600"/>
          </a:p>
        </p:txBody>
      </p:sp>
      <p:pic>
        <p:nvPicPr>
          <p:cNvPr id="909" name="Google Shape;909;p62"/>
          <p:cNvPicPr preferRelativeResize="0"/>
          <p:nvPr/>
        </p:nvPicPr>
        <p:blipFill>
          <a:blip r:embed="rId5">
            <a:alphaModFix/>
          </a:blip>
          <a:stretch>
            <a:fillRect/>
          </a:stretch>
        </p:blipFill>
        <p:spPr>
          <a:xfrm>
            <a:off x="3052463" y="2082750"/>
            <a:ext cx="475900" cy="475875"/>
          </a:xfrm>
          <a:prstGeom prst="rect">
            <a:avLst/>
          </a:prstGeom>
          <a:noFill/>
          <a:ln>
            <a:noFill/>
          </a:ln>
        </p:spPr>
      </p:pic>
      <p:pic>
        <p:nvPicPr>
          <p:cNvPr id="910" name="Google Shape;910;p62"/>
          <p:cNvPicPr preferRelativeResize="0"/>
          <p:nvPr/>
        </p:nvPicPr>
        <p:blipFill>
          <a:blip r:embed="rId6">
            <a:alphaModFix/>
          </a:blip>
          <a:stretch>
            <a:fillRect/>
          </a:stretch>
        </p:blipFill>
        <p:spPr>
          <a:xfrm>
            <a:off x="3118063" y="2774722"/>
            <a:ext cx="344700" cy="346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2"/>
          <p:cNvSpPr txBox="1"/>
          <p:nvPr>
            <p:ph type="title"/>
          </p:nvPr>
        </p:nvSpPr>
        <p:spPr>
          <a:xfrm>
            <a:off x="3893700" y="1468425"/>
            <a:ext cx="3537900" cy="159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383" name="Google Shape;383;p32"/>
          <p:cNvSpPr txBox="1"/>
          <p:nvPr>
            <p:ph idx="1" type="subTitle"/>
          </p:nvPr>
        </p:nvSpPr>
        <p:spPr>
          <a:xfrm>
            <a:off x="3969900" y="2687325"/>
            <a:ext cx="44424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NYC TLC Trip Dataset</a:t>
            </a:r>
            <a:endParaRPr/>
          </a:p>
        </p:txBody>
      </p:sp>
      <p:grpSp>
        <p:nvGrpSpPr>
          <p:cNvPr id="384" name="Google Shape;384;p32"/>
          <p:cNvGrpSpPr/>
          <p:nvPr/>
        </p:nvGrpSpPr>
        <p:grpSpPr>
          <a:xfrm flipH="1">
            <a:off x="-5202412" y="1648704"/>
            <a:ext cx="8892667" cy="1427045"/>
            <a:chOff x="6456469" y="3575596"/>
            <a:chExt cx="3443700" cy="552604"/>
          </a:xfrm>
        </p:grpSpPr>
        <p:sp>
          <p:nvSpPr>
            <p:cNvPr id="385" name="Google Shape;385;p32"/>
            <p:cNvSpPr/>
            <p:nvPr/>
          </p:nvSpPr>
          <p:spPr>
            <a:xfrm>
              <a:off x="6456469" y="3575596"/>
              <a:ext cx="3443700" cy="552600"/>
            </a:xfrm>
            <a:prstGeom prst="roundRect">
              <a:avLst>
                <a:gd fmla="val 50000" name="adj"/>
              </a:avLst>
            </a:prstGeom>
            <a:gradFill>
              <a:gsLst>
                <a:gs pos="0">
                  <a:schemeClr val="lt2"/>
                </a:gs>
                <a:gs pos="100000">
                  <a:schemeClr val="accent3"/>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2"/>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7" name="Google Shape;387;p32"/>
          <p:cNvSpPr txBox="1"/>
          <p:nvPr>
            <p:ph idx="2" type="title"/>
          </p:nvPr>
        </p:nvSpPr>
        <p:spPr>
          <a:xfrm>
            <a:off x="2269000" y="1941325"/>
            <a:ext cx="14211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388" name="Google Shape;388;p32"/>
          <p:cNvGrpSpPr/>
          <p:nvPr/>
        </p:nvGrpSpPr>
        <p:grpSpPr>
          <a:xfrm rot="10800000">
            <a:off x="-1778501" y="941197"/>
            <a:ext cx="4357122" cy="707497"/>
            <a:chOff x="6456475" y="3575600"/>
            <a:chExt cx="3403204" cy="552603"/>
          </a:xfrm>
        </p:grpSpPr>
        <p:sp>
          <p:nvSpPr>
            <p:cNvPr id="389" name="Google Shape;389;p32"/>
            <p:cNvSpPr/>
            <p:nvPr/>
          </p:nvSpPr>
          <p:spPr>
            <a:xfrm>
              <a:off x="6456479" y="3575603"/>
              <a:ext cx="3403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2"/>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1" name="Google Shape;391;p32"/>
          <p:cNvGrpSpPr/>
          <p:nvPr/>
        </p:nvGrpSpPr>
        <p:grpSpPr>
          <a:xfrm rot="10800000">
            <a:off x="-2248905" y="233701"/>
            <a:ext cx="3759089" cy="707494"/>
            <a:chOff x="6456475" y="3575600"/>
            <a:chExt cx="2936100" cy="552600"/>
          </a:xfrm>
        </p:grpSpPr>
        <p:sp>
          <p:nvSpPr>
            <p:cNvPr id="392" name="Google Shape;392;p32"/>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2"/>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3"/>
          <p:cNvSpPr txBox="1"/>
          <p:nvPr>
            <p:ph idx="2" type="subTitle"/>
          </p:nvPr>
        </p:nvSpPr>
        <p:spPr>
          <a:xfrm>
            <a:off x="781600" y="1655600"/>
            <a:ext cx="3751800" cy="2504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000">
                <a:solidFill>
                  <a:srgbClr val="000000"/>
                </a:solidFill>
              </a:rPr>
              <a:t>There are two datasets that will be used for this analysis:</a:t>
            </a:r>
            <a:endParaRPr sz="1000">
              <a:solidFill>
                <a:srgbClr val="000000"/>
              </a:solidFill>
            </a:endParaRPr>
          </a:p>
          <a:p>
            <a:pPr indent="-292100" lvl="0" marL="457200" rtl="0" algn="just">
              <a:spcBef>
                <a:spcPts val="0"/>
              </a:spcBef>
              <a:spcAft>
                <a:spcPts val="0"/>
              </a:spcAft>
              <a:buClr>
                <a:srgbClr val="000000"/>
              </a:buClr>
              <a:buSzPts val="1000"/>
              <a:buAutoNum type="arabicPeriod"/>
            </a:pPr>
            <a:r>
              <a:rPr b="1" lang="en" sz="1000">
                <a:solidFill>
                  <a:srgbClr val="000000"/>
                </a:solidFill>
              </a:rPr>
              <a:t>NYC TLC Trip Dataset</a:t>
            </a:r>
            <a:endParaRPr b="1" sz="1000">
              <a:solidFill>
                <a:srgbClr val="000000"/>
              </a:solidFill>
            </a:endParaRPr>
          </a:p>
          <a:p>
            <a:pPr indent="-292100" lvl="0" marL="457200" rtl="0" algn="just">
              <a:spcBef>
                <a:spcPts val="0"/>
              </a:spcBef>
              <a:spcAft>
                <a:spcPts val="0"/>
              </a:spcAft>
              <a:buClr>
                <a:srgbClr val="000000"/>
              </a:buClr>
              <a:buSzPts val="1000"/>
              <a:buAutoNum type="arabicPeriod"/>
            </a:pPr>
            <a:r>
              <a:rPr b="1" lang="en" sz="1000">
                <a:solidFill>
                  <a:srgbClr val="000000"/>
                </a:solidFill>
              </a:rPr>
              <a:t>Taxi Zones</a:t>
            </a:r>
            <a:endParaRPr b="1" sz="1000">
              <a:solidFill>
                <a:srgbClr val="000000"/>
              </a:solidFill>
            </a:endParaRPr>
          </a:p>
          <a:p>
            <a:pPr indent="0" lvl="0" marL="0" rtl="0" algn="just">
              <a:spcBef>
                <a:spcPts val="0"/>
              </a:spcBef>
              <a:spcAft>
                <a:spcPts val="0"/>
              </a:spcAft>
              <a:buNone/>
            </a:pPr>
            <a:r>
              <a:t/>
            </a:r>
            <a:endParaRPr sz="1000">
              <a:solidFill>
                <a:srgbClr val="000000"/>
              </a:solidFill>
            </a:endParaRPr>
          </a:p>
          <a:p>
            <a:pPr indent="0" lvl="0" marL="0" rtl="0" algn="just">
              <a:spcBef>
                <a:spcPts val="0"/>
              </a:spcBef>
              <a:spcAft>
                <a:spcPts val="0"/>
              </a:spcAft>
              <a:buNone/>
            </a:pPr>
            <a:r>
              <a:rPr b="1" i="1" lang="en" sz="1000">
                <a:solidFill>
                  <a:srgbClr val="000000"/>
                </a:solidFill>
                <a:latin typeface="Arial"/>
                <a:ea typeface="Arial"/>
                <a:cs typeface="Arial"/>
                <a:sym typeface="Arial"/>
              </a:rPr>
              <a:t>NYC TLC Trip Record</a:t>
            </a:r>
            <a:r>
              <a:rPr lang="en" sz="1000">
                <a:solidFill>
                  <a:srgbClr val="000000"/>
                </a:solidFill>
                <a:latin typeface="Arial"/>
                <a:ea typeface="Arial"/>
                <a:cs typeface="Arial"/>
                <a:sym typeface="Arial"/>
              </a:rPr>
              <a:t> is a dataset that summarizes the customer journey of taxi passengers in the US, including pickup and drop-off locations, payment details, and the amount of money paid, among other information.</a:t>
            </a:r>
            <a:endParaRPr sz="1000">
              <a:solidFill>
                <a:srgbClr val="000000"/>
              </a:solidFill>
              <a:latin typeface="Arial"/>
              <a:ea typeface="Arial"/>
              <a:cs typeface="Arial"/>
              <a:sym typeface="Arial"/>
            </a:endParaRPr>
          </a:p>
          <a:p>
            <a:pPr indent="0" lvl="0" marL="0" rtl="0" algn="just">
              <a:spcBef>
                <a:spcPts val="0"/>
              </a:spcBef>
              <a:spcAft>
                <a:spcPts val="0"/>
              </a:spcAft>
              <a:buNone/>
            </a:pPr>
            <a:r>
              <a:t/>
            </a:r>
            <a:endParaRPr sz="1000">
              <a:solidFill>
                <a:srgbClr val="000000"/>
              </a:solidFill>
              <a:latin typeface="Arial"/>
              <a:ea typeface="Arial"/>
              <a:cs typeface="Arial"/>
              <a:sym typeface="Arial"/>
            </a:endParaRPr>
          </a:p>
          <a:p>
            <a:pPr indent="0" lvl="0" marL="0" rtl="0" algn="just">
              <a:spcBef>
                <a:spcPts val="0"/>
              </a:spcBef>
              <a:spcAft>
                <a:spcPts val="0"/>
              </a:spcAft>
              <a:buNone/>
            </a:pPr>
            <a:r>
              <a:rPr b="1" i="1" lang="en" sz="1000">
                <a:solidFill>
                  <a:srgbClr val="000000"/>
                </a:solidFill>
                <a:latin typeface="Arial"/>
                <a:ea typeface="Arial"/>
                <a:cs typeface="Arial"/>
                <a:sym typeface="Arial"/>
              </a:rPr>
              <a:t>Taxi Zones</a:t>
            </a:r>
            <a:r>
              <a:rPr lang="en" sz="1000">
                <a:solidFill>
                  <a:srgbClr val="000000"/>
                </a:solidFill>
                <a:latin typeface="Arial"/>
                <a:ea typeface="Arial"/>
                <a:cs typeface="Arial"/>
                <a:sym typeface="Arial"/>
              </a:rPr>
              <a:t> dataset is used as a reference to look more specifically at the cities, areas, and regions from which passengers depart and arrive.</a:t>
            </a:r>
            <a:endParaRPr sz="1000">
              <a:solidFill>
                <a:srgbClr val="000000"/>
              </a:solidFill>
              <a:latin typeface="Arial"/>
              <a:ea typeface="Arial"/>
              <a:cs typeface="Arial"/>
              <a:sym typeface="Arial"/>
            </a:endParaRPr>
          </a:p>
          <a:p>
            <a:pPr indent="0" lvl="0" marL="0" rtl="0" algn="just">
              <a:spcBef>
                <a:spcPts val="0"/>
              </a:spcBef>
              <a:spcAft>
                <a:spcPts val="0"/>
              </a:spcAft>
              <a:buNone/>
            </a:pPr>
            <a:r>
              <a:t/>
            </a:r>
            <a:endParaRPr sz="1000">
              <a:solidFill>
                <a:srgbClr val="000000"/>
              </a:solidFill>
            </a:endParaRPr>
          </a:p>
          <a:p>
            <a:pPr indent="0" lvl="0" marL="0" rtl="0" algn="just">
              <a:spcBef>
                <a:spcPts val="0"/>
              </a:spcBef>
              <a:spcAft>
                <a:spcPts val="0"/>
              </a:spcAft>
              <a:buNone/>
            </a:pPr>
            <a:r>
              <a:rPr b="1" lang="en" sz="1000">
                <a:solidFill>
                  <a:srgbClr val="000000"/>
                </a:solidFill>
              </a:rPr>
              <a:t>We have made some adjustments for the Date. </a:t>
            </a:r>
            <a:r>
              <a:rPr lang="en" sz="1000">
                <a:solidFill>
                  <a:srgbClr val="000000"/>
                </a:solidFill>
              </a:rPr>
              <a:t>We will be focusing on January 2023 recorded data for the analysis.</a:t>
            </a:r>
            <a:endParaRPr sz="1000">
              <a:solidFill>
                <a:srgbClr val="000000"/>
              </a:solidFill>
            </a:endParaRPr>
          </a:p>
          <a:p>
            <a:pPr indent="0" lvl="0" marL="0" rtl="0" algn="just">
              <a:spcBef>
                <a:spcPts val="0"/>
              </a:spcBef>
              <a:spcAft>
                <a:spcPts val="0"/>
              </a:spcAft>
              <a:buNone/>
            </a:pPr>
            <a:r>
              <a:t/>
            </a:r>
            <a:endParaRPr sz="1000">
              <a:solidFill>
                <a:srgbClr val="FF9900"/>
              </a:solidFill>
            </a:endParaRPr>
          </a:p>
          <a:p>
            <a:pPr indent="0" lvl="0" marL="0" rtl="0" algn="just">
              <a:spcBef>
                <a:spcPts val="0"/>
              </a:spcBef>
              <a:spcAft>
                <a:spcPts val="0"/>
              </a:spcAft>
              <a:buNone/>
            </a:pPr>
            <a:r>
              <a:t/>
            </a:r>
            <a:endParaRPr sz="1000">
              <a:solidFill>
                <a:srgbClr val="FF9900"/>
              </a:solidFill>
            </a:endParaRPr>
          </a:p>
          <a:p>
            <a:pPr indent="0" lvl="0" marL="0" rtl="0" algn="l">
              <a:spcBef>
                <a:spcPts val="0"/>
              </a:spcBef>
              <a:spcAft>
                <a:spcPts val="0"/>
              </a:spcAft>
              <a:buNone/>
            </a:pPr>
            <a:r>
              <a:t/>
            </a:r>
            <a:endParaRPr sz="1000">
              <a:solidFill>
                <a:srgbClr val="000000"/>
              </a:solidFill>
            </a:endParaRPr>
          </a:p>
        </p:txBody>
      </p:sp>
      <p:sp>
        <p:nvSpPr>
          <p:cNvPr id="399" name="Google Shape;399;p33"/>
          <p:cNvSpPr txBox="1"/>
          <p:nvPr>
            <p:ph type="title"/>
          </p:nvPr>
        </p:nvSpPr>
        <p:spPr>
          <a:xfrm>
            <a:off x="2151875" y="431100"/>
            <a:ext cx="5207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NYC TLC Trip Record Analysis</a:t>
            </a:r>
            <a:endParaRPr sz="2400"/>
          </a:p>
        </p:txBody>
      </p:sp>
      <p:grpSp>
        <p:nvGrpSpPr>
          <p:cNvPr id="400" name="Google Shape;400;p33"/>
          <p:cNvGrpSpPr/>
          <p:nvPr/>
        </p:nvGrpSpPr>
        <p:grpSpPr>
          <a:xfrm flipH="1">
            <a:off x="-2379601" y="368813"/>
            <a:ext cx="4357122" cy="707497"/>
            <a:chOff x="6456475" y="3575600"/>
            <a:chExt cx="3403204" cy="552603"/>
          </a:xfrm>
        </p:grpSpPr>
        <p:sp>
          <p:nvSpPr>
            <p:cNvPr id="401" name="Google Shape;401;p33"/>
            <p:cNvSpPr/>
            <p:nvPr/>
          </p:nvSpPr>
          <p:spPr>
            <a:xfrm>
              <a:off x="6456479" y="3575603"/>
              <a:ext cx="3403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3"/>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 name="Google Shape;403;p33"/>
          <p:cNvGrpSpPr/>
          <p:nvPr/>
        </p:nvGrpSpPr>
        <p:grpSpPr>
          <a:xfrm rot="2700000">
            <a:off x="266682" y="-263330"/>
            <a:ext cx="1045765" cy="1045615"/>
            <a:chOff x="3741950" y="353925"/>
            <a:chExt cx="1045775" cy="1045625"/>
          </a:xfrm>
        </p:grpSpPr>
        <p:sp>
          <p:nvSpPr>
            <p:cNvPr id="404" name="Google Shape;404;p33"/>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3"/>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3"/>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7" name="Google Shape;407;p33"/>
          <p:cNvGrpSpPr/>
          <p:nvPr/>
        </p:nvGrpSpPr>
        <p:grpSpPr>
          <a:xfrm>
            <a:off x="5111407" y="2342312"/>
            <a:ext cx="372074" cy="469072"/>
            <a:chOff x="7144274" y="1500214"/>
            <a:chExt cx="282174" cy="355735"/>
          </a:xfrm>
        </p:grpSpPr>
        <p:sp>
          <p:nvSpPr>
            <p:cNvPr id="408" name="Google Shape;408;p33"/>
            <p:cNvSpPr/>
            <p:nvPr/>
          </p:nvSpPr>
          <p:spPr>
            <a:xfrm>
              <a:off x="7245745" y="1613375"/>
              <a:ext cx="10613" cy="16252"/>
            </a:xfrm>
            <a:custGeom>
              <a:rect b="b" l="l" r="r" t="t"/>
              <a:pathLst>
                <a:path extrusionOk="0" h="513" w="335">
                  <a:moveTo>
                    <a:pt x="167" y="0"/>
                  </a:moveTo>
                  <a:cubicBezTo>
                    <a:pt x="72" y="0"/>
                    <a:pt x="1" y="72"/>
                    <a:pt x="1" y="167"/>
                  </a:cubicBezTo>
                  <a:lnTo>
                    <a:pt x="1" y="346"/>
                  </a:lnTo>
                  <a:cubicBezTo>
                    <a:pt x="1" y="429"/>
                    <a:pt x="72" y="512"/>
                    <a:pt x="167" y="512"/>
                  </a:cubicBezTo>
                  <a:cubicBezTo>
                    <a:pt x="251" y="512"/>
                    <a:pt x="334" y="429"/>
                    <a:pt x="334" y="346"/>
                  </a:cubicBezTo>
                  <a:lnTo>
                    <a:pt x="334" y="167"/>
                  </a:lnTo>
                  <a:cubicBezTo>
                    <a:pt x="334" y="72"/>
                    <a:pt x="251" y="0"/>
                    <a:pt x="1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3"/>
            <p:cNvSpPr/>
            <p:nvPr/>
          </p:nvSpPr>
          <p:spPr>
            <a:xfrm>
              <a:off x="7313635" y="1613375"/>
              <a:ext cx="10613" cy="16252"/>
            </a:xfrm>
            <a:custGeom>
              <a:rect b="b" l="l" r="r" t="t"/>
              <a:pathLst>
                <a:path extrusionOk="0" h="513" w="335">
                  <a:moveTo>
                    <a:pt x="168" y="0"/>
                  </a:moveTo>
                  <a:cubicBezTo>
                    <a:pt x="72" y="0"/>
                    <a:pt x="1" y="72"/>
                    <a:pt x="1" y="167"/>
                  </a:cubicBezTo>
                  <a:lnTo>
                    <a:pt x="1" y="346"/>
                  </a:lnTo>
                  <a:cubicBezTo>
                    <a:pt x="1" y="429"/>
                    <a:pt x="72" y="512"/>
                    <a:pt x="168" y="512"/>
                  </a:cubicBezTo>
                  <a:cubicBezTo>
                    <a:pt x="251" y="512"/>
                    <a:pt x="334" y="429"/>
                    <a:pt x="334" y="346"/>
                  </a:cubicBezTo>
                  <a:lnTo>
                    <a:pt x="334" y="167"/>
                  </a:lnTo>
                  <a:cubicBezTo>
                    <a:pt x="334" y="72"/>
                    <a:pt x="251" y="0"/>
                    <a:pt x="1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3"/>
            <p:cNvSpPr/>
            <p:nvPr/>
          </p:nvSpPr>
          <p:spPr>
            <a:xfrm>
              <a:off x="7262345" y="1653070"/>
              <a:ext cx="45302" cy="16157"/>
            </a:xfrm>
            <a:custGeom>
              <a:rect b="b" l="l" r="r" t="t"/>
              <a:pathLst>
                <a:path extrusionOk="0" h="510" w="1430">
                  <a:moveTo>
                    <a:pt x="184" y="0"/>
                  </a:moveTo>
                  <a:cubicBezTo>
                    <a:pt x="140" y="0"/>
                    <a:pt x="96" y="15"/>
                    <a:pt x="60" y="45"/>
                  </a:cubicBezTo>
                  <a:cubicBezTo>
                    <a:pt x="1" y="105"/>
                    <a:pt x="1" y="212"/>
                    <a:pt x="60" y="283"/>
                  </a:cubicBezTo>
                  <a:cubicBezTo>
                    <a:pt x="203" y="426"/>
                    <a:pt x="441" y="509"/>
                    <a:pt x="715" y="509"/>
                  </a:cubicBezTo>
                  <a:cubicBezTo>
                    <a:pt x="977" y="509"/>
                    <a:pt x="1215" y="414"/>
                    <a:pt x="1370" y="283"/>
                  </a:cubicBezTo>
                  <a:cubicBezTo>
                    <a:pt x="1429" y="212"/>
                    <a:pt x="1429" y="105"/>
                    <a:pt x="1370" y="45"/>
                  </a:cubicBezTo>
                  <a:cubicBezTo>
                    <a:pt x="1340" y="15"/>
                    <a:pt x="1298" y="0"/>
                    <a:pt x="1255" y="0"/>
                  </a:cubicBezTo>
                  <a:cubicBezTo>
                    <a:pt x="1212" y="0"/>
                    <a:pt x="1167" y="15"/>
                    <a:pt x="1132" y="45"/>
                  </a:cubicBezTo>
                  <a:cubicBezTo>
                    <a:pt x="1072" y="105"/>
                    <a:pt x="917" y="176"/>
                    <a:pt x="715" y="176"/>
                  </a:cubicBezTo>
                  <a:cubicBezTo>
                    <a:pt x="501" y="176"/>
                    <a:pt x="358" y="105"/>
                    <a:pt x="298" y="45"/>
                  </a:cubicBezTo>
                  <a:cubicBezTo>
                    <a:pt x="268" y="15"/>
                    <a:pt x="227" y="0"/>
                    <a:pt x="1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3"/>
            <p:cNvSpPr/>
            <p:nvPr/>
          </p:nvSpPr>
          <p:spPr>
            <a:xfrm>
              <a:off x="7144274" y="1500214"/>
              <a:ext cx="282174" cy="355735"/>
            </a:xfrm>
            <a:custGeom>
              <a:rect b="b" l="l" r="r" t="t"/>
              <a:pathLst>
                <a:path extrusionOk="0" h="11229" w="8907">
                  <a:moveTo>
                    <a:pt x="7299" y="334"/>
                  </a:moveTo>
                  <a:cubicBezTo>
                    <a:pt x="7228" y="1048"/>
                    <a:pt x="6597" y="1608"/>
                    <a:pt x="5871" y="1608"/>
                  </a:cubicBezTo>
                  <a:lnTo>
                    <a:pt x="2656" y="1608"/>
                  </a:lnTo>
                  <a:cubicBezTo>
                    <a:pt x="2561" y="1608"/>
                    <a:pt x="2489" y="1679"/>
                    <a:pt x="2489" y="1775"/>
                  </a:cubicBezTo>
                  <a:cubicBezTo>
                    <a:pt x="2489" y="1858"/>
                    <a:pt x="2561" y="1941"/>
                    <a:pt x="2656" y="1941"/>
                  </a:cubicBezTo>
                  <a:lnTo>
                    <a:pt x="5871" y="1941"/>
                  </a:lnTo>
                  <a:cubicBezTo>
                    <a:pt x="6192" y="1941"/>
                    <a:pt x="6514" y="1846"/>
                    <a:pt x="6776" y="1679"/>
                  </a:cubicBezTo>
                  <a:lnTo>
                    <a:pt x="6776" y="3560"/>
                  </a:lnTo>
                  <a:cubicBezTo>
                    <a:pt x="6776" y="3644"/>
                    <a:pt x="6847" y="3727"/>
                    <a:pt x="6942" y="3727"/>
                  </a:cubicBezTo>
                  <a:lnTo>
                    <a:pt x="7026" y="3727"/>
                  </a:lnTo>
                  <a:cubicBezTo>
                    <a:pt x="7109" y="3727"/>
                    <a:pt x="7180" y="3751"/>
                    <a:pt x="7240" y="3810"/>
                  </a:cubicBezTo>
                  <a:cubicBezTo>
                    <a:pt x="7299" y="3870"/>
                    <a:pt x="7311" y="3941"/>
                    <a:pt x="7311" y="4037"/>
                  </a:cubicBezTo>
                  <a:cubicBezTo>
                    <a:pt x="7299" y="4180"/>
                    <a:pt x="7168" y="4287"/>
                    <a:pt x="7002" y="4287"/>
                  </a:cubicBezTo>
                  <a:lnTo>
                    <a:pt x="6930" y="4287"/>
                  </a:lnTo>
                  <a:lnTo>
                    <a:pt x="6930" y="4275"/>
                  </a:lnTo>
                  <a:cubicBezTo>
                    <a:pt x="6930" y="4180"/>
                    <a:pt x="6847" y="4108"/>
                    <a:pt x="6764" y="4108"/>
                  </a:cubicBezTo>
                  <a:cubicBezTo>
                    <a:pt x="6668" y="4108"/>
                    <a:pt x="6597" y="4180"/>
                    <a:pt x="6597" y="4275"/>
                  </a:cubicBezTo>
                  <a:cubicBezTo>
                    <a:pt x="6597" y="5465"/>
                    <a:pt x="5633" y="6430"/>
                    <a:pt x="4442" y="6430"/>
                  </a:cubicBezTo>
                  <a:cubicBezTo>
                    <a:pt x="3251" y="6430"/>
                    <a:pt x="2287" y="5465"/>
                    <a:pt x="2287" y="4275"/>
                  </a:cubicBezTo>
                  <a:cubicBezTo>
                    <a:pt x="2287" y="4180"/>
                    <a:pt x="2204" y="4108"/>
                    <a:pt x="2120" y="4108"/>
                  </a:cubicBezTo>
                  <a:cubicBezTo>
                    <a:pt x="2025" y="4108"/>
                    <a:pt x="1954" y="4180"/>
                    <a:pt x="1954" y="4275"/>
                  </a:cubicBezTo>
                  <a:lnTo>
                    <a:pt x="1954" y="4287"/>
                  </a:lnTo>
                  <a:lnTo>
                    <a:pt x="1846" y="4287"/>
                  </a:lnTo>
                  <a:cubicBezTo>
                    <a:pt x="1775" y="4287"/>
                    <a:pt x="1704" y="4263"/>
                    <a:pt x="1644" y="4203"/>
                  </a:cubicBezTo>
                  <a:cubicBezTo>
                    <a:pt x="1584" y="4144"/>
                    <a:pt x="1573" y="4061"/>
                    <a:pt x="1573" y="3977"/>
                  </a:cubicBezTo>
                  <a:cubicBezTo>
                    <a:pt x="1584" y="3822"/>
                    <a:pt x="1715" y="3727"/>
                    <a:pt x="1882" y="3727"/>
                  </a:cubicBezTo>
                  <a:lnTo>
                    <a:pt x="1942" y="3727"/>
                  </a:lnTo>
                  <a:cubicBezTo>
                    <a:pt x="2025" y="3727"/>
                    <a:pt x="2108" y="3644"/>
                    <a:pt x="2108" y="3560"/>
                  </a:cubicBezTo>
                  <a:lnTo>
                    <a:pt x="2108" y="1775"/>
                  </a:lnTo>
                  <a:cubicBezTo>
                    <a:pt x="2108" y="989"/>
                    <a:pt x="2739" y="334"/>
                    <a:pt x="3549" y="334"/>
                  </a:cubicBezTo>
                  <a:close/>
                  <a:moveTo>
                    <a:pt x="3025" y="6763"/>
                  </a:moveTo>
                  <a:lnTo>
                    <a:pt x="3025" y="7085"/>
                  </a:lnTo>
                  <a:cubicBezTo>
                    <a:pt x="3025" y="7239"/>
                    <a:pt x="2918" y="7382"/>
                    <a:pt x="2787" y="7430"/>
                  </a:cubicBezTo>
                  <a:lnTo>
                    <a:pt x="2406" y="7180"/>
                  </a:lnTo>
                  <a:cubicBezTo>
                    <a:pt x="2299" y="7097"/>
                    <a:pt x="2287" y="7001"/>
                    <a:pt x="2311" y="6918"/>
                  </a:cubicBezTo>
                  <a:cubicBezTo>
                    <a:pt x="2346" y="6847"/>
                    <a:pt x="2406" y="6763"/>
                    <a:pt x="2537" y="6763"/>
                  </a:cubicBezTo>
                  <a:close/>
                  <a:moveTo>
                    <a:pt x="6359" y="6763"/>
                  </a:moveTo>
                  <a:cubicBezTo>
                    <a:pt x="6478" y="6763"/>
                    <a:pt x="6549" y="6847"/>
                    <a:pt x="6585" y="6918"/>
                  </a:cubicBezTo>
                  <a:cubicBezTo>
                    <a:pt x="6609" y="7001"/>
                    <a:pt x="6597" y="7120"/>
                    <a:pt x="6490" y="7180"/>
                  </a:cubicBezTo>
                  <a:lnTo>
                    <a:pt x="6109" y="7430"/>
                  </a:lnTo>
                  <a:cubicBezTo>
                    <a:pt x="5954" y="7382"/>
                    <a:pt x="5859" y="7239"/>
                    <a:pt x="5859" y="7085"/>
                  </a:cubicBezTo>
                  <a:lnTo>
                    <a:pt x="5859" y="6763"/>
                  </a:lnTo>
                  <a:close/>
                  <a:moveTo>
                    <a:pt x="6371" y="6216"/>
                  </a:moveTo>
                  <a:cubicBezTo>
                    <a:pt x="6883" y="6216"/>
                    <a:pt x="7276" y="6620"/>
                    <a:pt x="7276" y="7132"/>
                  </a:cubicBezTo>
                  <a:cubicBezTo>
                    <a:pt x="7311" y="8156"/>
                    <a:pt x="6514" y="9025"/>
                    <a:pt x="5502" y="9097"/>
                  </a:cubicBezTo>
                  <a:lnTo>
                    <a:pt x="5502" y="8918"/>
                  </a:lnTo>
                  <a:cubicBezTo>
                    <a:pt x="5502" y="8823"/>
                    <a:pt x="5418" y="8752"/>
                    <a:pt x="5335" y="8752"/>
                  </a:cubicBezTo>
                  <a:cubicBezTo>
                    <a:pt x="5240" y="8752"/>
                    <a:pt x="5168" y="8823"/>
                    <a:pt x="5168" y="8918"/>
                  </a:cubicBezTo>
                  <a:lnTo>
                    <a:pt x="5168" y="9109"/>
                  </a:lnTo>
                  <a:lnTo>
                    <a:pt x="3716" y="9109"/>
                  </a:lnTo>
                  <a:lnTo>
                    <a:pt x="3716" y="8918"/>
                  </a:lnTo>
                  <a:cubicBezTo>
                    <a:pt x="3716" y="8823"/>
                    <a:pt x="3632" y="8752"/>
                    <a:pt x="3549" y="8752"/>
                  </a:cubicBezTo>
                  <a:cubicBezTo>
                    <a:pt x="3454" y="8752"/>
                    <a:pt x="3382" y="8823"/>
                    <a:pt x="3382" y="8918"/>
                  </a:cubicBezTo>
                  <a:lnTo>
                    <a:pt x="3382" y="9097"/>
                  </a:lnTo>
                  <a:cubicBezTo>
                    <a:pt x="2370" y="9002"/>
                    <a:pt x="1573" y="8156"/>
                    <a:pt x="1573" y="7132"/>
                  </a:cubicBezTo>
                  <a:cubicBezTo>
                    <a:pt x="1573" y="6620"/>
                    <a:pt x="1965" y="6227"/>
                    <a:pt x="2477" y="6227"/>
                  </a:cubicBezTo>
                  <a:lnTo>
                    <a:pt x="2906" y="6227"/>
                  </a:lnTo>
                  <a:cubicBezTo>
                    <a:pt x="2954" y="6251"/>
                    <a:pt x="3001" y="6287"/>
                    <a:pt x="3025" y="6311"/>
                  </a:cubicBezTo>
                  <a:lnTo>
                    <a:pt x="3025" y="6430"/>
                  </a:lnTo>
                  <a:lnTo>
                    <a:pt x="2525" y="6430"/>
                  </a:lnTo>
                  <a:cubicBezTo>
                    <a:pt x="2263" y="6430"/>
                    <a:pt x="2061" y="6585"/>
                    <a:pt x="1989" y="6835"/>
                  </a:cubicBezTo>
                  <a:cubicBezTo>
                    <a:pt x="1906" y="7085"/>
                    <a:pt x="2001" y="7323"/>
                    <a:pt x="2204" y="7454"/>
                  </a:cubicBezTo>
                  <a:lnTo>
                    <a:pt x="4037" y="8680"/>
                  </a:lnTo>
                  <a:cubicBezTo>
                    <a:pt x="4156" y="8752"/>
                    <a:pt x="4287" y="8799"/>
                    <a:pt x="4430" y="8799"/>
                  </a:cubicBezTo>
                  <a:cubicBezTo>
                    <a:pt x="4561" y="8799"/>
                    <a:pt x="4692" y="8752"/>
                    <a:pt x="4811" y="8680"/>
                  </a:cubicBezTo>
                  <a:lnTo>
                    <a:pt x="5228" y="8394"/>
                  </a:lnTo>
                  <a:cubicBezTo>
                    <a:pt x="5299" y="8347"/>
                    <a:pt x="5323" y="8252"/>
                    <a:pt x="5275" y="8168"/>
                  </a:cubicBezTo>
                  <a:cubicBezTo>
                    <a:pt x="5247" y="8125"/>
                    <a:pt x="5197" y="8104"/>
                    <a:pt x="5146" y="8104"/>
                  </a:cubicBezTo>
                  <a:cubicBezTo>
                    <a:pt x="5112" y="8104"/>
                    <a:pt x="5078" y="8113"/>
                    <a:pt x="5049" y="8132"/>
                  </a:cubicBezTo>
                  <a:lnTo>
                    <a:pt x="4632" y="8406"/>
                  </a:lnTo>
                  <a:cubicBezTo>
                    <a:pt x="4573" y="8454"/>
                    <a:pt x="4501" y="8478"/>
                    <a:pt x="4429" y="8478"/>
                  </a:cubicBezTo>
                  <a:cubicBezTo>
                    <a:pt x="4356" y="8478"/>
                    <a:pt x="4281" y="8454"/>
                    <a:pt x="4216" y="8406"/>
                  </a:cubicBezTo>
                  <a:lnTo>
                    <a:pt x="3073" y="7656"/>
                  </a:lnTo>
                  <a:cubicBezTo>
                    <a:pt x="3239" y="7513"/>
                    <a:pt x="3335" y="7323"/>
                    <a:pt x="3335" y="7097"/>
                  </a:cubicBezTo>
                  <a:lnTo>
                    <a:pt x="3335" y="6525"/>
                  </a:lnTo>
                  <a:cubicBezTo>
                    <a:pt x="3668" y="6680"/>
                    <a:pt x="4037" y="6775"/>
                    <a:pt x="4430" y="6775"/>
                  </a:cubicBezTo>
                  <a:cubicBezTo>
                    <a:pt x="4811" y="6775"/>
                    <a:pt x="5180" y="6680"/>
                    <a:pt x="5514" y="6525"/>
                  </a:cubicBezTo>
                  <a:lnTo>
                    <a:pt x="5514" y="7097"/>
                  </a:lnTo>
                  <a:cubicBezTo>
                    <a:pt x="5514" y="7323"/>
                    <a:pt x="5621" y="7513"/>
                    <a:pt x="5775" y="7656"/>
                  </a:cubicBezTo>
                  <a:lnTo>
                    <a:pt x="5668" y="7728"/>
                  </a:lnTo>
                  <a:cubicBezTo>
                    <a:pt x="5597" y="7775"/>
                    <a:pt x="5585" y="7871"/>
                    <a:pt x="5633" y="7954"/>
                  </a:cubicBezTo>
                  <a:cubicBezTo>
                    <a:pt x="5656" y="7990"/>
                    <a:pt x="5716" y="8025"/>
                    <a:pt x="5764" y="8025"/>
                  </a:cubicBezTo>
                  <a:cubicBezTo>
                    <a:pt x="5799" y="8025"/>
                    <a:pt x="5823" y="8001"/>
                    <a:pt x="5847" y="7990"/>
                  </a:cubicBezTo>
                  <a:lnTo>
                    <a:pt x="6645" y="7454"/>
                  </a:lnTo>
                  <a:cubicBezTo>
                    <a:pt x="6847" y="7323"/>
                    <a:pt x="6942" y="7073"/>
                    <a:pt x="6859" y="6835"/>
                  </a:cubicBezTo>
                  <a:cubicBezTo>
                    <a:pt x="6787" y="6597"/>
                    <a:pt x="6585" y="6430"/>
                    <a:pt x="6323" y="6430"/>
                  </a:cubicBezTo>
                  <a:lnTo>
                    <a:pt x="5823" y="6430"/>
                  </a:lnTo>
                  <a:lnTo>
                    <a:pt x="5823" y="6311"/>
                  </a:lnTo>
                  <a:cubicBezTo>
                    <a:pt x="5871" y="6287"/>
                    <a:pt x="5906" y="6251"/>
                    <a:pt x="5942" y="6216"/>
                  </a:cubicBezTo>
                  <a:close/>
                  <a:moveTo>
                    <a:pt x="3561" y="0"/>
                  </a:moveTo>
                  <a:cubicBezTo>
                    <a:pt x="2585" y="0"/>
                    <a:pt x="1787" y="786"/>
                    <a:pt x="1787" y="1775"/>
                  </a:cubicBezTo>
                  <a:lnTo>
                    <a:pt x="1787" y="3394"/>
                  </a:lnTo>
                  <a:cubicBezTo>
                    <a:pt x="1513" y="3441"/>
                    <a:pt x="1287" y="3668"/>
                    <a:pt x="1251" y="3930"/>
                  </a:cubicBezTo>
                  <a:cubicBezTo>
                    <a:pt x="1239" y="4108"/>
                    <a:pt x="1299" y="4275"/>
                    <a:pt x="1406" y="4406"/>
                  </a:cubicBezTo>
                  <a:cubicBezTo>
                    <a:pt x="1525" y="4537"/>
                    <a:pt x="1692" y="4608"/>
                    <a:pt x="1846" y="4608"/>
                  </a:cubicBezTo>
                  <a:lnTo>
                    <a:pt x="1989" y="4608"/>
                  </a:lnTo>
                  <a:cubicBezTo>
                    <a:pt x="2061" y="5108"/>
                    <a:pt x="2251" y="5537"/>
                    <a:pt x="2561" y="5894"/>
                  </a:cubicBezTo>
                  <a:lnTo>
                    <a:pt x="2489" y="5894"/>
                  </a:lnTo>
                  <a:cubicBezTo>
                    <a:pt x="1811" y="5894"/>
                    <a:pt x="1251" y="6442"/>
                    <a:pt x="1251" y="7132"/>
                  </a:cubicBezTo>
                  <a:cubicBezTo>
                    <a:pt x="1251" y="7382"/>
                    <a:pt x="1299" y="7620"/>
                    <a:pt x="1370" y="7859"/>
                  </a:cubicBezTo>
                  <a:lnTo>
                    <a:pt x="894" y="7990"/>
                  </a:lnTo>
                  <a:cubicBezTo>
                    <a:pt x="382" y="8144"/>
                    <a:pt x="1" y="8633"/>
                    <a:pt x="1" y="9180"/>
                  </a:cubicBezTo>
                  <a:lnTo>
                    <a:pt x="1" y="11061"/>
                  </a:lnTo>
                  <a:cubicBezTo>
                    <a:pt x="1" y="11145"/>
                    <a:pt x="84" y="11228"/>
                    <a:pt x="168" y="11228"/>
                  </a:cubicBezTo>
                  <a:cubicBezTo>
                    <a:pt x="263" y="11228"/>
                    <a:pt x="334" y="11145"/>
                    <a:pt x="334" y="11061"/>
                  </a:cubicBezTo>
                  <a:lnTo>
                    <a:pt x="334" y="9180"/>
                  </a:lnTo>
                  <a:cubicBezTo>
                    <a:pt x="334" y="8775"/>
                    <a:pt x="596" y="8418"/>
                    <a:pt x="989" y="8323"/>
                  </a:cubicBezTo>
                  <a:lnTo>
                    <a:pt x="1489" y="8168"/>
                  </a:lnTo>
                  <a:cubicBezTo>
                    <a:pt x="1846" y="8883"/>
                    <a:pt x="2561" y="9371"/>
                    <a:pt x="3394" y="9430"/>
                  </a:cubicBezTo>
                  <a:lnTo>
                    <a:pt x="3394" y="11061"/>
                  </a:lnTo>
                  <a:cubicBezTo>
                    <a:pt x="3394" y="11145"/>
                    <a:pt x="3478" y="11216"/>
                    <a:pt x="3561" y="11216"/>
                  </a:cubicBezTo>
                  <a:cubicBezTo>
                    <a:pt x="3656" y="11216"/>
                    <a:pt x="3728" y="11145"/>
                    <a:pt x="3728" y="11061"/>
                  </a:cubicBezTo>
                  <a:lnTo>
                    <a:pt x="3728" y="9430"/>
                  </a:lnTo>
                  <a:lnTo>
                    <a:pt x="5180" y="9430"/>
                  </a:lnTo>
                  <a:lnTo>
                    <a:pt x="5180" y="11061"/>
                  </a:lnTo>
                  <a:cubicBezTo>
                    <a:pt x="5180" y="11145"/>
                    <a:pt x="5263" y="11216"/>
                    <a:pt x="5347" y="11216"/>
                  </a:cubicBezTo>
                  <a:cubicBezTo>
                    <a:pt x="5430" y="11216"/>
                    <a:pt x="5514" y="11145"/>
                    <a:pt x="5514" y="11061"/>
                  </a:cubicBezTo>
                  <a:lnTo>
                    <a:pt x="5514" y="9430"/>
                  </a:lnTo>
                  <a:cubicBezTo>
                    <a:pt x="6347" y="9371"/>
                    <a:pt x="7061" y="8871"/>
                    <a:pt x="7419" y="8168"/>
                  </a:cubicBezTo>
                  <a:lnTo>
                    <a:pt x="7919" y="8323"/>
                  </a:lnTo>
                  <a:cubicBezTo>
                    <a:pt x="8311" y="8442"/>
                    <a:pt x="8573" y="8799"/>
                    <a:pt x="8573" y="9180"/>
                  </a:cubicBezTo>
                  <a:lnTo>
                    <a:pt x="8573" y="11061"/>
                  </a:lnTo>
                  <a:cubicBezTo>
                    <a:pt x="8573" y="11145"/>
                    <a:pt x="8657" y="11228"/>
                    <a:pt x="8740" y="11228"/>
                  </a:cubicBezTo>
                  <a:cubicBezTo>
                    <a:pt x="8823" y="11228"/>
                    <a:pt x="8907" y="11145"/>
                    <a:pt x="8907" y="11061"/>
                  </a:cubicBezTo>
                  <a:lnTo>
                    <a:pt x="8907" y="9180"/>
                  </a:lnTo>
                  <a:cubicBezTo>
                    <a:pt x="8895" y="8633"/>
                    <a:pt x="8514" y="8144"/>
                    <a:pt x="8002" y="7990"/>
                  </a:cubicBezTo>
                  <a:lnTo>
                    <a:pt x="7526" y="7859"/>
                  </a:lnTo>
                  <a:cubicBezTo>
                    <a:pt x="7597" y="7632"/>
                    <a:pt x="7645" y="7382"/>
                    <a:pt x="7645" y="7132"/>
                  </a:cubicBezTo>
                  <a:cubicBezTo>
                    <a:pt x="7645" y="6442"/>
                    <a:pt x="7085" y="5894"/>
                    <a:pt x="6406" y="5894"/>
                  </a:cubicBezTo>
                  <a:lnTo>
                    <a:pt x="6311" y="5894"/>
                  </a:lnTo>
                  <a:cubicBezTo>
                    <a:pt x="6609" y="5537"/>
                    <a:pt x="6823" y="5108"/>
                    <a:pt x="6895" y="4620"/>
                  </a:cubicBezTo>
                  <a:lnTo>
                    <a:pt x="7002" y="4620"/>
                  </a:lnTo>
                  <a:cubicBezTo>
                    <a:pt x="7323" y="4620"/>
                    <a:pt x="7597" y="4382"/>
                    <a:pt x="7645" y="4061"/>
                  </a:cubicBezTo>
                  <a:cubicBezTo>
                    <a:pt x="7657" y="3882"/>
                    <a:pt x="7597" y="3727"/>
                    <a:pt x="7490" y="3584"/>
                  </a:cubicBezTo>
                  <a:cubicBezTo>
                    <a:pt x="7383" y="3489"/>
                    <a:pt x="7252" y="3406"/>
                    <a:pt x="7121" y="3394"/>
                  </a:cubicBezTo>
                  <a:lnTo>
                    <a:pt x="7121" y="1429"/>
                  </a:lnTo>
                  <a:cubicBezTo>
                    <a:pt x="7442" y="1108"/>
                    <a:pt x="7657" y="655"/>
                    <a:pt x="7657" y="167"/>
                  </a:cubicBezTo>
                  <a:cubicBezTo>
                    <a:pt x="7657" y="72"/>
                    <a:pt x="7585" y="0"/>
                    <a:pt x="74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3"/>
            <p:cNvSpPr/>
            <p:nvPr/>
          </p:nvSpPr>
          <p:spPr>
            <a:xfrm>
              <a:off x="7239726" y="1594081"/>
              <a:ext cx="22651" cy="12165"/>
            </a:xfrm>
            <a:custGeom>
              <a:rect b="b" l="l" r="r" t="t"/>
              <a:pathLst>
                <a:path extrusionOk="0" h="384" w="715">
                  <a:moveTo>
                    <a:pt x="524" y="1"/>
                  </a:moveTo>
                  <a:cubicBezTo>
                    <a:pt x="517" y="1"/>
                    <a:pt x="508" y="1"/>
                    <a:pt x="500" y="2"/>
                  </a:cubicBezTo>
                  <a:lnTo>
                    <a:pt x="143" y="62"/>
                  </a:lnTo>
                  <a:cubicBezTo>
                    <a:pt x="60" y="74"/>
                    <a:pt x="0" y="169"/>
                    <a:pt x="12" y="252"/>
                  </a:cubicBezTo>
                  <a:cubicBezTo>
                    <a:pt x="24" y="324"/>
                    <a:pt x="95" y="383"/>
                    <a:pt x="179" y="383"/>
                  </a:cubicBezTo>
                  <a:lnTo>
                    <a:pt x="203" y="383"/>
                  </a:lnTo>
                  <a:lnTo>
                    <a:pt x="560" y="324"/>
                  </a:lnTo>
                  <a:cubicBezTo>
                    <a:pt x="655" y="312"/>
                    <a:pt x="715" y="228"/>
                    <a:pt x="703" y="133"/>
                  </a:cubicBezTo>
                  <a:cubicBezTo>
                    <a:pt x="681" y="57"/>
                    <a:pt x="609" y="1"/>
                    <a:pt x="52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3"/>
            <p:cNvSpPr/>
            <p:nvPr/>
          </p:nvSpPr>
          <p:spPr>
            <a:xfrm>
              <a:off x="7307616" y="1594462"/>
              <a:ext cx="22651" cy="12514"/>
            </a:xfrm>
            <a:custGeom>
              <a:rect b="b" l="l" r="r" t="t"/>
              <a:pathLst>
                <a:path extrusionOk="0" h="395" w="715">
                  <a:moveTo>
                    <a:pt x="181" y="1"/>
                  </a:moveTo>
                  <a:cubicBezTo>
                    <a:pt x="104" y="1"/>
                    <a:pt x="23" y="57"/>
                    <a:pt x="12" y="133"/>
                  </a:cubicBezTo>
                  <a:cubicBezTo>
                    <a:pt x="0" y="228"/>
                    <a:pt x="60" y="312"/>
                    <a:pt x="143" y="335"/>
                  </a:cubicBezTo>
                  <a:lnTo>
                    <a:pt x="500" y="395"/>
                  </a:lnTo>
                  <a:lnTo>
                    <a:pt x="536" y="395"/>
                  </a:lnTo>
                  <a:cubicBezTo>
                    <a:pt x="608" y="395"/>
                    <a:pt x="679" y="335"/>
                    <a:pt x="703" y="252"/>
                  </a:cubicBezTo>
                  <a:cubicBezTo>
                    <a:pt x="715" y="169"/>
                    <a:pt x="655" y="73"/>
                    <a:pt x="560" y="62"/>
                  </a:cubicBezTo>
                  <a:lnTo>
                    <a:pt x="203" y="2"/>
                  </a:lnTo>
                  <a:cubicBezTo>
                    <a:pt x="196" y="1"/>
                    <a:pt x="188" y="1"/>
                    <a:pt x="1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33"/>
          <p:cNvGrpSpPr/>
          <p:nvPr/>
        </p:nvGrpSpPr>
        <p:grpSpPr>
          <a:xfrm>
            <a:off x="5086361" y="3149558"/>
            <a:ext cx="433131" cy="413539"/>
            <a:chOff x="7390435" y="3680868"/>
            <a:chExt cx="372073" cy="355243"/>
          </a:xfrm>
        </p:grpSpPr>
        <p:sp>
          <p:nvSpPr>
            <p:cNvPr id="415" name="Google Shape;415;p33"/>
            <p:cNvSpPr/>
            <p:nvPr/>
          </p:nvSpPr>
          <p:spPr>
            <a:xfrm>
              <a:off x="7390435" y="3744950"/>
              <a:ext cx="294178" cy="291162"/>
            </a:xfrm>
            <a:custGeom>
              <a:rect b="b" l="l" r="r" t="t"/>
              <a:pathLst>
                <a:path extrusionOk="0" h="9169" w="9264">
                  <a:moveTo>
                    <a:pt x="4668" y="0"/>
                  </a:moveTo>
                  <a:cubicBezTo>
                    <a:pt x="3441" y="0"/>
                    <a:pt x="2287" y="477"/>
                    <a:pt x="1417" y="1334"/>
                  </a:cubicBezTo>
                  <a:cubicBezTo>
                    <a:pt x="1358" y="1393"/>
                    <a:pt x="1358" y="1501"/>
                    <a:pt x="1417" y="1572"/>
                  </a:cubicBezTo>
                  <a:cubicBezTo>
                    <a:pt x="1447" y="1602"/>
                    <a:pt x="1489" y="1617"/>
                    <a:pt x="1532" y="1617"/>
                  </a:cubicBezTo>
                  <a:cubicBezTo>
                    <a:pt x="1575" y="1617"/>
                    <a:pt x="1620" y="1602"/>
                    <a:pt x="1655" y="1572"/>
                  </a:cubicBezTo>
                  <a:cubicBezTo>
                    <a:pt x="2465" y="774"/>
                    <a:pt x="3537" y="322"/>
                    <a:pt x="4668" y="322"/>
                  </a:cubicBezTo>
                  <a:cubicBezTo>
                    <a:pt x="5799" y="322"/>
                    <a:pt x="6870" y="774"/>
                    <a:pt x="7668" y="1572"/>
                  </a:cubicBezTo>
                  <a:cubicBezTo>
                    <a:pt x="8478" y="2382"/>
                    <a:pt x="8918" y="3453"/>
                    <a:pt x="8918" y="4584"/>
                  </a:cubicBezTo>
                  <a:cubicBezTo>
                    <a:pt x="8918" y="5715"/>
                    <a:pt x="8478" y="6787"/>
                    <a:pt x="7668" y="7585"/>
                  </a:cubicBezTo>
                  <a:cubicBezTo>
                    <a:pt x="6841" y="8412"/>
                    <a:pt x="5751" y="8826"/>
                    <a:pt x="4662" y="8826"/>
                  </a:cubicBezTo>
                  <a:cubicBezTo>
                    <a:pt x="3572" y="8826"/>
                    <a:pt x="2483" y="8412"/>
                    <a:pt x="1655" y="7585"/>
                  </a:cubicBezTo>
                  <a:cubicBezTo>
                    <a:pt x="953" y="6882"/>
                    <a:pt x="524" y="5965"/>
                    <a:pt x="441" y="4977"/>
                  </a:cubicBezTo>
                  <a:cubicBezTo>
                    <a:pt x="346" y="4013"/>
                    <a:pt x="596" y="3037"/>
                    <a:pt x="1132" y="2227"/>
                  </a:cubicBezTo>
                  <a:cubicBezTo>
                    <a:pt x="1179" y="2155"/>
                    <a:pt x="1167" y="2048"/>
                    <a:pt x="1096" y="1989"/>
                  </a:cubicBezTo>
                  <a:cubicBezTo>
                    <a:pt x="1066" y="1972"/>
                    <a:pt x="1035" y="1964"/>
                    <a:pt x="1005" y="1964"/>
                  </a:cubicBezTo>
                  <a:cubicBezTo>
                    <a:pt x="950" y="1964"/>
                    <a:pt x="896" y="1990"/>
                    <a:pt x="858" y="2036"/>
                  </a:cubicBezTo>
                  <a:cubicBezTo>
                    <a:pt x="274" y="2894"/>
                    <a:pt x="1" y="3953"/>
                    <a:pt x="108" y="5013"/>
                  </a:cubicBezTo>
                  <a:cubicBezTo>
                    <a:pt x="215" y="6073"/>
                    <a:pt x="679" y="7085"/>
                    <a:pt x="1429" y="7823"/>
                  </a:cubicBezTo>
                  <a:cubicBezTo>
                    <a:pt x="2322" y="8716"/>
                    <a:pt x="3501" y="9168"/>
                    <a:pt x="4680" y="9168"/>
                  </a:cubicBezTo>
                  <a:cubicBezTo>
                    <a:pt x="5858" y="9168"/>
                    <a:pt x="7025" y="8716"/>
                    <a:pt x="7918" y="7823"/>
                  </a:cubicBezTo>
                  <a:cubicBezTo>
                    <a:pt x="8787" y="6966"/>
                    <a:pt x="9264" y="5799"/>
                    <a:pt x="9264" y="4584"/>
                  </a:cubicBezTo>
                  <a:cubicBezTo>
                    <a:pt x="9264" y="3358"/>
                    <a:pt x="8787" y="2203"/>
                    <a:pt x="7906" y="1334"/>
                  </a:cubicBezTo>
                  <a:cubicBezTo>
                    <a:pt x="7049" y="477"/>
                    <a:pt x="5882" y="0"/>
                    <a:pt x="46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416" name="Google Shape;416;p33"/>
            <p:cNvSpPr/>
            <p:nvPr/>
          </p:nvSpPr>
          <p:spPr>
            <a:xfrm>
              <a:off x="7408948" y="3772259"/>
              <a:ext cx="259407" cy="236257"/>
            </a:xfrm>
            <a:custGeom>
              <a:rect b="b" l="l" r="r" t="t"/>
              <a:pathLst>
                <a:path extrusionOk="0" h="7440" w="8169">
                  <a:moveTo>
                    <a:pt x="4085" y="319"/>
                  </a:moveTo>
                  <a:cubicBezTo>
                    <a:pt x="4942" y="319"/>
                    <a:pt x="5823" y="653"/>
                    <a:pt x="6478" y="1319"/>
                  </a:cubicBezTo>
                  <a:cubicBezTo>
                    <a:pt x="7800" y="2653"/>
                    <a:pt x="7800" y="4796"/>
                    <a:pt x="6478" y="6117"/>
                  </a:cubicBezTo>
                  <a:cubicBezTo>
                    <a:pt x="5817" y="6778"/>
                    <a:pt x="4951" y="7109"/>
                    <a:pt x="4083" y="7109"/>
                  </a:cubicBezTo>
                  <a:cubicBezTo>
                    <a:pt x="3216" y="7109"/>
                    <a:pt x="2346" y="6778"/>
                    <a:pt x="1680" y="6117"/>
                  </a:cubicBezTo>
                  <a:cubicBezTo>
                    <a:pt x="358" y="4796"/>
                    <a:pt x="358" y="2653"/>
                    <a:pt x="1680" y="1319"/>
                  </a:cubicBezTo>
                  <a:cubicBezTo>
                    <a:pt x="2335" y="664"/>
                    <a:pt x="3216" y="319"/>
                    <a:pt x="4085" y="319"/>
                  </a:cubicBezTo>
                  <a:close/>
                  <a:moveTo>
                    <a:pt x="4088" y="1"/>
                  </a:moveTo>
                  <a:cubicBezTo>
                    <a:pt x="3132" y="1"/>
                    <a:pt x="2174" y="361"/>
                    <a:pt x="1442" y="1081"/>
                  </a:cubicBezTo>
                  <a:cubicBezTo>
                    <a:pt x="1" y="2534"/>
                    <a:pt x="1" y="4891"/>
                    <a:pt x="1442" y="6356"/>
                  </a:cubicBezTo>
                  <a:cubicBezTo>
                    <a:pt x="2180" y="7082"/>
                    <a:pt x="3120" y="7439"/>
                    <a:pt x="4085" y="7439"/>
                  </a:cubicBezTo>
                  <a:cubicBezTo>
                    <a:pt x="5037" y="7439"/>
                    <a:pt x="5978" y="7082"/>
                    <a:pt x="6716" y="6356"/>
                  </a:cubicBezTo>
                  <a:cubicBezTo>
                    <a:pt x="8169" y="4891"/>
                    <a:pt x="8169" y="2546"/>
                    <a:pt x="6716" y="1081"/>
                  </a:cubicBezTo>
                  <a:cubicBezTo>
                    <a:pt x="5996" y="361"/>
                    <a:pt x="5043" y="1"/>
                    <a:pt x="40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417" name="Google Shape;417;p33"/>
            <p:cNvSpPr/>
            <p:nvPr/>
          </p:nvSpPr>
          <p:spPr>
            <a:xfrm>
              <a:off x="7487986" y="3680868"/>
              <a:ext cx="274522" cy="259565"/>
            </a:xfrm>
            <a:custGeom>
              <a:rect b="b" l="l" r="r" t="t"/>
              <a:pathLst>
                <a:path extrusionOk="0" h="8174" w="8645">
                  <a:moveTo>
                    <a:pt x="3614" y="0"/>
                  </a:moveTo>
                  <a:cubicBezTo>
                    <a:pt x="2438" y="0"/>
                    <a:pt x="1262" y="447"/>
                    <a:pt x="369" y="1340"/>
                  </a:cubicBezTo>
                  <a:cubicBezTo>
                    <a:pt x="262" y="1447"/>
                    <a:pt x="167" y="1566"/>
                    <a:pt x="60" y="1685"/>
                  </a:cubicBezTo>
                  <a:cubicBezTo>
                    <a:pt x="0" y="1756"/>
                    <a:pt x="12" y="1864"/>
                    <a:pt x="84" y="1923"/>
                  </a:cubicBezTo>
                  <a:cubicBezTo>
                    <a:pt x="118" y="1948"/>
                    <a:pt x="155" y="1960"/>
                    <a:pt x="191" y="1960"/>
                  </a:cubicBezTo>
                  <a:cubicBezTo>
                    <a:pt x="240" y="1960"/>
                    <a:pt x="287" y="1936"/>
                    <a:pt x="322" y="1887"/>
                  </a:cubicBezTo>
                  <a:cubicBezTo>
                    <a:pt x="417" y="1792"/>
                    <a:pt x="500" y="1685"/>
                    <a:pt x="608" y="1578"/>
                  </a:cubicBezTo>
                  <a:cubicBezTo>
                    <a:pt x="1435" y="750"/>
                    <a:pt x="2524" y="337"/>
                    <a:pt x="3614" y="337"/>
                  </a:cubicBezTo>
                  <a:cubicBezTo>
                    <a:pt x="4703" y="337"/>
                    <a:pt x="5793" y="750"/>
                    <a:pt x="6620" y="1578"/>
                  </a:cubicBezTo>
                  <a:cubicBezTo>
                    <a:pt x="8275" y="3233"/>
                    <a:pt x="8275" y="5936"/>
                    <a:pt x="6620" y="7591"/>
                  </a:cubicBezTo>
                  <a:cubicBezTo>
                    <a:pt x="6513" y="7698"/>
                    <a:pt x="6418" y="7781"/>
                    <a:pt x="6311" y="7876"/>
                  </a:cubicBezTo>
                  <a:cubicBezTo>
                    <a:pt x="6239" y="7936"/>
                    <a:pt x="6215" y="8043"/>
                    <a:pt x="6275" y="8114"/>
                  </a:cubicBezTo>
                  <a:cubicBezTo>
                    <a:pt x="6311" y="8162"/>
                    <a:pt x="6358" y="8174"/>
                    <a:pt x="6418" y="8174"/>
                  </a:cubicBezTo>
                  <a:cubicBezTo>
                    <a:pt x="6454" y="8174"/>
                    <a:pt x="6489" y="8162"/>
                    <a:pt x="6513" y="8126"/>
                  </a:cubicBezTo>
                  <a:cubicBezTo>
                    <a:pt x="6632" y="8043"/>
                    <a:pt x="6751" y="7936"/>
                    <a:pt x="6858" y="7817"/>
                  </a:cubicBezTo>
                  <a:cubicBezTo>
                    <a:pt x="8644" y="6031"/>
                    <a:pt x="8644" y="3126"/>
                    <a:pt x="6858" y="1340"/>
                  </a:cubicBezTo>
                  <a:cubicBezTo>
                    <a:pt x="5965" y="447"/>
                    <a:pt x="4790" y="0"/>
                    <a:pt x="36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418" name="Google Shape;418;p33"/>
            <p:cNvSpPr/>
            <p:nvPr/>
          </p:nvSpPr>
          <p:spPr>
            <a:xfrm>
              <a:off x="7691758" y="3789502"/>
              <a:ext cx="34073" cy="102918"/>
            </a:xfrm>
            <a:custGeom>
              <a:rect b="b" l="l" r="r" t="t"/>
              <a:pathLst>
                <a:path extrusionOk="0" h="3241" w="1073">
                  <a:moveTo>
                    <a:pt x="589" y="1"/>
                  </a:moveTo>
                  <a:cubicBezTo>
                    <a:pt x="580" y="1"/>
                    <a:pt x="570" y="1"/>
                    <a:pt x="560" y="2"/>
                  </a:cubicBezTo>
                  <a:cubicBezTo>
                    <a:pt x="477" y="38"/>
                    <a:pt x="429" y="121"/>
                    <a:pt x="441" y="217"/>
                  </a:cubicBezTo>
                  <a:cubicBezTo>
                    <a:pt x="715" y="1157"/>
                    <a:pt x="560" y="2145"/>
                    <a:pt x="37" y="2967"/>
                  </a:cubicBezTo>
                  <a:cubicBezTo>
                    <a:pt x="1" y="3038"/>
                    <a:pt x="13" y="3146"/>
                    <a:pt x="84" y="3205"/>
                  </a:cubicBezTo>
                  <a:cubicBezTo>
                    <a:pt x="120" y="3217"/>
                    <a:pt x="144" y="3241"/>
                    <a:pt x="167" y="3241"/>
                  </a:cubicBezTo>
                  <a:cubicBezTo>
                    <a:pt x="239" y="3241"/>
                    <a:pt x="275" y="3205"/>
                    <a:pt x="310" y="3158"/>
                  </a:cubicBezTo>
                  <a:cubicBezTo>
                    <a:pt x="906" y="2265"/>
                    <a:pt x="1072" y="1169"/>
                    <a:pt x="775" y="121"/>
                  </a:cubicBezTo>
                  <a:cubicBezTo>
                    <a:pt x="743" y="47"/>
                    <a:pt x="672" y="1"/>
                    <a:pt x="5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419" name="Google Shape;419;p33"/>
            <p:cNvSpPr/>
            <p:nvPr/>
          </p:nvSpPr>
          <p:spPr>
            <a:xfrm>
              <a:off x="7536000" y="3708082"/>
              <a:ext cx="173192" cy="72052"/>
            </a:xfrm>
            <a:custGeom>
              <a:rect b="b" l="l" r="r" t="t"/>
              <a:pathLst>
                <a:path extrusionOk="0" h="2269" w="5454">
                  <a:moveTo>
                    <a:pt x="2121" y="0"/>
                  </a:moveTo>
                  <a:cubicBezTo>
                    <a:pt x="1410" y="0"/>
                    <a:pt x="707" y="204"/>
                    <a:pt x="108" y="590"/>
                  </a:cubicBezTo>
                  <a:cubicBezTo>
                    <a:pt x="36" y="638"/>
                    <a:pt x="0" y="733"/>
                    <a:pt x="60" y="828"/>
                  </a:cubicBezTo>
                  <a:cubicBezTo>
                    <a:pt x="91" y="874"/>
                    <a:pt x="147" y="906"/>
                    <a:pt x="205" y="906"/>
                  </a:cubicBezTo>
                  <a:cubicBezTo>
                    <a:pt x="237" y="906"/>
                    <a:pt x="269" y="897"/>
                    <a:pt x="298" y="876"/>
                  </a:cubicBezTo>
                  <a:cubicBezTo>
                    <a:pt x="841" y="534"/>
                    <a:pt x="1478" y="344"/>
                    <a:pt x="2123" y="344"/>
                  </a:cubicBezTo>
                  <a:cubicBezTo>
                    <a:pt x="2241" y="344"/>
                    <a:pt x="2359" y="351"/>
                    <a:pt x="2477" y="364"/>
                  </a:cubicBezTo>
                  <a:cubicBezTo>
                    <a:pt x="3251" y="435"/>
                    <a:pt x="3977" y="792"/>
                    <a:pt x="4513" y="1328"/>
                  </a:cubicBezTo>
                  <a:cubicBezTo>
                    <a:pt x="4763" y="1590"/>
                    <a:pt x="4977" y="1864"/>
                    <a:pt x="5120" y="2185"/>
                  </a:cubicBezTo>
                  <a:cubicBezTo>
                    <a:pt x="5156" y="2245"/>
                    <a:pt x="5215" y="2269"/>
                    <a:pt x="5275" y="2269"/>
                  </a:cubicBezTo>
                  <a:cubicBezTo>
                    <a:pt x="5299" y="2269"/>
                    <a:pt x="5323" y="2269"/>
                    <a:pt x="5346" y="2257"/>
                  </a:cubicBezTo>
                  <a:cubicBezTo>
                    <a:pt x="5418" y="2197"/>
                    <a:pt x="5453" y="2102"/>
                    <a:pt x="5406" y="2019"/>
                  </a:cubicBezTo>
                  <a:cubicBezTo>
                    <a:pt x="5227" y="1673"/>
                    <a:pt x="5001" y="1364"/>
                    <a:pt x="4739" y="1102"/>
                  </a:cubicBezTo>
                  <a:cubicBezTo>
                    <a:pt x="4144" y="507"/>
                    <a:pt x="3334" y="114"/>
                    <a:pt x="2489" y="18"/>
                  </a:cubicBezTo>
                  <a:cubicBezTo>
                    <a:pt x="2366" y="6"/>
                    <a:pt x="2243" y="0"/>
                    <a:pt x="212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420" name="Google Shape;420;p33"/>
            <p:cNvSpPr/>
            <p:nvPr/>
          </p:nvSpPr>
          <p:spPr>
            <a:xfrm>
              <a:off x="7501228" y="3819415"/>
              <a:ext cx="75640" cy="141437"/>
            </a:xfrm>
            <a:custGeom>
              <a:rect b="b" l="l" r="r" t="t"/>
              <a:pathLst>
                <a:path extrusionOk="0" h="4454" w="2382">
                  <a:moveTo>
                    <a:pt x="1012" y="692"/>
                  </a:moveTo>
                  <a:lnTo>
                    <a:pt x="1012" y="2061"/>
                  </a:lnTo>
                  <a:cubicBezTo>
                    <a:pt x="607" y="2001"/>
                    <a:pt x="310" y="1715"/>
                    <a:pt x="310" y="1370"/>
                  </a:cubicBezTo>
                  <a:cubicBezTo>
                    <a:pt x="310" y="1025"/>
                    <a:pt x="607" y="763"/>
                    <a:pt x="1012" y="692"/>
                  </a:cubicBezTo>
                  <a:close/>
                  <a:moveTo>
                    <a:pt x="1357" y="2418"/>
                  </a:moveTo>
                  <a:cubicBezTo>
                    <a:pt x="1750" y="2477"/>
                    <a:pt x="2048" y="2751"/>
                    <a:pt x="2048" y="3097"/>
                  </a:cubicBezTo>
                  <a:cubicBezTo>
                    <a:pt x="2048" y="3430"/>
                    <a:pt x="1738" y="3704"/>
                    <a:pt x="1357" y="3763"/>
                  </a:cubicBezTo>
                  <a:lnTo>
                    <a:pt x="1357" y="2418"/>
                  </a:lnTo>
                  <a:close/>
                  <a:moveTo>
                    <a:pt x="1191" y="1"/>
                  </a:moveTo>
                  <a:cubicBezTo>
                    <a:pt x="1095" y="1"/>
                    <a:pt x="1024" y="72"/>
                    <a:pt x="1024" y="168"/>
                  </a:cubicBezTo>
                  <a:lnTo>
                    <a:pt x="1024" y="358"/>
                  </a:lnTo>
                  <a:cubicBezTo>
                    <a:pt x="441" y="430"/>
                    <a:pt x="0" y="870"/>
                    <a:pt x="0" y="1370"/>
                  </a:cubicBezTo>
                  <a:cubicBezTo>
                    <a:pt x="0" y="1882"/>
                    <a:pt x="441" y="2323"/>
                    <a:pt x="1024" y="2382"/>
                  </a:cubicBezTo>
                  <a:lnTo>
                    <a:pt x="1024" y="3763"/>
                  </a:lnTo>
                  <a:cubicBezTo>
                    <a:pt x="619" y="3704"/>
                    <a:pt x="322" y="3430"/>
                    <a:pt x="322" y="3085"/>
                  </a:cubicBezTo>
                  <a:cubicBezTo>
                    <a:pt x="322" y="2989"/>
                    <a:pt x="250" y="2918"/>
                    <a:pt x="167" y="2918"/>
                  </a:cubicBezTo>
                  <a:cubicBezTo>
                    <a:pt x="71" y="2918"/>
                    <a:pt x="0" y="2989"/>
                    <a:pt x="0" y="3085"/>
                  </a:cubicBezTo>
                  <a:cubicBezTo>
                    <a:pt x="0" y="3609"/>
                    <a:pt x="441" y="4037"/>
                    <a:pt x="1024" y="4097"/>
                  </a:cubicBezTo>
                  <a:lnTo>
                    <a:pt x="1024" y="4287"/>
                  </a:lnTo>
                  <a:cubicBezTo>
                    <a:pt x="1024" y="4371"/>
                    <a:pt x="1095" y="4454"/>
                    <a:pt x="1191" y="4454"/>
                  </a:cubicBezTo>
                  <a:cubicBezTo>
                    <a:pt x="1274" y="4454"/>
                    <a:pt x="1357" y="4371"/>
                    <a:pt x="1357" y="4287"/>
                  </a:cubicBezTo>
                  <a:lnTo>
                    <a:pt x="1357" y="4097"/>
                  </a:lnTo>
                  <a:cubicBezTo>
                    <a:pt x="1929" y="4025"/>
                    <a:pt x="2381" y="3585"/>
                    <a:pt x="2381" y="3085"/>
                  </a:cubicBezTo>
                  <a:cubicBezTo>
                    <a:pt x="2381" y="2573"/>
                    <a:pt x="1929" y="2144"/>
                    <a:pt x="1357" y="2073"/>
                  </a:cubicBezTo>
                  <a:lnTo>
                    <a:pt x="1357" y="692"/>
                  </a:lnTo>
                  <a:cubicBezTo>
                    <a:pt x="1750" y="751"/>
                    <a:pt x="2048" y="1025"/>
                    <a:pt x="2048" y="1370"/>
                  </a:cubicBezTo>
                  <a:cubicBezTo>
                    <a:pt x="2048" y="1465"/>
                    <a:pt x="2131" y="1537"/>
                    <a:pt x="2215" y="1537"/>
                  </a:cubicBezTo>
                  <a:cubicBezTo>
                    <a:pt x="2298" y="1537"/>
                    <a:pt x="2381" y="1465"/>
                    <a:pt x="2381" y="1370"/>
                  </a:cubicBezTo>
                  <a:cubicBezTo>
                    <a:pt x="2381" y="846"/>
                    <a:pt x="1929" y="418"/>
                    <a:pt x="1345" y="358"/>
                  </a:cubicBezTo>
                  <a:lnTo>
                    <a:pt x="1345" y="168"/>
                  </a:lnTo>
                  <a:cubicBezTo>
                    <a:pt x="1345" y="72"/>
                    <a:pt x="1274" y="1"/>
                    <a:pt x="11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grpSp>
      <p:grpSp>
        <p:nvGrpSpPr>
          <p:cNvPr id="421" name="Google Shape;421;p33"/>
          <p:cNvGrpSpPr/>
          <p:nvPr/>
        </p:nvGrpSpPr>
        <p:grpSpPr>
          <a:xfrm>
            <a:off x="5078828" y="1731804"/>
            <a:ext cx="433156" cy="351073"/>
            <a:chOff x="5220616" y="2791061"/>
            <a:chExt cx="373185" cy="302466"/>
          </a:xfrm>
        </p:grpSpPr>
        <p:sp>
          <p:nvSpPr>
            <p:cNvPr id="422" name="Google Shape;422;p33"/>
            <p:cNvSpPr/>
            <p:nvPr/>
          </p:nvSpPr>
          <p:spPr>
            <a:xfrm>
              <a:off x="5220616" y="2791061"/>
              <a:ext cx="373185" cy="302466"/>
            </a:xfrm>
            <a:custGeom>
              <a:rect b="b" l="l" r="r" t="t"/>
              <a:pathLst>
                <a:path extrusionOk="0" h="9525" w="11752">
                  <a:moveTo>
                    <a:pt x="1834" y="345"/>
                  </a:moveTo>
                  <a:cubicBezTo>
                    <a:pt x="1834" y="345"/>
                    <a:pt x="1846" y="345"/>
                    <a:pt x="1846" y="357"/>
                  </a:cubicBezTo>
                  <a:lnTo>
                    <a:pt x="1846" y="1083"/>
                  </a:lnTo>
                  <a:cubicBezTo>
                    <a:pt x="1846" y="1083"/>
                    <a:pt x="1846" y="1107"/>
                    <a:pt x="1834" y="1107"/>
                  </a:cubicBezTo>
                  <a:lnTo>
                    <a:pt x="1465" y="1107"/>
                  </a:lnTo>
                  <a:cubicBezTo>
                    <a:pt x="1465" y="1107"/>
                    <a:pt x="1453" y="1107"/>
                    <a:pt x="1453" y="1083"/>
                  </a:cubicBezTo>
                  <a:lnTo>
                    <a:pt x="1453" y="357"/>
                  </a:lnTo>
                  <a:lnTo>
                    <a:pt x="1465" y="357"/>
                  </a:lnTo>
                  <a:cubicBezTo>
                    <a:pt x="1465" y="351"/>
                    <a:pt x="1468" y="348"/>
                    <a:pt x="1469" y="348"/>
                  </a:cubicBezTo>
                  <a:lnTo>
                    <a:pt x="1469" y="348"/>
                  </a:lnTo>
                  <a:cubicBezTo>
                    <a:pt x="1471" y="348"/>
                    <a:pt x="1471" y="351"/>
                    <a:pt x="1465" y="357"/>
                  </a:cubicBezTo>
                  <a:lnTo>
                    <a:pt x="1834" y="345"/>
                  </a:lnTo>
                  <a:close/>
                  <a:moveTo>
                    <a:pt x="10276" y="345"/>
                  </a:moveTo>
                  <a:cubicBezTo>
                    <a:pt x="10276" y="345"/>
                    <a:pt x="10288" y="345"/>
                    <a:pt x="10288" y="357"/>
                  </a:cubicBezTo>
                  <a:lnTo>
                    <a:pt x="10288" y="1083"/>
                  </a:lnTo>
                  <a:cubicBezTo>
                    <a:pt x="10288" y="1083"/>
                    <a:pt x="10288" y="1107"/>
                    <a:pt x="10276" y="1107"/>
                  </a:cubicBezTo>
                  <a:lnTo>
                    <a:pt x="9907" y="1107"/>
                  </a:lnTo>
                  <a:cubicBezTo>
                    <a:pt x="9907" y="1107"/>
                    <a:pt x="9895" y="1107"/>
                    <a:pt x="9895" y="1083"/>
                  </a:cubicBezTo>
                  <a:lnTo>
                    <a:pt x="9895" y="357"/>
                  </a:lnTo>
                  <a:lnTo>
                    <a:pt x="9907" y="357"/>
                  </a:lnTo>
                  <a:cubicBezTo>
                    <a:pt x="9907" y="351"/>
                    <a:pt x="9910" y="348"/>
                    <a:pt x="9911" y="348"/>
                  </a:cubicBezTo>
                  <a:lnTo>
                    <a:pt x="9911" y="348"/>
                  </a:lnTo>
                  <a:cubicBezTo>
                    <a:pt x="9912" y="348"/>
                    <a:pt x="9912" y="351"/>
                    <a:pt x="9907" y="357"/>
                  </a:cubicBezTo>
                  <a:lnTo>
                    <a:pt x="10276" y="345"/>
                  </a:lnTo>
                  <a:close/>
                  <a:moveTo>
                    <a:pt x="11038" y="1107"/>
                  </a:moveTo>
                  <a:cubicBezTo>
                    <a:pt x="11240" y="1107"/>
                    <a:pt x="11407" y="1262"/>
                    <a:pt x="11407" y="1476"/>
                  </a:cubicBezTo>
                  <a:lnTo>
                    <a:pt x="11407" y="8811"/>
                  </a:lnTo>
                  <a:cubicBezTo>
                    <a:pt x="11407" y="9001"/>
                    <a:pt x="11228" y="9180"/>
                    <a:pt x="11026" y="9180"/>
                  </a:cubicBezTo>
                  <a:lnTo>
                    <a:pt x="751" y="9180"/>
                  </a:lnTo>
                  <a:cubicBezTo>
                    <a:pt x="536" y="9180"/>
                    <a:pt x="382" y="9025"/>
                    <a:pt x="382" y="8811"/>
                  </a:cubicBezTo>
                  <a:lnTo>
                    <a:pt x="382" y="1476"/>
                  </a:lnTo>
                  <a:cubicBezTo>
                    <a:pt x="382" y="1262"/>
                    <a:pt x="536" y="1107"/>
                    <a:pt x="751" y="1107"/>
                  </a:cubicBezTo>
                  <a:lnTo>
                    <a:pt x="1120" y="1107"/>
                  </a:lnTo>
                  <a:lnTo>
                    <a:pt x="1120" y="1119"/>
                  </a:lnTo>
                  <a:cubicBezTo>
                    <a:pt x="1120" y="1310"/>
                    <a:pt x="1286" y="1476"/>
                    <a:pt x="1477" y="1476"/>
                  </a:cubicBezTo>
                  <a:lnTo>
                    <a:pt x="1858" y="1476"/>
                  </a:lnTo>
                  <a:cubicBezTo>
                    <a:pt x="2048" y="1476"/>
                    <a:pt x="2215" y="1310"/>
                    <a:pt x="2215" y="1119"/>
                  </a:cubicBezTo>
                  <a:lnTo>
                    <a:pt x="2215" y="1107"/>
                  </a:lnTo>
                  <a:lnTo>
                    <a:pt x="9573" y="1107"/>
                  </a:lnTo>
                  <a:lnTo>
                    <a:pt x="9573" y="1119"/>
                  </a:lnTo>
                  <a:cubicBezTo>
                    <a:pt x="9573" y="1310"/>
                    <a:pt x="9740" y="1476"/>
                    <a:pt x="9930" y="1476"/>
                  </a:cubicBezTo>
                  <a:lnTo>
                    <a:pt x="10311" y="1476"/>
                  </a:lnTo>
                  <a:cubicBezTo>
                    <a:pt x="10502" y="1476"/>
                    <a:pt x="10669" y="1310"/>
                    <a:pt x="10669" y="1119"/>
                  </a:cubicBezTo>
                  <a:lnTo>
                    <a:pt x="10669" y="1107"/>
                  </a:lnTo>
                  <a:close/>
                  <a:moveTo>
                    <a:pt x="1465" y="0"/>
                  </a:moveTo>
                  <a:cubicBezTo>
                    <a:pt x="1275" y="0"/>
                    <a:pt x="1108" y="167"/>
                    <a:pt x="1108" y="357"/>
                  </a:cubicBezTo>
                  <a:lnTo>
                    <a:pt x="1108" y="726"/>
                  </a:lnTo>
                  <a:lnTo>
                    <a:pt x="739" y="726"/>
                  </a:lnTo>
                  <a:cubicBezTo>
                    <a:pt x="334" y="726"/>
                    <a:pt x="1" y="1060"/>
                    <a:pt x="1" y="1464"/>
                  </a:cubicBezTo>
                  <a:lnTo>
                    <a:pt x="1" y="8799"/>
                  </a:lnTo>
                  <a:cubicBezTo>
                    <a:pt x="1" y="9204"/>
                    <a:pt x="334" y="9525"/>
                    <a:pt x="739" y="9525"/>
                  </a:cubicBezTo>
                  <a:lnTo>
                    <a:pt x="11014" y="9525"/>
                  </a:lnTo>
                  <a:cubicBezTo>
                    <a:pt x="11419" y="9525"/>
                    <a:pt x="11752" y="9204"/>
                    <a:pt x="11752" y="8799"/>
                  </a:cubicBezTo>
                  <a:lnTo>
                    <a:pt x="11752" y="1464"/>
                  </a:lnTo>
                  <a:cubicBezTo>
                    <a:pt x="11752" y="1060"/>
                    <a:pt x="11419" y="726"/>
                    <a:pt x="11026" y="726"/>
                  </a:cubicBezTo>
                  <a:lnTo>
                    <a:pt x="10645" y="726"/>
                  </a:lnTo>
                  <a:lnTo>
                    <a:pt x="10645" y="357"/>
                  </a:lnTo>
                  <a:cubicBezTo>
                    <a:pt x="10645" y="167"/>
                    <a:pt x="10490" y="0"/>
                    <a:pt x="10288" y="0"/>
                  </a:cubicBezTo>
                  <a:lnTo>
                    <a:pt x="9918" y="0"/>
                  </a:lnTo>
                  <a:cubicBezTo>
                    <a:pt x="9728" y="0"/>
                    <a:pt x="9561" y="167"/>
                    <a:pt x="9561" y="357"/>
                  </a:cubicBezTo>
                  <a:lnTo>
                    <a:pt x="9561" y="726"/>
                  </a:lnTo>
                  <a:lnTo>
                    <a:pt x="2191" y="726"/>
                  </a:lnTo>
                  <a:lnTo>
                    <a:pt x="2191" y="357"/>
                  </a:lnTo>
                  <a:cubicBezTo>
                    <a:pt x="2191" y="167"/>
                    <a:pt x="2025" y="0"/>
                    <a:pt x="18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3"/>
            <p:cNvSpPr/>
            <p:nvPr/>
          </p:nvSpPr>
          <p:spPr>
            <a:xfrm>
              <a:off x="5244432" y="2849268"/>
              <a:ext cx="326314" cy="11368"/>
            </a:xfrm>
            <a:custGeom>
              <a:rect b="b" l="l" r="r" t="t"/>
              <a:pathLst>
                <a:path extrusionOk="0" h="358" w="10276">
                  <a:moveTo>
                    <a:pt x="179" y="1"/>
                  </a:moveTo>
                  <a:cubicBezTo>
                    <a:pt x="96" y="1"/>
                    <a:pt x="1" y="72"/>
                    <a:pt x="1" y="179"/>
                  </a:cubicBezTo>
                  <a:cubicBezTo>
                    <a:pt x="1" y="274"/>
                    <a:pt x="72" y="358"/>
                    <a:pt x="179" y="358"/>
                  </a:cubicBezTo>
                  <a:lnTo>
                    <a:pt x="10097" y="358"/>
                  </a:lnTo>
                  <a:cubicBezTo>
                    <a:pt x="10180" y="358"/>
                    <a:pt x="10276" y="274"/>
                    <a:pt x="10276" y="179"/>
                  </a:cubicBezTo>
                  <a:cubicBezTo>
                    <a:pt x="10276" y="72"/>
                    <a:pt x="10180" y="1"/>
                    <a:pt x="100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3"/>
            <p:cNvSpPr/>
            <p:nvPr/>
          </p:nvSpPr>
          <p:spPr>
            <a:xfrm>
              <a:off x="5261834" y="2896139"/>
              <a:ext cx="46521" cy="11400"/>
            </a:xfrm>
            <a:custGeom>
              <a:rect b="b" l="l" r="r" t="t"/>
              <a:pathLst>
                <a:path extrusionOk="0" h="359" w="1465">
                  <a:moveTo>
                    <a:pt x="179" y="1"/>
                  </a:moveTo>
                  <a:cubicBezTo>
                    <a:pt x="96" y="1"/>
                    <a:pt x="0" y="72"/>
                    <a:pt x="0" y="180"/>
                  </a:cubicBezTo>
                  <a:cubicBezTo>
                    <a:pt x="0" y="275"/>
                    <a:pt x="72" y="358"/>
                    <a:pt x="179" y="358"/>
                  </a:cubicBezTo>
                  <a:lnTo>
                    <a:pt x="1286" y="358"/>
                  </a:lnTo>
                  <a:cubicBezTo>
                    <a:pt x="1370" y="358"/>
                    <a:pt x="1465" y="275"/>
                    <a:pt x="1465" y="180"/>
                  </a:cubicBezTo>
                  <a:cubicBezTo>
                    <a:pt x="1465" y="72"/>
                    <a:pt x="1370" y="1"/>
                    <a:pt x="12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3"/>
            <p:cNvSpPr/>
            <p:nvPr/>
          </p:nvSpPr>
          <p:spPr>
            <a:xfrm>
              <a:off x="5343507" y="2896139"/>
              <a:ext cx="46521" cy="11400"/>
            </a:xfrm>
            <a:custGeom>
              <a:rect b="b" l="l" r="r" t="t"/>
              <a:pathLst>
                <a:path extrusionOk="0" h="359" w="1465">
                  <a:moveTo>
                    <a:pt x="179" y="1"/>
                  </a:moveTo>
                  <a:cubicBezTo>
                    <a:pt x="95" y="1"/>
                    <a:pt x="0" y="72"/>
                    <a:pt x="0" y="180"/>
                  </a:cubicBezTo>
                  <a:cubicBezTo>
                    <a:pt x="0" y="275"/>
                    <a:pt x="83" y="358"/>
                    <a:pt x="179" y="358"/>
                  </a:cubicBezTo>
                  <a:lnTo>
                    <a:pt x="1286" y="358"/>
                  </a:lnTo>
                  <a:cubicBezTo>
                    <a:pt x="1369" y="358"/>
                    <a:pt x="1465" y="275"/>
                    <a:pt x="1465" y="180"/>
                  </a:cubicBezTo>
                  <a:cubicBezTo>
                    <a:pt x="1465" y="72"/>
                    <a:pt x="1381" y="1"/>
                    <a:pt x="12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3"/>
            <p:cNvSpPr/>
            <p:nvPr/>
          </p:nvSpPr>
          <p:spPr>
            <a:xfrm>
              <a:off x="5506823" y="2896139"/>
              <a:ext cx="46172" cy="11400"/>
            </a:xfrm>
            <a:custGeom>
              <a:rect b="b" l="l" r="r" t="t"/>
              <a:pathLst>
                <a:path extrusionOk="0" h="359" w="1454">
                  <a:moveTo>
                    <a:pt x="179" y="1"/>
                  </a:moveTo>
                  <a:cubicBezTo>
                    <a:pt x="84" y="1"/>
                    <a:pt x="1" y="72"/>
                    <a:pt x="1" y="180"/>
                  </a:cubicBezTo>
                  <a:cubicBezTo>
                    <a:pt x="1" y="275"/>
                    <a:pt x="72" y="358"/>
                    <a:pt x="179" y="358"/>
                  </a:cubicBezTo>
                  <a:lnTo>
                    <a:pt x="1275" y="358"/>
                  </a:lnTo>
                  <a:cubicBezTo>
                    <a:pt x="1370" y="358"/>
                    <a:pt x="1453" y="275"/>
                    <a:pt x="1453" y="180"/>
                  </a:cubicBezTo>
                  <a:cubicBezTo>
                    <a:pt x="1453" y="72"/>
                    <a:pt x="1370" y="1"/>
                    <a:pt x="12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3"/>
            <p:cNvSpPr/>
            <p:nvPr/>
          </p:nvSpPr>
          <p:spPr>
            <a:xfrm>
              <a:off x="5261834" y="2942660"/>
              <a:ext cx="46521" cy="11368"/>
            </a:xfrm>
            <a:custGeom>
              <a:rect b="b" l="l" r="r" t="t"/>
              <a:pathLst>
                <a:path extrusionOk="0" h="358" w="1465">
                  <a:moveTo>
                    <a:pt x="179" y="0"/>
                  </a:moveTo>
                  <a:cubicBezTo>
                    <a:pt x="96" y="0"/>
                    <a:pt x="0" y="84"/>
                    <a:pt x="0" y="179"/>
                  </a:cubicBezTo>
                  <a:cubicBezTo>
                    <a:pt x="0" y="286"/>
                    <a:pt x="72" y="358"/>
                    <a:pt x="179" y="358"/>
                  </a:cubicBezTo>
                  <a:lnTo>
                    <a:pt x="1286" y="358"/>
                  </a:lnTo>
                  <a:cubicBezTo>
                    <a:pt x="1370" y="358"/>
                    <a:pt x="1465" y="286"/>
                    <a:pt x="1465" y="179"/>
                  </a:cubicBezTo>
                  <a:cubicBezTo>
                    <a:pt x="1465" y="84"/>
                    <a:pt x="1370" y="0"/>
                    <a:pt x="12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3"/>
            <p:cNvSpPr/>
            <p:nvPr/>
          </p:nvSpPr>
          <p:spPr>
            <a:xfrm>
              <a:off x="5424768" y="2942660"/>
              <a:ext cx="46553" cy="11368"/>
            </a:xfrm>
            <a:custGeom>
              <a:rect b="b" l="l" r="r" t="t"/>
              <a:pathLst>
                <a:path extrusionOk="0" h="358" w="1466">
                  <a:moveTo>
                    <a:pt x="180" y="0"/>
                  </a:moveTo>
                  <a:cubicBezTo>
                    <a:pt x="96" y="0"/>
                    <a:pt x="1" y="84"/>
                    <a:pt x="1" y="179"/>
                  </a:cubicBezTo>
                  <a:cubicBezTo>
                    <a:pt x="1" y="286"/>
                    <a:pt x="84" y="358"/>
                    <a:pt x="180" y="358"/>
                  </a:cubicBezTo>
                  <a:lnTo>
                    <a:pt x="1287" y="358"/>
                  </a:lnTo>
                  <a:cubicBezTo>
                    <a:pt x="1370" y="358"/>
                    <a:pt x="1465" y="286"/>
                    <a:pt x="1465" y="179"/>
                  </a:cubicBezTo>
                  <a:cubicBezTo>
                    <a:pt x="1465" y="84"/>
                    <a:pt x="1394" y="0"/>
                    <a:pt x="12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3"/>
            <p:cNvSpPr/>
            <p:nvPr/>
          </p:nvSpPr>
          <p:spPr>
            <a:xfrm>
              <a:off x="5261834" y="2989149"/>
              <a:ext cx="46521" cy="11400"/>
            </a:xfrm>
            <a:custGeom>
              <a:rect b="b" l="l" r="r" t="t"/>
              <a:pathLst>
                <a:path extrusionOk="0" h="359" w="1465">
                  <a:moveTo>
                    <a:pt x="179" y="1"/>
                  </a:moveTo>
                  <a:cubicBezTo>
                    <a:pt x="96" y="1"/>
                    <a:pt x="0" y="72"/>
                    <a:pt x="0" y="179"/>
                  </a:cubicBezTo>
                  <a:cubicBezTo>
                    <a:pt x="0" y="287"/>
                    <a:pt x="72" y="358"/>
                    <a:pt x="179" y="358"/>
                  </a:cubicBezTo>
                  <a:lnTo>
                    <a:pt x="1286" y="358"/>
                  </a:lnTo>
                  <a:cubicBezTo>
                    <a:pt x="1370" y="358"/>
                    <a:pt x="1465" y="287"/>
                    <a:pt x="1465" y="179"/>
                  </a:cubicBezTo>
                  <a:cubicBezTo>
                    <a:pt x="1465" y="72"/>
                    <a:pt x="1370" y="1"/>
                    <a:pt x="12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3"/>
            <p:cNvSpPr/>
            <p:nvPr/>
          </p:nvSpPr>
          <p:spPr>
            <a:xfrm>
              <a:off x="5343507" y="2989149"/>
              <a:ext cx="46521" cy="11400"/>
            </a:xfrm>
            <a:custGeom>
              <a:rect b="b" l="l" r="r" t="t"/>
              <a:pathLst>
                <a:path extrusionOk="0" h="359" w="1465">
                  <a:moveTo>
                    <a:pt x="179" y="1"/>
                  </a:moveTo>
                  <a:cubicBezTo>
                    <a:pt x="95" y="1"/>
                    <a:pt x="0" y="72"/>
                    <a:pt x="0" y="179"/>
                  </a:cubicBezTo>
                  <a:cubicBezTo>
                    <a:pt x="0" y="287"/>
                    <a:pt x="83" y="358"/>
                    <a:pt x="179" y="358"/>
                  </a:cubicBezTo>
                  <a:lnTo>
                    <a:pt x="1286" y="358"/>
                  </a:lnTo>
                  <a:cubicBezTo>
                    <a:pt x="1369" y="358"/>
                    <a:pt x="1465" y="287"/>
                    <a:pt x="1465" y="179"/>
                  </a:cubicBezTo>
                  <a:cubicBezTo>
                    <a:pt x="1465" y="72"/>
                    <a:pt x="1381" y="1"/>
                    <a:pt x="12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3"/>
            <p:cNvSpPr/>
            <p:nvPr/>
          </p:nvSpPr>
          <p:spPr>
            <a:xfrm>
              <a:off x="5506823" y="2989149"/>
              <a:ext cx="46172" cy="11400"/>
            </a:xfrm>
            <a:custGeom>
              <a:rect b="b" l="l" r="r" t="t"/>
              <a:pathLst>
                <a:path extrusionOk="0" h="359" w="1454">
                  <a:moveTo>
                    <a:pt x="179" y="1"/>
                  </a:moveTo>
                  <a:cubicBezTo>
                    <a:pt x="84" y="1"/>
                    <a:pt x="1" y="72"/>
                    <a:pt x="1" y="179"/>
                  </a:cubicBezTo>
                  <a:cubicBezTo>
                    <a:pt x="1" y="287"/>
                    <a:pt x="72" y="358"/>
                    <a:pt x="179" y="358"/>
                  </a:cubicBezTo>
                  <a:lnTo>
                    <a:pt x="1275" y="358"/>
                  </a:lnTo>
                  <a:cubicBezTo>
                    <a:pt x="1370" y="358"/>
                    <a:pt x="1453" y="287"/>
                    <a:pt x="1453" y="179"/>
                  </a:cubicBezTo>
                  <a:cubicBezTo>
                    <a:pt x="1453" y="72"/>
                    <a:pt x="1370" y="1"/>
                    <a:pt x="12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3"/>
            <p:cNvSpPr/>
            <p:nvPr/>
          </p:nvSpPr>
          <p:spPr>
            <a:xfrm>
              <a:off x="5343507" y="3036051"/>
              <a:ext cx="46521" cy="10987"/>
            </a:xfrm>
            <a:custGeom>
              <a:rect b="b" l="l" r="r" t="t"/>
              <a:pathLst>
                <a:path extrusionOk="0" h="346" w="1465">
                  <a:moveTo>
                    <a:pt x="179" y="0"/>
                  </a:moveTo>
                  <a:cubicBezTo>
                    <a:pt x="95" y="0"/>
                    <a:pt x="0" y="72"/>
                    <a:pt x="0" y="179"/>
                  </a:cubicBezTo>
                  <a:cubicBezTo>
                    <a:pt x="0" y="274"/>
                    <a:pt x="83" y="346"/>
                    <a:pt x="179" y="346"/>
                  </a:cubicBezTo>
                  <a:lnTo>
                    <a:pt x="1286" y="346"/>
                  </a:lnTo>
                  <a:cubicBezTo>
                    <a:pt x="1369" y="346"/>
                    <a:pt x="1465" y="274"/>
                    <a:pt x="1465" y="179"/>
                  </a:cubicBezTo>
                  <a:cubicBezTo>
                    <a:pt x="1465" y="72"/>
                    <a:pt x="1381" y="0"/>
                    <a:pt x="12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3"/>
            <p:cNvSpPr/>
            <p:nvPr/>
          </p:nvSpPr>
          <p:spPr>
            <a:xfrm>
              <a:off x="5424768" y="3036051"/>
              <a:ext cx="46553" cy="10987"/>
            </a:xfrm>
            <a:custGeom>
              <a:rect b="b" l="l" r="r" t="t"/>
              <a:pathLst>
                <a:path extrusionOk="0" h="346" w="1466">
                  <a:moveTo>
                    <a:pt x="180" y="0"/>
                  </a:moveTo>
                  <a:cubicBezTo>
                    <a:pt x="96" y="0"/>
                    <a:pt x="1" y="72"/>
                    <a:pt x="1" y="179"/>
                  </a:cubicBezTo>
                  <a:cubicBezTo>
                    <a:pt x="1" y="274"/>
                    <a:pt x="84" y="346"/>
                    <a:pt x="180" y="346"/>
                  </a:cubicBezTo>
                  <a:lnTo>
                    <a:pt x="1287" y="346"/>
                  </a:lnTo>
                  <a:cubicBezTo>
                    <a:pt x="1370" y="346"/>
                    <a:pt x="1465" y="274"/>
                    <a:pt x="1465" y="179"/>
                  </a:cubicBezTo>
                  <a:cubicBezTo>
                    <a:pt x="1465" y="72"/>
                    <a:pt x="1394" y="0"/>
                    <a:pt x="12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3"/>
            <p:cNvSpPr/>
            <p:nvPr/>
          </p:nvSpPr>
          <p:spPr>
            <a:xfrm>
              <a:off x="5506823" y="3036051"/>
              <a:ext cx="46172" cy="10987"/>
            </a:xfrm>
            <a:custGeom>
              <a:rect b="b" l="l" r="r" t="t"/>
              <a:pathLst>
                <a:path extrusionOk="0" h="346" w="1454">
                  <a:moveTo>
                    <a:pt x="179" y="0"/>
                  </a:moveTo>
                  <a:cubicBezTo>
                    <a:pt x="84" y="0"/>
                    <a:pt x="1" y="72"/>
                    <a:pt x="1" y="179"/>
                  </a:cubicBezTo>
                  <a:cubicBezTo>
                    <a:pt x="1" y="274"/>
                    <a:pt x="72" y="346"/>
                    <a:pt x="179" y="346"/>
                  </a:cubicBezTo>
                  <a:lnTo>
                    <a:pt x="1275" y="346"/>
                  </a:lnTo>
                  <a:cubicBezTo>
                    <a:pt x="1370" y="346"/>
                    <a:pt x="1453" y="274"/>
                    <a:pt x="1453" y="179"/>
                  </a:cubicBezTo>
                  <a:cubicBezTo>
                    <a:pt x="1453" y="72"/>
                    <a:pt x="1370" y="0"/>
                    <a:pt x="12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3"/>
            <p:cNvSpPr/>
            <p:nvPr/>
          </p:nvSpPr>
          <p:spPr>
            <a:xfrm>
              <a:off x="5343126" y="2930752"/>
              <a:ext cx="46902" cy="33851"/>
            </a:xfrm>
            <a:custGeom>
              <a:rect b="b" l="l" r="r" t="t"/>
              <a:pathLst>
                <a:path extrusionOk="0" h="1066" w="1477">
                  <a:moveTo>
                    <a:pt x="1293" y="0"/>
                  </a:moveTo>
                  <a:cubicBezTo>
                    <a:pt x="1250" y="0"/>
                    <a:pt x="1209" y="18"/>
                    <a:pt x="1179" y="54"/>
                  </a:cubicBezTo>
                  <a:lnTo>
                    <a:pt x="572" y="661"/>
                  </a:lnTo>
                  <a:lnTo>
                    <a:pt x="322" y="411"/>
                  </a:lnTo>
                  <a:cubicBezTo>
                    <a:pt x="280" y="375"/>
                    <a:pt x="235" y="358"/>
                    <a:pt x="194" y="358"/>
                  </a:cubicBezTo>
                  <a:cubicBezTo>
                    <a:pt x="152" y="358"/>
                    <a:pt x="113" y="375"/>
                    <a:pt x="84" y="411"/>
                  </a:cubicBezTo>
                  <a:cubicBezTo>
                    <a:pt x="0" y="483"/>
                    <a:pt x="0" y="590"/>
                    <a:pt x="84" y="649"/>
                  </a:cubicBezTo>
                  <a:lnTo>
                    <a:pt x="453" y="1018"/>
                  </a:lnTo>
                  <a:cubicBezTo>
                    <a:pt x="476" y="1054"/>
                    <a:pt x="524" y="1066"/>
                    <a:pt x="572" y="1066"/>
                  </a:cubicBezTo>
                  <a:cubicBezTo>
                    <a:pt x="619" y="1066"/>
                    <a:pt x="655" y="1054"/>
                    <a:pt x="691" y="1018"/>
                  </a:cubicBezTo>
                  <a:lnTo>
                    <a:pt x="1417" y="292"/>
                  </a:lnTo>
                  <a:cubicBezTo>
                    <a:pt x="1477" y="233"/>
                    <a:pt x="1477" y="125"/>
                    <a:pt x="1417" y="54"/>
                  </a:cubicBezTo>
                  <a:cubicBezTo>
                    <a:pt x="1381" y="18"/>
                    <a:pt x="1337" y="0"/>
                    <a:pt x="12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3"/>
            <p:cNvSpPr/>
            <p:nvPr/>
          </p:nvSpPr>
          <p:spPr>
            <a:xfrm>
              <a:off x="5506442" y="2930752"/>
              <a:ext cx="47283" cy="33851"/>
            </a:xfrm>
            <a:custGeom>
              <a:rect b="b" l="l" r="r" t="t"/>
              <a:pathLst>
                <a:path extrusionOk="0" h="1066" w="1489">
                  <a:moveTo>
                    <a:pt x="1282" y="0"/>
                  </a:moveTo>
                  <a:cubicBezTo>
                    <a:pt x="1239" y="0"/>
                    <a:pt x="1197" y="18"/>
                    <a:pt x="1167" y="54"/>
                  </a:cubicBezTo>
                  <a:lnTo>
                    <a:pt x="560" y="661"/>
                  </a:lnTo>
                  <a:lnTo>
                    <a:pt x="310" y="411"/>
                  </a:lnTo>
                  <a:cubicBezTo>
                    <a:pt x="275" y="375"/>
                    <a:pt x="230" y="358"/>
                    <a:pt x="187" y="358"/>
                  </a:cubicBezTo>
                  <a:cubicBezTo>
                    <a:pt x="144" y="358"/>
                    <a:pt x="102" y="375"/>
                    <a:pt x="72" y="411"/>
                  </a:cubicBezTo>
                  <a:cubicBezTo>
                    <a:pt x="1" y="483"/>
                    <a:pt x="1" y="590"/>
                    <a:pt x="72" y="649"/>
                  </a:cubicBezTo>
                  <a:lnTo>
                    <a:pt x="441" y="1018"/>
                  </a:lnTo>
                  <a:cubicBezTo>
                    <a:pt x="477" y="1054"/>
                    <a:pt x="513" y="1066"/>
                    <a:pt x="560" y="1066"/>
                  </a:cubicBezTo>
                  <a:cubicBezTo>
                    <a:pt x="608" y="1066"/>
                    <a:pt x="656" y="1054"/>
                    <a:pt x="679" y="1018"/>
                  </a:cubicBezTo>
                  <a:lnTo>
                    <a:pt x="1406" y="292"/>
                  </a:lnTo>
                  <a:cubicBezTo>
                    <a:pt x="1489" y="233"/>
                    <a:pt x="1489" y="125"/>
                    <a:pt x="1406" y="54"/>
                  </a:cubicBezTo>
                  <a:cubicBezTo>
                    <a:pt x="1370" y="18"/>
                    <a:pt x="1325" y="0"/>
                    <a:pt x="12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3"/>
            <p:cNvSpPr/>
            <p:nvPr/>
          </p:nvSpPr>
          <p:spPr>
            <a:xfrm>
              <a:off x="5424419" y="2977336"/>
              <a:ext cx="47283" cy="34168"/>
            </a:xfrm>
            <a:custGeom>
              <a:rect b="b" l="l" r="r" t="t"/>
              <a:pathLst>
                <a:path extrusionOk="0" h="1076" w="1489">
                  <a:moveTo>
                    <a:pt x="1293" y="1"/>
                  </a:moveTo>
                  <a:cubicBezTo>
                    <a:pt x="1250" y="1"/>
                    <a:pt x="1208" y="22"/>
                    <a:pt x="1179" y="63"/>
                  </a:cubicBezTo>
                  <a:lnTo>
                    <a:pt x="572" y="671"/>
                  </a:lnTo>
                  <a:lnTo>
                    <a:pt x="321" y="421"/>
                  </a:lnTo>
                  <a:cubicBezTo>
                    <a:pt x="280" y="379"/>
                    <a:pt x="235" y="358"/>
                    <a:pt x="193" y="358"/>
                  </a:cubicBezTo>
                  <a:cubicBezTo>
                    <a:pt x="152" y="358"/>
                    <a:pt x="113" y="379"/>
                    <a:pt x="83" y="421"/>
                  </a:cubicBezTo>
                  <a:cubicBezTo>
                    <a:pt x="0" y="492"/>
                    <a:pt x="0" y="599"/>
                    <a:pt x="83" y="659"/>
                  </a:cubicBezTo>
                  <a:lnTo>
                    <a:pt x="452" y="1028"/>
                  </a:lnTo>
                  <a:cubicBezTo>
                    <a:pt x="476" y="1052"/>
                    <a:pt x="524" y="1075"/>
                    <a:pt x="572" y="1075"/>
                  </a:cubicBezTo>
                  <a:cubicBezTo>
                    <a:pt x="619" y="1075"/>
                    <a:pt x="655" y="1052"/>
                    <a:pt x="691" y="1028"/>
                  </a:cubicBezTo>
                  <a:lnTo>
                    <a:pt x="1417" y="301"/>
                  </a:lnTo>
                  <a:cubicBezTo>
                    <a:pt x="1488" y="242"/>
                    <a:pt x="1488" y="123"/>
                    <a:pt x="1417" y="63"/>
                  </a:cubicBezTo>
                  <a:cubicBezTo>
                    <a:pt x="1381" y="22"/>
                    <a:pt x="1336" y="1"/>
                    <a:pt x="12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3"/>
            <p:cNvSpPr/>
            <p:nvPr/>
          </p:nvSpPr>
          <p:spPr>
            <a:xfrm>
              <a:off x="5261453" y="3024143"/>
              <a:ext cx="47283" cy="33851"/>
            </a:xfrm>
            <a:custGeom>
              <a:rect b="b" l="l" r="r" t="t"/>
              <a:pathLst>
                <a:path extrusionOk="0" h="1066" w="1489">
                  <a:moveTo>
                    <a:pt x="1289" y="0"/>
                  </a:moveTo>
                  <a:cubicBezTo>
                    <a:pt x="1248" y="0"/>
                    <a:pt x="1209" y="18"/>
                    <a:pt x="1179" y="54"/>
                  </a:cubicBezTo>
                  <a:lnTo>
                    <a:pt x="572" y="673"/>
                  </a:lnTo>
                  <a:lnTo>
                    <a:pt x="310" y="411"/>
                  </a:lnTo>
                  <a:cubicBezTo>
                    <a:pt x="274" y="375"/>
                    <a:pt x="230" y="357"/>
                    <a:pt x="186" y="357"/>
                  </a:cubicBezTo>
                  <a:cubicBezTo>
                    <a:pt x="143" y="357"/>
                    <a:pt x="102" y="375"/>
                    <a:pt x="72" y="411"/>
                  </a:cubicBezTo>
                  <a:cubicBezTo>
                    <a:pt x="0" y="494"/>
                    <a:pt x="0" y="590"/>
                    <a:pt x="72" y="649"/>
                  </a:cubicBezTo>
                  <a:lnTo>
                    <a:pt x="453" y="1030"/>
                  </a:lnTo>
                  <a:cubicBezTo>
                    <a:pt x="477" y="1054"/>
                    <a:pt x="524" y="1066"/>
                    <a:pt x="572" y="1066"/>
                  </a:cubicBezTo>
                  <a:cubicBezTo>
                    <a:pt x="608" y="1066"/>
                    <a:pt x="655" y="1054"/>
                    <a:pt x="691" y="1030"/>
                  </a:cubicBezTo>
                  <a:lnTo>
                    <a:pt x="1417" y="292"/>
                  </a:lnTo>
                  <a:cubicBezTo>
                    <a:pt x="1489" y="220"/>
                    <a:pt x="1489" y="113"/>
                    <a:pt x="1417" y="54"/>
                  </a:cubicBezTo>
                  <a:cubicBezTo>
                    <a:pt x="1376" y="18"/>
                    <a:pt x="1331" y="0"/>
                    <a:pt x="12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3"/>
            <p:cNvSpPr/>
            <p:nvPr/>
          </p:nvSpPr>
          <p:spPr>
            <a:xfrm>
              <a:off x="5424419" y="2884231"/>
              <a:ext cx="47283" cy="33883"/>
            </a:xfrm>
            <a:custGeom>
              <a:rect b="b" l="l" r="r" t="t"/>
              <a:pathLst>
                <a:path extrusionOk="0" h="1067" w="1489">
                  <a:moveTo>
                    <a:pt x="1293" y="1"/>
                  </a:moveTo>
                  <a:cubicBezTo>
                    <a:pt x="1250" y="1"/>
                    <a:pt x="1208" y="19"/>
                    <a:pt x="1179" y="54"/>
                  </a:cubicBezTo>
                  <a:lnTo>
                    <a:pt x="572" y="674"/>
                  </a:lnTo>
                  <a:lnTo>
                    <a:pt x="321" y="412"/>
                  </a:lnTo>
                  <a:cubicBezTo>
                    <a:pt x="280" y="376"/>
                    <a:pt x="235" y="358"/>
                    <a:pt x="193" y="358"/>
                  </a:cubicBezTo>
                  <a:cubicBezTo>
                    <a:pt x="152" y="358"/>
                    <a:pt x="113" y="376"/>
                    <a:pt x="83" y="412"/>
                  </a:cubicBezTo>
                  <a:cubicBezTo>
                    <a:pt x="0" y="495"/>
                    <a:pt x="0" y="590"/>
                    <a:pt x="83" y="650"/>
                  </a:cubicBezTo>
                  <a:lnTo>
                    <a:pt x="452" y="1031"/>
                  </a:lnTo>
                  <a:cubicBezTo>
                    <a:pt x="476" y="1055"/>
                    <a:pt x="524" y="1067"/>
                    <a:pt x="572" y="1067"/>
                  </a:cubicBezTo>
                  <a:cubicBezTo>
                    <a:pt x="619" y="1067"/>
                    <a:pt x="655" y="1055"/>
                    <a:pt x="691" y="1031"/>
                  </a:cubicBezTo>
                  <a:lnTo>
                    <a:pt x="1417" y="293"/>
                  </a:lnTo>
                  <a:cubicBezTo>
                    <a:pt x="1488" y="221"/>
                    <a:pt x="1488" y="114"/>
                    <a:pt x="1417" y="54"/>
                  </a:cubicBezTo>
                  <a:cubicBezTo>
                    <a:pt x="1381" y="19"/>
                    <a:pt x="1336" y="1"/>
                    <a:pt x="12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0" name="Google Shape;440;p33"/>
          <p:cNvSpPr txBox="1"/>
          <p:nvPr/>
        </p:nvSpPr>
        <p:spPr>
          <a:xfrm>
            <a:off x="5553101" y="2294502"/>
            <a:ext cx="218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2"/>
                </a:solidFill>
                <a:latin typeface="Josefin Sans"/>
                <a:ea typeface="Josefin Sans"/>
                <a:cs typeface="Josefin Sans"/>
                <a:sym typeface="Josefin Sans"/>
              </a:rPr>
              <a:t>63766</a:t>
            </a:r>
            <a:r>
              <a:rPr b="1" lang="en">
                <a:solidFill>
                  <a:schemeClr val="lt2"/>
                </a:solidFill>
                <a:latin typeface="Josefin Sans"/>
                <a:ea typeface="Josefin Sans"/>
                <a:cs typeface="Josefin Sans"/>
                <a:sym typeface="Josefin Sans"/>
              </a:rPr>
              <a:t> Total Passengers </a:t>
            </a:r>
            <a:endParaRPr b="1">
              <a:solidFill>
                <a:schemeClr val="lt2"/>
              </a:solidFill>
              <a:latin typeface="Josefin Sans"/>
              <a:ea typeface="Josefin Sans"/>
              <a:cs typeface="Josefin Sans"/>
              <a:sym typeface="Josefin Sans"/>
            </a:endParaRPr>
          </a:p>
        </p:txBody>
      </p:sp>
      <p:sp>
        <p:nvSpPr>
          <p:cNvPr id="441" name="Google Shape;441;p33"/>
          <p:cNvSpPr txBox="1"/>
          <p:nvPr/>
        </p:nvSpPr>
        <p:spPr>
          <a:xfrm>
            <a:off x="5553101" y="2581314"/>
            <a:ext cx="2451000" cy="23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t>Recorded by 2 Vendors</a:t>
            </a:r>
            <a:endParaRPr sz="900"/>
          </a:p>
        </p:txBody>
      </p:sp>
      <p:sp>
        <p:nvSpPr>
          <p:cNvPr id="442" name="Google Shape;442;p33"/>
          <p:cNvSpPr txBox="1"/>
          <p:nvPr/>
        </p:nvSpPr>
        <p:spPr>
          <a:xfrm>
            <a:off x="5575050" y="3084850"/>
            <a:ext cx="300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2"/>
                </a:solidFill>
                <a:latin typeface="Josefin Sans"/>
                <a:ea typeface="Josefin Sans"/>
                <a:cs typeface="Josefin Sans"/>
                <a:sym typeface="Josefin Sans"/>
              </a:rPr>
              <a:t>$ 1.3 Mil Revenue Generated</a:t>
            </a:r>
            <a:endParaRPr>
              <a:solidFill>
                <a:schemeClr val="lt2"/>
              </a:solidFill>
              <a:latin typeface="Questrial"/>
              <a:ea typeface="Questrial"/>
              <a:cs typeface="Questrial"/>
              <a:sym typeface="Questrial"/>
            </a:endParaRPr>
          </a:p>
        </p:txBody>
      </p:sp>
      <p:sp>
        <p:nvSpPr>
          <p:cNvPr id="443" name="Google Shape;443;p33"/>
          <p:cNvSpPr txBox="1"/>
          <p:nvPr/>
        </p:nvSpPr>
        <p:spPr>
          <a:xfrm>
            <a:off x="5575049" y="3313075"/>
            <a:ext cx="2581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D</a:t>
            </a:r>
            <a:r>
              <a:rPr lang="en" sz="900"/>
              <a:t>uring 1 month period.</a:t>
            </a:r>
            <a:endParaRPr>
              <a:latin typeface="Questrial"/>
              <a:ea typeface="Questrial"/>
              <a:cs typeface="Questrial"/>
              <a:sym typeface="Questrial"/>
            </a:endParaRPr>
          </a:p>
        </p:txBody>
      </p:sp>
      <p:sp>
        <p:nvSpPr>
          <p:cNvPr id="444" name="Google Shape;444;p33"/>
          <p:cNvSpPr txBox="1"/>
          <p:nvPr/>
        </p:nvSpPr>
        <p:spPr>
          <a:xfrm>
            <a:off x="5548550" y="1623480"/>
            <a:ext cx="181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2"/>
                </a:solidFill>
                <a:latin typeface="Josefin Sans"/>
                <a:ea typeface="Josefin Sans"/>
                <a:cs typeface="Josefin Sans"/>
                <a:sym typeface="Josefin Sans"/>
              </a:rPr>
              <a:t>January 2023</a:t>
            </a:r>
            <a:r>
              <a:rPr b="1" lang="en">
                <a:solidFill>
                  <a:schemeClr val="lt2"/>
                </a:solidFill>
                <a:latin typeface="Josefin Sans"/>
                <a:ea typeface="Josefin Sans"/>
                <a:cs typeface="Josefin Sans"/>
                <a:sym typeface="Josefin Sans"/>
              </a:rPr>
              <a:t> </a:t>
            </a:r>
            <a:endParaRPr>
              <a:solidFill>
                <a:schemeClr val="lt2"/>
              </a:solidFill>
              <a:latin typeface="Questrial"/>
              <a:ea typeface="Questrial"/>
              <a:cs typeface="Questrial"/>
              <a:sym typeface="Questrial"/>
            </a:endParaRPr>
          </a:p>
        </p:txBody>
      </p:sp>
      <p:sp>
        <p:nvSpPr>
          <p:cNvPr id="445" name="Google Shape;445;p33"/>
          <p:cNvSpPr txBox="1"/>
          <p:nvPr/>
        </p:nvSpPr>
        <p:spPr>
          <a:xfrm>
            <a:off x="5548550" y="1891575"/>
            <a:ext cx="1041000" cy="23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t>Recorded Date</a:t>
            </a:r>
            <a:endParaRPr sz="900"/>
          </a:p>
        </p:txBody>
      </p:sp>
      <p:sp>
        <p:nvSpPr>
          <p:cNvPr id="446" name="Google Shape;446;p33"/>
          <p:cNvSpPr txBox="1"/>
          <p:nvPr>
            <p:ph type="title"/>
          </p:nvPr>
        </p:nvSpPr>
        <p:spPr>
          <a:xfrm>
            <a:off x="70919" y="556150"/>
            <a:ext cx="1100700" cy="413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chemeClr val="lt1"/>
                </a:solidFill>
              </a:rPr>
              <a:t>01 | </a:t>
            </a:r>
            <a:r>
              <a:rPr lang="en" sz="1000">
                <a:solidFill>
                  <a:schemeClr val="lt1"/>
                </a:solidFill>
              </a:rPr>
              <a:t>Overview</a:t>
            </a:r>
            <a:endParaRPr sz="10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4"/>
          <p:cNvSpPr txBox="1"/>
          <p:nvPr>
            <p:ph type="title"/>
          </p:nvPr>
        </p:nvSpPr>
        <p:spPr>
          <a:xfrm>
            <a:off x="2632275" y="188575"/>
            <a:ext cx="3723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Methodology</a:t>
            </a:r>
            <a:endParaRPr sz="2400"/>
          </a:p>
        </p:txBody>
      </p:sp>
      <p:sp>
        <p:nvSpPr>
          <p:cNvPr id="452" name="Google Shape;452;p34"/>
          <p:cNvSpPr/>
          <p:nvPr/>
        </p:nvSpPr>
        <p:spPr>
          <a:xfrm flipH="1">
            <a:off x="1136119" y="821094"/>
            <a:ext cx="6778500" cy="5727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3" name="Google Shape;453;p34"/>
          <p:cNvGrpSpPr/>
          <p:nvPr/>
        </p:nvGrpSpPr>
        <p:grpSpPr>
          <a:xfrm>
            <a:off x="5665378" y="821024"/>
            <a:ext cx="572640" cy="572640"/>
            <a:chOff x="7207234" y="2570825"/>
            <a:chExt cx="707400" cy="707400"/>
          </a:xfrm>
        </p:grpSpPr>
        <p:sp>
          <p:nvSpPr>
            <p:cNvPr id="454" name="Google Shape;454;p34"/>
            <p:cNvSpPr/>
            <p:nvPr/>
          </p:nvSpPr>
          <p:spPr>
            <a:xfrm flipH="1">
              <a:off x="7207234" y="2570825"/>
              <a:ext cx="707400" cy="707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4"/>
            <p:cNvSpPr/>
            <p:nvPr/>
          </p:nvSpPr>
          <p:spPr>
            <a:xfrm>
              <a:off x="7361325" y="2723663"/>
              <a:ext cx="403300" cy="401850"/>
            </a:xfrm>
            <a:custGeom>
              <a:rect b="b" l="l" r="r" t="t"/>
              <a:pathLst>
                <a:path extrusionOk="0" h="16074" w="16132">
                  <a:moveTo>
                    <a:pt x="5243" y="5761"/>
                  </a:moveTo>
                  <a:lnTo>
                    <a:pt x="5243" y="10428"/>
                  </a:lnTo>
                  <a:lnTo>
                    <a:pt x="3169" y="10428"/>
                  </a:lnTo>
                  <a:lnTo>
                    <a:pt x="3169" y="5761"/>
                  </a:lnTo>
                  <a:close/>
                  <a:moveTo>
                    <a:pt x="7836" y="461"/>
                  </a:moveTo>
                  <a:lnTo>
                    <a:pt x="7836" y="10428"/>
                  </a:lnTo>
                  <a:lnTo>
                    <a:pt x="5704" y="10428"/>
                  </a:lnTo>
                  <a:lnTo>
                    <a:pt x="5704" y="461"/>
                  </a:lnTo>
                  <a:close/>
                  <a:moveTo>
                    <a:pt x="10428" y="2132"/>
                  </a:moveTo>
                  <a:lnTo>
                    <a:pt x="10428" y="10428"/>
                  </a:lnTo>
                  <a:lnTo>
                    <a:pt x="8354" y="10428"/>
                  </a:lnTo>
                  <a:lnTo>
                    <a:pt x="8354" y="2132"/>
                  </a:lnTo>
                  <a:close/>
                  <a:moveTo>
                    <a:pt x="14922" y="3399"/>
                  </a:moveTo>
                  <a:cubicBezTo>
                    <a:pt x="15325" y="3399"/>
                    <a:pt x="15671" y="3745"/>
                    <a:pt x="15671" y="4148"/>
                  </a:cubicBezTo>
                  <a:lnTo>
                    <a:pt x="15671" y="10428"/>
                  </a:lnTo>
                  <a:lnTo>
                    <a:pt x="13481" y="10428"/>
                  </a:lnTo>
                  <a:lnTo>
                    <a:pt x="13481" y="9563"/>
                  </a:lnTo>
                  <a:cubicBezTo>
                    <a:pt x="13481" y="9419"/>
                    <a:pt x="13366" y="9347"/>
                    <a:pt x="13251" y="9347"/>
                  </a:cubicBezTo>
                  <a:cubicBezTo>
                    <a:pt x="13136" y="9347"/>
                    <a:pt x="13020" y="9419"/>
                    <a:pt x="13020" y="9563"/>
                  </a:cubicBezTo>
                  <a:lnTo>
                    <a:pt x="13020" y="10428"/>
                  </a:lnTo>
                  <a:lnTo>
                    <a:pt x="10889" y="10428"/>
                  </a:lnTo>
                  <a:lnTo>
                    <a:pt x="10889" y="7374"/>
                  </a:lnTo>
                  <a:lnTo>
                    <a:pt x="13020" y="7374"/>
                  </a:lnTo>
                  <a:lnTo>
                    <a:pt x="13020" y="8354"/>
                  </a:lnTo>
                  <a:cubicBezTo>
                    <a:pt x="13020" y="8498"/>
                    <a:pt x="13136" y="8570"/>
                    <a:pt x="13251" y="8570"/>
                  </a:cubicBezTo>
                  <a:cubicBezTo>
                    <a:pt x="13366" y="8570"/>
                    <a:pt x="13481" y="8498"/>
                    <a:pt x="13481" y="8354"/>
                  </a:cubicBezTo>
                  <a:lnTo>
                    <a:pt x="13481" y="7144"/>
                  </a:lnTo>
                  <a:cubicBezTo>
                    <a:pt x="13481" y="7029"/>
                    <a:pt x="13366" y="6913"/>
                    <a:pt x="13251" y="6913"/>
                  </a:cubicBezTo>
                  <a:lnTo>
                    <a:pt x="10889" y="6913"/>
                  </a:lnTo>
                  <a:lnTo>
                    <a:pt x="10889" y="3399"/>
                  </a:lnTo>
                  <a:close/>
                  <a:moveTo>
                    <a:pt x="15671" y="10889"/>
                  </a:moveTo>
                  <a:lnTo>
                    <a:pt x="15671" y="12156"/>
                  </a:lnTo>
                  <a:cubicBezTo>
                    <a:pt x="15671" y="12559"/>
                    <a:pt x="15325" y="12905"/>
                    <a:pt x="14922" y="12905"/>
                  </a:cubicBezTo>
                  <a:lnTo>
                    <a:pt x="1210" y="12905"/>
                  </a:lnTo>
                  <a:cubicBezTo>
                    <a:pt x="807" y="12905"/>
                    <a:pt x="519" y="12559"/>
                    <a:pt x="519" y="12156"/>
                  </a:cubicBezTo>
                  <a:lnTo>
                    <a:pt x="519" y="10889"/>
                  </a:lnTo>
                  <a:close/>
                  <a:moveTo>
                    <a:pt x="9449" y="13366"/>
                  </a:moveTo>
                  <a:lnTo>
                    <a:pt x="10313" y="15152"/>
                  </a:lnTo>
                  <a:cubicBezTo>
                    <a:pt x="10428" y="15382"/>
                    <a:pt x="10255" y="15613"/>
                    <a:pt x="10025" y="15613"/>
                  </a:cubicBezTo>
                  <a:lnTo>
                    <a:pt x="6222" y="15613"/>
                  </a:lnTo>
                  <a:cubicBezTo>
                    <a:pt x="5992" y="15613"/>
                    <a:pt x="5877" y="15382"/>
                    <a:pt x="5934" y="15152"/>
                  </a:cubicBezTo>
                  <a:lnTo>
                    <a:pt x="6799" y="13366"/>
                  </a:lnTo>
                  <a:close/>
                  <a:moveTo>
                    <a:pt x="5473" y="0"/>
                  </a:moveTo>
                  <a:cubicBezTo>
                    <a:pt x="5358" y="0"/>
                    <a:pt x="5243" y="115"/>
                    <a:pt x="5243" y="231"/>
                  </a:cubicBezTo>
                  <a:lnTo>
                    <a:pt x="5243" y="2938"/>
                  </a:lnTo>
                  <a:lnTo>
                    <a:pt x="1210" y="2938"/>
                  </a:lnTo>
                  <a:cubicBezTo>
                    <a:pt x="519" y="2938"/>
                    <a:pt x="0" y="3457"/>
                    <a:pt x="0" y="4148"/>
                  </a:cubicBezTo>
                  <a:lnTo>
                    <a:pt x="0" y="4782"/>
                  </a:lnTo>
                  <a:cubicBezTo>
                    <a:pt x="0" y="4926"/>
                    <a:pt x="116" y="4998"/>
                    <a:pt x="231" y="4998"/>
                  </a:cubicBezTo>
                  <a:cubicBezTo>
                    <a:pt x="346" y="4998"/>
                    <a:pt x="461" y="4926"/>
                    <a:pt x="461" y="4782"/>
                  </a:cubicBezTo>
                  <a:lnTo>
                    <a:pt x="461" y="4148"/>
                  </a:lnTo>
                  <a:cubicBezTo>
                    <a:pt x="461" y="3745"/>
                    <a:pt x="807" y="3399"/>
                    <a:pt x="1210" y="3399"/>
                  </a:cubicBezTo>
                  <a:lnTo>
                    <a:pt x="5243" y="3399"/>
                  </a:lnTo>
                  <a:lnTo>
                    <a:pt x="5243" y="5243"/>
                  </a:lnTo>
                  <a:lnTo>
                    <a:pt x="2881" y="5243"/>
                  </a:lnTo>
                  <a:cubicBezTo>
                    <a:pt x="2766" y="5243"/>
                    <a:pt x="2651" y="5358"/>
                    <a:pt x="2651" y="5473"/>
                  </a:cubicBezTo>
                  <a:lnTo>
                    <a:pt x="2651" y="10428"/>
                  </a:lnTo>
                  <a:lnTo>
                    <a:pt x="461" y="10428"/>
                  </a:lnTo>
                  <a:lnTo>
                    <a:pt x="461" y="6049"/>
                  </a:lnTo>
                  <a:cubicBezTo>
                    <a:pt x="461" y="5876"/>
                    <a:pt x="346" y="5790"/>
                    <a:pt x="231" y="5790"/>
                  </a:cubicBezTo>
                  <a:cubicBezTo>
                    <a:pt x="116" y="5790"/>
                    <a:pt x="0" y="5876"/>
                    <a:pt x="0" y="6049"/>
                  </a:cubicBezTo>
                  <a:lnTo>
                    <a:pt x="0" y="12156"/>
                  </a:lnTo>
                  <a:cubicBezTo>
                    <a:pt x="0" y="12847"/>
                    <a:pt x="519" y="13366"/>
                    <a:pt x="1210" y="13366"/>
                  </a:cubicBezTo>
                  <a:lnTo>
                    <a:pt x="6280" y="13366"/>
                  </a:lnTo>
                  <a:lnTo>
                    <a:pt x="5531" y="14979"/>
                  </a:lnTo>
                  <a:cubicBezTo>
                    <a:pt x="5301" y="15497"/>
                    <a:pt x="5646" y="16073"/>
                    <a:pt x="6222" y="16073"/>
                  </a:cubicBezTo>
                  <a:lnTo>
                    <a:pt x="10025" y="16073"/>
                  </a:lnTo>
                  <a:cubicBezTo>
                    <a:pt x="10543" y="16073"/>
                    <a:pt x="10946" y="15497"/>
                    <a:pt x="10716" y="14979"/>
                  </a:cubicBezTo>
                  <a:lnTo>
                    <a:pt x="9967" y="13366"/>
                  </a:lnTo>
                  <a:lnTo>
                    <a:pt x="14922" y="13366"/>
                  </a:lnTo>
                  <a:cubicBezTo>
                    <a:pt x="15613" y="13366"/>
                    <a:pt x="16131" y="12847"/>
                    <a:pt x="16131" y="12156"/>
                  </a:cubicBezTo>
                  <a:lnTo>
                    <a:pt x="16131" y="4148"/>
                  </a:lnTo>
                  <a:cubicBezTo>
                    <a:pt x="16131" y="3457"/>
                    <a:pt x="15613" y="2938"/>
                    <a:pt x="14922" y="2938"/>
                  </a:cubicBezTo>
                  <a:lnTo>
                    <a:pt x="10889" y="2938"/>
                  </a:lnTo>
                  <a:lnTo>
                    <a:pt x="10889" y="1901"/>
                  </a:lnTo>
                  <a:cubicBezTo>
                    <a:pt x="10889" y="1786"/>
                    <a:pt x="10774" y="1671"/>
                    <a:pt x="10658" y="1671"/>
                  </a:cubicBezTo>
                  <a:lnTo>
                    <a:pt x="8296" y="1671"/>
                  </a:lnTo>
                  <a:lnTo>
                    <a:pt x="8296" y="231"/>
                  </a:lnTo>
                  <a:cubicBezTo>
                    <a:pt x="8296" y="115"/>
                    <a:pt x="8181" y="0"/>
                    <a:pt x="80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6" name="Google Shape;456;p34"/>
          <p:cNvGrpSpPr/>
          <p:nvPr/>
        </p:nvGrpSpPr>
        <p:grpSpPr>
          <a:xfrm>
            <a:off x="3347365" y="821065"/>
            <a:ext cx="572640" cy="572640"/>
            <a:chOff x="3145174" y="2570875"/>
            <a:chExt cx="707400" cy="707400"/>
          </a:xfrm>
        </p:grpSpPr>
        <p:sp>
          <p:nvSpPr>
            <p:cNvPr id="457" name="Google Shape;457;p34"/>
            <p:cNvSpPr/>
            <p:nvPr/>
          </p:nvSpPr>
          <p:spPr>
            <a:xfrm flipH="1">
              <a:off x="3145174" y="2570875"/>
              <a:ext cx="707400" cy="707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8" name="Google Shape;458;p34"/>
            <p:cNvGrpSpPr/>
            <p:nvPr/>
          </p:nvGrpSpPr>
          <p:grpSpPr>
            <a:xfrm>
              <a:off x="3297937" y="2723650"/>
              <a:ext cx="401875" cy="401850"/>
              <a:chOff x="5891175" y="3227625"/>
              <a:chExt cx="401875" cy="401850"/>
            </a:xfrm>
          </p:grpSpPr>
          <p:sp>
            <p:nvSpPr>
              <p:cNvPr id="459" name="Google Shape;459;p34"/>
              <p:cNvSpPr/>
              <p:nvPr/>
            </p:nvSpPr>
            <p:spPr>
              <a:xfrm>
                <a:off x="6190750" y="3305400"/>
                <a:ext cx="31725" cy="57625"/>
              </a:xfrm>
              <a:custGeom>
                <a:rect b="b" l="l" r="r" t="t"/>
                <a:pathLst>
                  <a:path extrusionOk="0" h="2305" w="1269">
                    <a:moveTo>
                      <a:pt x="635" y="0"/>
                    </a:moveTo>
                    <a:cubicBezTo>
                      <a:pt x="519" y="0"/>
                      <a:pt x="404" y="116"/>
                      <a:pt x="404" y="231"/>
                    </a:cubicBezTo>
                    <a:lnTo>
                      <a:pt x="404" y="288"/>
                    </a:lnTo>
                    <a:cubicBezTo>
                      <a:pt x="231" y="346"/>
                      <a:pt x="116" y="519"/>
                      <a:pt x="116" y="692"/>
                    </a:cubicBezTo>
                    <a:cubicBezTo>
                      <a:pt x="58" y="865"/>
                      <a:pt x="116" y="1037"/>
                      <a:pt x="231" y="1153"/>
                    </a:cubicBezTo>
                    <a:cubicBezTo>
                      <a:pt x="404" y="1210"/>
                      <a:pt x="519" y="1268"/>
                      <a:pt x="692" y="1325"/>
                    </a:cubicBezTo>
                    <a:cubicBezTo>
                      <a:pt x="807" y="1383"/>
                      <a:pt x="750" y="1556"/>
                      <a:pt x="635" y="1556"/>
                    </a:cubicBezTo>
                    <a:lnTo>
                      <a:pt x="635" y="1613"/>
                    </a:lnTo>
                    <a:cubicBezTo>
                      <a:pt x="519" y="1613"/>
                      <a:pt x="519" y="1556"/>
                      <a:pt x="404" y="1498"/>
                    </a:cubicBezTo>
                    <a:cubicBezTo>
                      <a:pt x="387" y="1481"/>
                      <a:pt x="360" y="1474"/>
                      <a:pt x="330" y="1474"/>
                    </a:cubicBezTo>
                    <a:cubicBezTo>
                      <a:pt x="255" y="1474"/>
                      <a:pt x="157" y="1515"/>
                      <a:pt x="116" y="1556"/>
                    </a:cubicBezTo>
                    <a:cubicBezTo>
                      <a:pt x="1" y="1671"/>
                      <a:pt x="1" y="1844"/>
                      <a:pt x="174" y="1902"/>
                    </a:cubicBezTo>
                    <a:cubicBezTo>
                      <a:pt x="231" y="1959"/>
                      <a:pt x="346" y="2017"/>
                      <a:pt x="404" y="2017"/>
                    </a:cubicBezTo>
                    <a:lnTo>
                      <a:pt x="404" y="2074"/>
                    </a:lnTo>
                    <a:cubicBezTo>
                      <a:pt x="404" y="2190"/>
                      <a:pt x="462" y="2305"/>
                      <a:pt x="577" y="2305"/>
                    </a:cubicBezTo>
                    <a:cubicBezTo>
                      <a:pt x="750" y="2305"/>
                      <a:pt x="865" y="2190"/>
                      <a:pt x="865" y="2074"/>
                    </a:cubicBezTo>
                    <a:lnTo>
                      <a:pt x="865" y="2017"/>
                    </a:lnTo>
                    <a:cubicBezTo>
                      <a:pt x="1038" y="1902"/>
                      <a:pt x="1211" y="1729"/>
                      <a:pt x="1211" y="1556"/>
                    </a:cubicBezTo>
                    <a:cubicBezTo>
                      <a:pt x="1268" y="1268"/>
                      <a:pt x="1153" y="1037"/>
                      <a:pt x="865" y="922"/>
                    </a:cubicBezTo>
                    <a:cubicBezTo>
                      <a:pt x="750" y="865"/>
                      <a:pt x="577" y="865"/>
                      <a:pt x="577" y="807"/>
                    </a:cubicBezTo>
                    <a:cubicBezTo>
                      <a:pt x="577" y="739"/>
                      <a:pt x="616" y="711"/>
                      <a:pt x="661" y="711"/>
                    </a:cubicBezTo>
                    <a:cubicBezTo>
                      <a:pt x="692" y="711"/>
                      <a:pt x="726" y="725"/>
                      <a:pt x="750" y="749"/>
                    </a:cubicBezTo>
                    <a:cubicBezTo>
                      <a:pt x="750" y="749"/>
                      <a:pt x="827" y="801"/>
                      <a:pt x="929" y="801"/>
                    </a:cubicBezTo>
                    <a:cubicBezTo>
                      <a:pt x="980" y="801"/>
                      <a:pt x="1038" y="788"/>
                      <a:pt x="1095" y="749"/>
                    </a:cubicBezTo>
                    <a:cubicBezTo>
                      <a:pt x="1211" y="576"/>
                      <a:pt x="1038" y="404"/>
                      <a:pt x="1038" y="404"/>
                    </a:cubicBezTo>
                    <a:cubicBezTo>
                      <a:pt x="1038" y="404"/>
                      <a:pt x="980" y="346"/>
                      <a:pt x="865" y="288"/>
                    </a:cubicBezTo>
                    <a:lnTo>
                      <a:pt x="865" y="231"/>
                    </a:lnTo>
                    <a:cubicBezTo>
                      <a:pt x="865" y="116"/>
                      <a:pt x="807" y="0"/>
                      <a:pt x="6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4"/>
              <p:cNvSpPr/>
              <p:nvPr/>
            </p:nvSpPr>
            <p:spPr>
              <a:xfrm>
                <a:off x="6075525" y="3360125"/>
                <a:ext cx="31725" cy="58000"/>
              </a:xfrm>
              <a:custGeom>
                <a:rect b="b" l="l" r="r" t="t"/>
                <a:pathLst>
                  <a:path extrusionOk="0" h="2320" w="1269">
                    <a:moveTo>
                      <a:pt x="692" y="1"/>
                    </a:moveTo>
                    <a:cubicBezTo>
                      <a:pt x="519" y="1"/>
                      <a:pt x="404" y="116"/>
                      <a:pt x="404" y="231"/>
                    </a:cubicBezTo>
                    <a:lnTo>
                      <a:pt x="404" y="289"/>
                    </a:lnTo>
                    <a:cubicBezTo>
                      <a:pt x="231" y="404"/>
                      <a:pt x="116" y="519"/>
                      <a:pt x="116" y="692"/>
                    </a:cubicBezTo>
                    <a:cubicBezTo>
                      <a:pt x="59" y="865"/>
                      <a:pt x="116" y="1038"/>
                      <a:pt x="289" y="1153"/>
                    </a:cubicBezTo>
                    <a:cubicBezTo>
                      <a:pt x="404" y="1268"/>
                      <a:pt x="577" y="1326"/>
                      <a:pt x="750" y="1383"/>
                    </a:cubicBezTo>
                    <a:cubicBezTo>
                      <a:pt x="865" y="1441"/>
                      <a:pt x="750" y="1614"/>
                      <a:pt x="635" y="1614"/>
                    </a:cubicBezTo>
                    <a:cubicBezTo>
                      <a:pt x="577" y="1614"/>
                      <a:pt x="519" y="1614"/>
                      <a:pt x="462" y="1556"/>
                    </a:cubicBezTo>
                    <a:cubicBezTo>
                      <a:pt x="404" y="1527"/>
                      <a:pt x="347" y="1513"/>
                      <a:pt x="289" y="1513"/>
                    </a:cubicBezTo>
                    <a:cubicBezTo>
                      <a:pt x="231" y="1513"/>
                      <a:pt x="174" y="1527"/>
                      <a:pt x="116" y="1556"/>
                    </a:cubicBezTo>
                    <a:cubicBezTo>
                      <a:pt x="1" y="1671"/>
                      <a:pt x="59" y="1844"/>
                      <a:pt x="174" y="1959"/>
                    </a:cubicBezTo>
                    <a:cubicBezTo>
                      <a:pt x="289" y="2017"/>
                      <a:pt x="347" y="2017"/>
                      <a:pt x="404" y="2075"/>
                    </a:cubicBezTo>
                    <a:cubicBezTo>
                      <a:pt x="404" y="2190"/>
                      <a:pt x="519" y="2305"/>
                      <a:pt x="635" y="2305"/>
                    </a:cubicBezTo>
                    <a:cubicBezTo>
                      <a:pt x="655" y="2315"/>
                      <a:pt x="675" y="2320"/>
                      <a:pt x="695" y="2320"/>
                    </a:cubicBezTo>
                    <a:cubicBezTo>
                      <a:pt x="787" y="2320"/>
                      <a:pt x="865" y="2217"/>
                      <a:pt x="865" y="2075"/>
                    </a:cubicBezTo>
                    <a:lnTo>
                      <a:pt x="865" y="2017"/>
                    </a:lnTo>
                    <a:cubicBezTo>
                      <a:pt x="1096" y="1959"/>
                      <a:pt x="1211" y="1786"/>
                      <a:pt x="1268" y="1556"/>
                    </a:cubicBezTo>
                    <a:cubicBezTo>
                      <a:pt x="1268" y="1326"/>
                      <a:pt x="1153" y="1038"/>
                      <a:pt x="865" y="922"/>
                    </a:cubicBezTo>
                    <a:cubicBezTo>
                      <a:pt x="750" y="922"/>
                      <a:pt x="577" y="865"/>
                      <a:pt x="577" y="807"/>
                    </a:cubicBezTo>
                    <a:cubicBezTo>
                      <a:pt x="577" y="750"/>
                      <a:pt x="620" y="735"/>
                      <a:pt x="663" y="735"/>
                    </a:cubicBezTo>
                    <a:cubicBezTo>
                      <a:pt x="707" y="735"/>
                      <a:pt x="750" y="750"/>
                      <a:pt x="750" y="750"/>
                    </a:cubicBezTo>
                    <a:cubicBezTo>
                      <a:pt x="750" y="750"/>
                      <a:pt x="852" y="826"/>
                      <a:pt x="955" y="826"/>
                    </a:cubicBezTo>
                    <a:cubicBezTo>
                      <a:pt x="1006" y="826"/>
                      <a:pt x="1057" y="807"/>
                      <a:pt x="1096" y="750"/>
                    </a:cubicBezTo>
                    <a:cubicBezTo>
                      <a:pt x="1268" y="577"/>
                      <a:pt x="1096" y="404"/>
                      <a:pt x="1096" y="404"/>
                    </a:cubicBezTo>
                    <a:cubicBezTo>
                      <a:pt x="1096" y="404"/>
                      <a:pt x="980" y="346"/>
                      <a:pt x="865" y="289"/>
                    </a:cubicBezTo>
                    <a:cubicBezTo>
                      <a:pt x="865" y="173"/>
                      <a:pt x="807" y="58"/>
                      <a:pt x="6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4"/>
              <p:cNvSpPr/>
              <p:nvPr/>
            </p:nvSpPr>
            <p:spPr>
              <a:xfrm>
                <a:off x="5891175" y="3283800"/>
                <a:ext cx="401875" cy="345675"/>
              </a:xfrm>
              <a:custGeom>
                <a:rect b="b" l="l" r="r" t="t"/>
                <a:pathLst>
                  <a:path extrusionOk="0" h="13827" w="16075">
                    <a:moveTo>
                      <a:pt x="12618" y="461"/>
                    </a:moveTo>
                    <a:cubicBezTo>
                      <a:pt x="13482" y="461"/>
                      <a:pt x="14173" y="1152"/>
                      <a:pt x="14173" y="2017"/>
                    </a:cubicBezTo>
                    <a:cubicBezTo>
                      <a:pt x="14173" y="2881"/>
                      <a:pt x="13482" y="3572"/>
                      <a:pt x="12618" y="3572"/>
                    </a:cubicBezTo>
                    <a:cubicBezTo>
                      <a:pt x="11753" y="3572"/>
                      <a:pt x="11062" y="2881"/>
                      <a:pt x="11062" y="2017"/>
                    </a:cubicBezTo>
                    <a:cubicBezTo>
                      <a:pt x="11062" y="1152"/>
                      <a:pt x="11753" y="461"/>
                      <a:pt x="12618" y="461"/>
                    </a:cubicBezTo>
                    <a:close/>
                    <a:moveTo>
                      <a:pt x="6223" y="3226"/>
                    </a:moveTo>
                    <a:cubicBezTo>
                      <a:pt x="5935" y="3860"/>
                      <a:pt x="5877" y="4551"/>
                      <a:pt x="6223" y="5185"/>
                    </a:cubicBezTo>
                    <a:lnTo>
                      <a:pt x="462" y="5185"/>
                    </a:lnTo>
                    <a:lnTo>
                      <a:pt x="462" y="3975"/>
                    </a:lnTo>
                    <a:cubicBezTo>
                      <a:pt x="462" y="3572"/>
                      <a:pt x="807" y="3226"/>
                      <a:pt x="1153" y="3226"/>
                    </a:cubicBezTo>
                    <a:close/>
                    <a:moveTo>
                      <a:pt x="14922" y="3226"/>
                    </a:moveTo>
                    <a:cubicBezTo>
                      <a:pt x="15325" y="3226"/>
                      <a:pt x="15613" y="3572"/>
                      <a:pt x="15613" y="3918"/>
                    </a:cubicBezTo>
                    <a:lnTo>
                      <a:pt x="15613" y="5185"/>
                    </a:lnTo>
                    <a:lnTo>
                      <a:pt x="9852" y="5185"/>
                    </a:lnTo>
                    <a:cubicBezTo>
                      <a:pt x="10198" y="4551"/>
                      <a:pt x="10140" y="3860"/>
                      <a:pt x="9852" y="3226"/>
                    </a:cubicBezTo>
                    <a:lnTo>
                      <a:pt x="11004" y="3226"/>
                    </a:lnTo>
                    <a:cubicBezTo>
                      <a:pt x="11350" y="3745"/>
                      <a:pt x="11984" y="4033"/>
                      <a:pt x="12618" y="4033"/>
                    </a:cubicBezTo>
                    <a:cubicBezTo>
                      <a:pt x="13251" y="4033"/>
                      <a:pt x="13885" y="3745"/>
                      <a:pt x="14231" y="3226"/>
                    </a:cubicBezTo>
                    <a:close/>
                    <a:moveTo>
                      <a:pt x="8066" y="2650"/>
                    </a:moveTo>
                    <a:cubicBezTo>
                      <a:pt x="8930" y="2650"/>
                      <a:pt x="9622" y="3342"/>
                      <a:pt x="9622" y="4206"/>
                    </a:cubicBezTo>
                    <a:cubicBezTo>
                      <a:pt x="9622" y="5070"/>
                      <a:pt x="8930" y="5819"/>
                      <a:pt x="8066" y="5819"/>
                    </a:cubicBezTo>
                    <a:cubicBezTo>
                      <a:pt x="7202" y="5819"/>
                      <a:pt x="6511" y="5070"/>
                      <a:pt x="6511" y="4206"/>
                    </a:cubicBezTo>
                    <a:cubicBezTo>
                      <a:pt x="6511" y="3342"/>
                      <a:pt x="7202" y="2650"/>
                      <a:pt x="8066" y="2650"/>
                    </a:cubicBezTo>
                    <a:close/>
                    <a:moveTo>
                      <a:pt x="12618" y="0"/>
                    </a:moveTo>
                    <a:cubicBezTo>
                      <a:pt x="11465" y="0"/>
                      <a:pt x="10544" y="922"/>
                      <a:pt x="10544" y="2017"/>
                    </a:cubicBezTo>
                    <a:cubicBezTo>
                      <a:pt x="10544" y="2305"/>
                      <a:pt x="10601" y="2535"/>
                      <a:pt x="10716" y="2766"/>
                    </a:cubicBezTo>
                    <a:lnTo>
                      <a:pt x="9449" y="2766"/>
                    </a:lnTo>
                    <a:cubicBezTo>
                      <a:pt x="9103" y="2420"/>
                      <a:pt x="8585" y="2189"/>
                      <a:pt x="8009" y="2189"/>
                    </a:cubicBezTo>
                    <a:cubicBezTo>
                      <a:pt x="7490" y="2189"/>
                      <a:pt x="6972" y="2420"/>
                      <a:pt x="6626" y="2766"/>
                    </a:cubicBezTo>
                    <a:lnTo>
                      <a:pt x="1153" y="2766"/>
                    </a:lnTo>
                    <a:cubicBezTo>
                      <a:pt x="519" y="2766"/>
                      <a:pt x="1" y="3284"/>
                      <a:pt x="1" y="3975"/>
                    </a:cubicBezTo>
                    <a:lnTo>
                      <a:pt x="1" y="13596"/>
                    </a:lnTo>
                    <a:cubicBezTo>
                      <a:pt x="1" y="13712"/>
                      <a:pt x="116" y="13827"/>
                      <a:pt x="231" y="13827"/>
                    </a:cubicBezTo>
                    <a:lnTo>
                      <a:pt x="12041" y="13827"/>
                    </a:lnTo>
                    <a:cubicBezTo>
                      <a:pt x="12272" y="13596"/>
                      <a:pt x="12099" y="13366"/>
                      <a:pt x="11926" y="13366"/>
                    </a:cubicBezTo>
                    <a:lnTo>
                      <a:pt x="1153" y="13366"/>
                    </a:lnTo>
                    <a:cubicBezTo>
                      <a:pt x="750" y="13366"/>
                      <a:pt x="462" y="13020"/>
                      <a:pt x="462" y="12675"/>
                    </a:cubicBezTo>
                    <a:lnTo>
                      <a:pt x="462" y="5646"/>
                    </a:lnTo>
                    <a:lnTo>
                      <a:pt x="6568" y="5646"/>
                    </a:lnTo>
                    <a:cubicBezTo>
                      <a:pt x="6914" y="6049"/>
                      <a:pt x="7433" y="6280"/>
                      <a:pt x="8009" y="6280"/>
                    </a:cubicBezTo>
                    <a:cubicBezTo>
                      <a:pt x="8642" y="6280"/>
                      <a:pt x="9161" y="5992"/>
                      <a:pt x="9507" y="5646"/>
                    </a:cubicBezTo>
                    <a:lnTo>
                      <a:pt x="15613" y="5646"/>
                    </a:lnTo>
                    <a:lnTo>
                      <a:pt x="15613" y="13135"/>
                    </a:lnTo>
                    <a:cubicBezTo>
                      <a:pt x="15613" y="13251"/>
                      <a:pt x="15498" y="13366"/>
                      <a:pt x="15383" y="13366"/>
                    </a:cubicBezTo>
                    <a:lnTo>
                      <a:pt x="13251" y="13366"/>
                    </a:lnTo>
                    <a:cubicBezTo>
                      <a:pt x="13021" y="13596"/>
                      <a:pt x="13194" y="13827"/>
                      <a:pt x="13366" y="13827"/>
                    </a:cubicBezTo>
                    <a:lnTo>
                      <a:pt x="14922" y="13827"/>
                    </a:lnTo>
                    <a:cubicBezTo>
                      <a:pt x="15556" y="13827"/>
                      <a:pt x="16074" y="13308"/>
                      <a:pt x="16074" y="12675"/>
                    </a:cubicBezTo>
                    <a:lnTo>
                      <a:pt x="16074" y="3975"/>
                    </a:lnTo>
                    <a:cubicBezTo>
                      <a:pt x="16074" y="3284"/>
                      <a:pt x="15556" y="2766"/>
                      <a:pt x="14922" y="2766"/>
                    </a:cubicBezTo>
                    <a:lnTo>
                      <a:pt x="14519" y="2766"/>
                    </a:lnTo>
                    <a:cubicBezTo>
                      <a:pt x="14576" y="2535"/>
                      <a:pt x="14634" y="2305"/>
                      <a:pt x="14634" y="2017"/>
                    </a:cubicBezTo>
                    <a:cubicBezTo>
                      <a:pt x="14634" y="922"/>
                      <a:pt x="13712" y="0"/>
                      <a:pt x="126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4"/>
              <p:cNvSpPr/>
              <p:nvPr/>
            </p:nvSpPr>
            <p:spPr>
              <a:xfrm>
                <a:off x="5921425" y="3383175"/>
                <a:ext cx="14425" cy="11550"/>
              </a:xfrm>
              <a:custGeom>
                <a:rect b="b" l="l" r="r" t="t"/>
                <a:pathLst>
                  <a:path extrusionOk="0" h="462" w="577">
                    <a:moveTo>
                      <a:pt x="289" y="0"/>
                    </a:moveTo>
                    <a:cubicBezTo>
                      <a:pt x="1" y="0"/>
                      <a:pt x="1" y="461"/>
                      <a:pt x="289" y="461"/>
                    </a:cubicBezTo>
                    <a:cubicBezTo>
                      <a:pt x="577" y="461"/>
                      <a:pt x="577" y="0"/>
                      <a:pt x="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4"/>
              <p:cNvSpPr/>
              <p:nvPr/>
            </p:nvSpPr>
            <p:spPr>
              <a:xfrm>
                <a:off x="5945900" y="3383175"/>
                <a:ext cx="14450" cy="11550"/>
              </a:xfrm>
              <a:custGeom>
                <a:rect b="b" l="l" r="r" t="t"/>
                <a:pathLst>
                  <a:path extrusionOk="0" h="462" w="578">
                    <a:moveTo>
                      <a:pt x="289" y="0"/>
                    </a:moveTo>
                    <a:cubicBezTo>
                      <a:pt x="1" y="0"/>
                      <a:pt x="1" y="461"/>
                      <a:pt x="289" y="461"/>
                    </a:cubicBezTo>
                    <a:cubicBezTo>
                      <a:pt x="577" y="461"/>
                      <a:pt x="577" y="0"/>
                      <a:pt x="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4"/>
              <p:cNvSpPr/>
              <p:nvPr/>
            </p:nvSpPr>
            <p:spPr>
              <a:xfrm>
                <a:off x="5970400" y="3383175"/>
                <a:ext cx="15875" cy="11550"/>
              </a:xfrm>
              <a:custGeom>
                <a:rect b="b" l="l" r="r" t="t"/>
                <a:pathLst>
                  <a:path extrusionOk="0" h="462" w="635">
                    <a:moveTo>
                      <a:pt x="288" y="0"/>
                    </a:moveTo>
                    <a:cubicBezTo>
                      <a:pt x="0" y="0"/>
                      <a:pt x="0" y="461"/>
                      <a:pt x="288" y="461"/>
                    </a:cubicBezTo>
                    <a:cubicBezTo>
                      <a:pt x="634" y="461"/>
                      <a:pt x="634" y="0"/>
                      <a:pt x="2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4"/>
              <p:cNvSpPr/>
              <p:nvPr/>
            </p:nvSpPr>
            <p:spPr>
              <a:xfrm>
                <a:off x="5930075" y="3453750"/>
                <a:ext cx="95075" cy="80675"/>
              </a:xfrm>
              <a:custGeom>
                <a:rect b="b" l="l" r="r" t="t"/>
                <a:pathLst>
                  <a:path extrusionOk="0" h="3227" w="3803">
                    <a:moveTo>
                      <a:pt x="3342" y="519"/>
                    </a:moveTo>
                    <a:lnTo>
                      <a:pt x="3342" y="2766"/>
                    </a:lnTo>
                    <a:lnTo>
                      <a:pt x="461" y="2766"/>
                    </a:lnTo>
                    <a:lnTo>
                      <a:pt x="461" y="519"/>
                    </a:lnTo>
                    <a:close/>
                    <a:moveTo>
                      <a:pt x="231" y="0"/>
                    </a:moveTo>
                    <a:cubicBezTo>
                      <a:pt x="115" y="0"/>
                      <a:pt x="0" y="115"/>
                      <a:pt x="0" y="288"/>
                    </a:cubicBezTo>
                    <a:lnTo>
                      <a:pt x="0" y="2938"/>
                    </a:lnTo>
                    <a:cubicBezTo>
                      <a:pt x="0" y="3111"/>
                      <a:pt x="115" y="3226"/>
                      <a:pt x="231" y="3226"/>
                    </a:cubicBezTo>
                    <a:lnTo>
                      <a:pt x="3572" y="3226"/>
                    </a:lnTo>
                    <a:cubicBezTo>
                      <a:pt x="3687" y="3226"/>
                      <a:pt x="3803" y="3111"/>
                      <a:pt x="3803" y="2938"/>
                    </a:cubicBezTo>
                    <a:lnTo>
                      <a:pt x="3803" y="231"/>
                    </a:lnTo>
                    <a:cubicBezTo>
                      <a:pt x="3803" y="115"/>
                      <a:pt x="3745" y="0"/>
                      <a:pt x="35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4"/>
              <p:cNvSpPr/>
              <p:nvPr/>
            </p:nvSpPr>
            <p:spPr>
              <a:xfrm>
                <a:off x="6045300" y="3453750"/>
                <a:ext cx="95075" cy="80675"/>
              </a:xfrm>
              <a:custGeom>
                <a:rect b="b" l="l" r="r" t="t"/>
                <a:pathLst>
                  <a:path extrusionOk="0" h="3227" w="3803">
                    <a:moveTo>
                      <a:pt x="3342" y="519"/>
                    </a:moveTo>
                    <a:lnTo>
                      <a:pt x="3342" y="2766"/>
                    </a:lnTo>
                    <a:lnTo>
                      <a:pt x="461" y="2766"/>
                    </a:lnTo>
                    <a:lnTo>
                      <a:pt x="461" y="519"/>
                    </a:lnTo>
                    <a:close/>
                    <a:moveTo>
                      <a:pt x="231" y="0"/>
                    </a:moveTo>
                    <a:cubicBezTo>
                      <a:pt x="115" y="0"/>
                      <a:pt x="0" y="115"/>
                      <a:pt x="0" y="288"/>
                    </a:cubicBezTo>
                    <a:lnTo>
                      <a:pt x="0" y="2938"/>
                    </a:lnTo>
                    <a:cubicBezTo>
                      <a:pt x="0" y="3111"/>
                      <a:pt x="115" y="3226"/>
                      <a:pt x="231" y="3226"/>
                    </a:cubicBezTo>
                    <a:lnTo>
                      <a:pt x="3572" y="3226"/>
                    </a:lnTo>
                    <a:cubicBezTo>
                      <a:pt x="3687" y="3226"/>
                      <a:pt x="3802" y="3111"/>
                      <a:pt x="3802" y="2938"/>
                    </a:cubicBezTo>
                    <a:lnTo>
                      <a:pt x="3802" y="231"/>
                    </a:lnTo>
                    <a:cubicBezTo>
                      <a:pt x="3802" y="115"/>
                      <a:pt x="3687" y="0"/>
                      <a:pt x="35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4"/>
              <p:cNvSpPr/>
              <p:nvPr/>
            </p:nvSpPr>
            <p:spPr>
              <a:xfrm>
                <a:off x="6159075" y="3455175"/>
                <a:ext cx="95075" cy="79250"/>
              </a:xfrm>
              <a:custGeom>
                <a:rect b="b" l="l" r="r" t="t"/>
                <a:pathLst>
                  <a:path extrusionOk="0" h="3170" w="3803">
                    <a:moveTo>
                      <a:pt x="3342" y="462"/>
                    </a:moveTo>
                    <a:lnTo>
                      <a:pt x="3342" y="2709"/>
                    </a:lnTo>
                    <a:lnTo>
                      <a:pt x="461" y="2709"/>
                    </a:lnTo>
                    <a:lnTo>
                      <a:pt x="461" y="462"/>
                    </a:lnTo>
                    <a:close/>
                    <a:moveTo>
                      <a:pt x="231" y="1"/>
                    </a:moveTo>
                    <a:cubicBezTo>
                      <a:pt x="116" y="1"/>
                      <a:pt x="0" y="58"/>
                      <a:pt x="0" y="231"/>
                    </a:cubicBezTo>
                    <a:lnTo>
                      <a:pt x="0" y="2939"/>
                    </a:lnTo>
                    <a:cubicBezTo>
                      <a:pt x="0" y="3054"/>
                      <a:pt x="116" y="3169"/>
                      <a:pt x="231" y="3169"/>
                    </a:cubicBezTo>
                    <a:lnTo>
                      <a:pt x="3572" y="3169"/>
                    </a:lnTo>
                    <a:cubicBezTo>
                      <a:pt x="3687" y="3169"/>
                      <a:pt x="3803" y="3054"/>
                      <a:pt x="3803" y="2939"/>
                    </a:cubicBezTo>
                    <a:lnTo>
                      <a:pt x="3803" y="231"/>
                    </a:lnTo>
                    <a:cubicBezTo>
                      <a:pt x="3803" y="58"/>
                      <a:pt x="3687" y="1"/>
                      <a:pt x="35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4"/>
              <p:cNvSpPr/>
              <p:nvPr/>
            </p:nvSpPr>
            <p:spPr>
              <a:xfrm>
                <a:off x="5930075" y="3551675"/>
                <a:ext cx="96525" cy="11550"/>
              </a:xfrm>
              <a:custGeom>
                <a:rect b="b" l="l" r="r" t="t"/>
                <a:pathLst>
                  <a:path extrusionOk="0" h="462" w="3861">
                    <a:moveTo>
                      <a:pt x="288" y="1"/>
                    </a:moveTo>
                    <a:cubicBezTo>
                      <a:pt x="115" y="1"/>
                      <a:pt x="58" y="58"/>
                      <a:pt x="0" y="174"/>
                    </a:cubicBezTo>
                    <a:cubicBezTo>
                      <a:pt x="0" y="346"/>
                      <a:pt x="115" y="462"/>
                      <a:pt x="231" y="462"/>
                    </a:cubicBezTo>
                    <a:lnTo>
                      <a:pt x="3572" y="462"/>
                    </a:lnTo>
                    <a:cubicBezTo>
                      <a:pt x="3745" y="462"/>
                      <a:pt x="3860" y="346"/>
                      <a:pt x="3803" y="174"/>
                    </a:cubicBezTo>
                    <a:cubicBezTo>
                      <a:pt x="3803" y="58"/>
                      <a:pt x="3687" y="1"/>
                      <a:pt x="35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4"/>
              <p:cNvSpPr/>
              <p:nvPr/>
            </p:nvSpPr>
            <p:spPr>
              <a:xfrm>
                <a:off x="5945900" y="3576175"/>
                <a:ext cx="64850" cy="11550"/>
              </a:xfrm>
              <a:custGeom>
                <a:rect b="b" l="l" r="r" t="t"/>
                <a:pathLst>
                  <a:path extrusionOk="0" h="462" w="2594">
                    <a:moveTo>
                      <a:pt x="231" y="0"/>
                    </a:moveTo>
                    <a:cubicBezTo>
                      <a:pt x="116" y="0"/>
                      <a:pt x="1" y="115"/>
                      <a:pt x="1" y="288"/>
                    </a:cubicBezTo>
                    <a:cubicBezTo>
                      <a:pt x="59" y="403"/>
                      <a:pt x="174" y="461"/>
                      <a:pt x="289" y="461"/>
                    </a:cubicBezTo>
                    <a:lnTo>
                      <a:pt x="2305" y="461"/>
                    </a:lnTo>
                    <a:cubicBezTo>
                      <a:pt x="2421" y="461"/>
                      <a:pt x="2536" y="403"/>
                      <a:pt x="2536" y="288"/>
                    </a:cubicBezTo>
                    <a:cubicBezTo>
                      <a:pt x="2593" y="115"/>
                      <a:pt x="2478" y="0"/>
                      <a:pt x="2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4"/>
              <p:cNvSpPr/>
              <p:nvPr/>
            </p:nvSpPr>
            <p:spPr>
              <a:xfrm>
                <a:off x="6043850" y="3551675"/>
                <a:ext cx="96525" cy="11550"/>
              </a:xfrm>
              <a:custGeom>
                <a:rect b="b" l="l" r="r" t="t"/>
                <a:pathLst>
                  <a:path extrusionOk="0" h="462" w="3861">
                    <a:moveTo>
                      <a:pt x="289" y="1"/>
                    </a:moveTo>
                    <a:cubicBezTo>
                      <a:pt x="173" y="1"/>
                      <a:pt x="58" y="58"/>
                      <a:pt x="58" y="174"/>
                    </a:cubicBezTo>
                    <a:cubicBezTo>
                      <a:pt x="0" y="346"/>
                      <a:pt x="116" y="462"/>
                      <a:pt x="289" y="462"/>
                    </a:cubicBezTo>
                    <a:lnTo>
                      <a:pt x="3572" y="462"/>
                    </a:lnTo>
                    <a:cubicBezTo>
                      <a:pt x="3745" y="462"/>
                      <a:pt x="3860" y="346"/>
                      <a:pt x="3803" y="174"/>
                    </a:cubicBezTo>
                    <a:cubicBezTo>
                      <a:pt x="3803" y="58"/>
                      <a:pt x="3688" y="1"/>
                      <a:pt x="35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4"/>
              <p:cNvSpPr/>
              <p:nvPr/>
            </p:nvSpPr>
            <p:spPr>
              <a:xfrm>
                <a:off x="6059700" y="3576175"/>
                <a:ext cx="64825" cy="11550"/>
              </a:xfrm>
              <a:custGeom>
                <a:rect b="b" l="l" r="r" t="t"/>
                <a:pathLst>
                  <a:path extrusionOk="0" h="462" w="2593">
                    <a:moveTo>
                      <a:pt x="288" y="0"/>
                    </a:moveTo>
                    <a:cubicBezTo>
                      <a:pt x="115" y="0"/>
                      <a:pt x="0" y="115"/>
                      <a:pt x="58" y="288"/>
                    </a:cubicBezTo>
                    <a:cubicBezTo>
                      <a:pt x="58" y="403"/>
                      <a:pt x="173" y="461"/>
                      <a:pt x="288" y="461"/>
                    </a:cubicBezTo>
                    <a:lnTo>
                      <a:pt x="2362" y="461"/>
                    </a:lnTo>
                    <a:cubicBezTo>
                      <a:pt x="2477" y="461"/>
                      <a:pt x="2593" y="403"/>
                      <a:pt x="2593" y="288"/>
                    </a:cubicBezTo>
                    <a:cubicBezTo>
                      <a:pt x="2593" y="115"/>
                      <a:pt x="2477" y="0"/>
                      <a:pt x="23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4"/>
              <p:cNvSpPr/>
              <p:nvPr/>
            </p:nvSpPr>
            <p:spPr>
              <a:xfrm>
                <a:off x="6159075" y="3551675"/>
                <a:ext cx="95075" cy="11550"/>
              </a:xfrm>
              <a:custGeom>
                <a:rect b="b" l="l" r="r" t="t"/>
                <a:pathLst>
                  <a:path extrusionOk="0" h="462" w="3803">
                    <a:moveTo>
                      <a:pt x="231" y="1"/>
                    </a:moveTo>
                    <a:cubicBezTo>
                      <a:pt x="116" y="1"/>
                      <a:pt x="0" y="58"/>
                      <a:pt x="0" y="174"/>
                    </a:cubicBezTo>
                    <a:cubicBezTo>
                      <a:pt x="0" y="346"/>
                      <a:pt x="116" y="462"/>
                      <a:pt x="231" y="462"/>
                    </a:cubicBezTo>
                    <a:lnTo>
                      <a:pt x="3572" y="462"/>
                    </a:lnTo>
                    <a:cubicBezTo>
                      <a:pt x="3687" y="462"/>
                      <a:pt x="3803" y="346"/>
                      <a:pt x="3803" y="231"/>
                    </a:cubicBezTo>
                    <a:cubicBezTo>
                      <a:pt x="3803" y="116"/>
                      <a:pt x="3687" y="1"/>
                      <a:pt x="35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4"/>
              <p:cNvSpPr/>
              <p:nvPr/>
            </p:nvSpPr>
            <p:spPr>
              <a:xfrm>
                <a:off x="6174925" y="3576175"/>
                <a:ext cx="63375" cy="11550"/>
              </a:xfrm>
              <a:custGeom>
                <a:rect b="b" l="l" r="r" t="t"/>
                <a:pathLst>
                  <a:path extrusionOk="0" h="462" w="2535">
                    <a:moveTo>
                      <a:pt x="231" y="0"/>
                    </a:moveTo>
                    <a:cubicBezTo>
                      <a:pt x="115" y="0"/>
                      <a:pt x="0" y="58"/>
                      <a:pt x="0" y="231"/>
                    </a:cubicBezTo>
                    <a:cubicBezTo>
                      <a:pt x="0" y="346"/>
                      <a:pt x="115" y="461"/>
                      <a:pt x="231" y="461"/>
                    </a:cubicBezTo>
                    <a:lnTo>
                      <a:pt x="2305" y="461"/>
                    </a:lnTo>
                    <a:cubicBezTo>
                      <a:pt x="2420" y="461"/>
                      <a:pt x="2535" y="403"/>
                      <a:pt x="2535" y="288"/>
                    </a:cubicBezTo>
                    <a:cubicBezTo>
                      <a:pt x="2535" y="115"/>
                      <a:pt x="2420" y="0"/>
                      <a:pt x="2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4"/>
              <p:cNvSpPr/>
              <p:nvPr/>
            </p:nvSpPr>
            <p:spPr>
              <a:xfrm>
                <a:off x="6185000" y="3227625"/>
                <a:ext cx="12975" cy="43225"/>
              </a:xfrm>
              <a:custGeom>
                <a:rect b="b" l="l" r="r" t="t"/>
                <a:pathLst>
                  <a:path extrusionOk="0" h="1729" w="519">
                    <a:moveTo>
                      <a:pt x="288" y="0"/>
                    </a:moveTo>
                    <a:cubicBezTo>
                      <a:pt x="173" y="0"/>
                      <a:pt x="0" y="116"/>
                      <a:pt x="0" y="231"/>
                    </a:cubicBezTo>
                    <a:lnTo>
                      <a:pt x="0" y="1498"/>
                    </a:lnTo>
                    <a:cubicBezTo>
                      <a:pt x="0" y="1613"/>
                      <a:pt x="173" y="1729"/>
                      <a:pt x="288" y="1729"/>
                    </a:cubicBezTo>
                    <a:cubicBezTo>
                      <a:pt x="404" y="1671"/>
                      <a:pt x="519" y="1613"/>
                      <a:pt x="519" y="1441"/>
                    </a:cubicBezTo>
                    <a:lnTo>
                      <a:pt x="519" y="231"/>
                    </a:lnTo>
                    <a:cubicBezTo>
                      <a:pt x="519" y="116"/>
                      <a:pt x="404" y="0"/>
                      <a:pt x="2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4"/>
              <p:cNvSpPr/>
              <p:nvPr/>
            </p:nvSpPr>
            <p:spPr>
              <a:xfrm>
                <a:off x="6215250" y="3234825"/>
                <a:ext cx="11550" cy="36025"/>
              </a:xfrm>
              <a:custGeom>
                <a:rect b="b" l="l" r="r" t="t"/>
                <a:pathLst>
                  <a:path extrusionOk="0" h="1441" w="462">
                    <a:moveTo>
                      <a:pt x="288" y="0"/>
                    </a:moveTo>
                    <a:cubicBezTo>
                      <a:pt x="115" y="0"/>
                      <a:pt x="0" y="116"/>
                      <a:pt x="0" y="231"/>
                    </a:cubicBezTo>
                    <a:lnTo>
                      <a:pt x="0" y="1210"/>
                    </a:lnTo>
                    <a:cubicBezTo>
                      <a:pt x="0" y="1325"/>
                      <a:pt x="115" y="1441"/>
                      <a:pt x="288" y="1441"/>
                    </a:cubicBezTo>
                    <a:cubicBezTo>
                      <a:pt x="403" y="1383"/>
                      <a:pt x="461" y="1268"/>
                      <a:pt x="461" y="1153"/>
                    </a:cubicBezTo>
                    <a:lnTo>
                      <a:pt x="461" y="289"/>
                    </a:lnTo>
                    <a:cubicBezTo>
                      <a:pt x="461" y="116"/>
                      <a:pt x="403" y="58"/>
                      <a:pt x="2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4"/>
              <p:cNvSpPr/>
              <p:nvPr/>
            </p:nvSpPr>
            <p:spPr>
              <a:xfrm>
                <a:off x="5927200" y="3227625"/>
                <a:ext cx="102275" cy="102275"/>
              </a:xfrm>
              <a:custGeom>
                <a:rect b="b" l="l" r="r" t="t"/>
                <a:pathLst>
                  <a:path extrusionOk="0" h="4091" w="4091">
                    <a:moveTo>
                      <a:pt x="2016" y="0"/>
                    </a:moveTo>
                    <a:cubicBezTo>
                      <a:pt x="1728" y="0"/>
                      <a:pt x="1440" y="58"/>
                      <a:pt x="1152" y="173"/>
                    </a:cubicBezTo>
                    <a:cubicBezTo>
                      <a:pt x="1037" y="231"/>
                      <a:pt x="979" y="404"/>
                      <a:pt x="1037" y="519"/>
                    </a:cubicBezTo>
                    <a:cubicBezTo>
                      <a:pt x="1079" y="603"/>
                      <a:pt x="1183" y="657"/>
                      <a:pt x="1281" y="657"/>
                    </a:cubicBezTo>
                    <a:cubicBezTo>
                      <a:pt x="1317" y="657"/>
                      <a:pt x="1352" y="650"/>
                      <a:pt x="1383" y="634"/>
                    </a:cubicBezTo>
                    <a:cubicBezTo>
                      <a:pt x="1613" y="519"/>
                      <a:pt x="1786" y="461"/>
                      <a:pt x="2016" y="461"/>
                    </a:cubicBezTo>
                    <a:cubicBezTo>
                      <a:pt x="2881" y="461"/>
                      <a:pt x="3629" y="1153"/>
                      <a:pt x="3629" y="2017"/>
                    </a:cubicBezTo>
                    <a:cubicBezTo>
                      <a:pt x="3629" y="2881"/>
                      <a:pt x="2881" y="3572"/>
                      <a:pt x="2016" y="3572"/>
                    </a:cubicBezTo>
                    <a:cubicBezTo>
                      <a:pt x="1152" y="3572"/>
                      <a:pt x="461" y="2881"/>
                      <a:pt x="461" y="2017"/>
                    </a:cubicBezTo>
                    <a:cubicBezTo>
                      <a:pt x="461" y="1786"/>
                      <a:pt x="519" y="1556"/>
                      <a:pt x="634" y="1325"/>
                    </a:cubicBezTo>
                    <a:cubicBezTo>
                      <a:pt x="691" y="1210"/>
                      <a:pt x="634" y="1095"/>
                      <a:pt x="519" y="1037"/>
                    </a:cubicBezTo>
                    <a:cubicBezTo>
                      <a:pt x="488" y="1022"/>
                      <a:pt x="457" y="1015"/>
                      <a:pt x="427" y="1015"/>
                    </a:cubicBezTo>
                    <a:cubicBezTo>
                      <a:pt x="346" y="1015"/>
                      <a:pt x="273" y="1068"/>
                      <a:pt x="230" y="1153"/>
                    </a:cubicBezTo>
                    <a:cubicBezTo>
                      <a:pt x="58" y="1441"/>
                      <a:pt x="0" y="1729"/>
                      <a:pt x="0" y="2017"/>
                    </a:cubicBezTo>
                    <a:cubicBezTo>
                      <a:pt x="0" y="3159"/>
                      <a:pt x="906" y="4075"/>
                      <a:pt x="2045" y="4091"/>
                    </a:cubicBezTo>
                    <a:lnTo>
                      <a:pt x="2045" y="4091"/>
                    </a:lnTo>
                    <a:cubicBezTo>
                      <a:pt x="3184" y="4075"/>
                      <a:pt x="4090" y="3159"/>
                      <a:pt x="4090" y="2017"/>
                    </a:cubicBezTo>
                    <a:cubicBezTo>
                      <a:pt x="4090" y="922"/>
                      <a:pt x="3169" y="0"/>
                      <a:pt x="2016" y="0"/>
                    </a:cubicBezTo>
                    <a:close/>
                    <a:moveTo>
                      <a:pt x="2045" y="4091"/>
                    </a:moveTo>
                    <a:cubicBezTo>
                      <a:pt x="2036" y="4091"/>
                      <a:pt x="2026" y="4091"/>
                      <a:pt x="2016" y="4091"/>
                    </a:cubicBezTo>
                    <a:lnTo>
                      <a:pt x="2074" y="4091"/>
                    </a:lnTo>
                    <a:cubicBezTo>
                      <a:pt x="2064" y="4091"/>
                      <a:pt x="2055" y="4091"/>
                      <a:pt x="2045" y="409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4"/>
              <p:cNvSpPr/>
              <p:nvPr/>
            </p:nvSpPr>
            <p:spPr>
              <a:xfrm>
                <a:off x="5961750" y="3249225"/>
                <a:ext cx="31725" cy="58000"/>
              </a:xfrm>
              <a:custGeom>
                <a:rect b="b" l="l" r="r" t="t"/>
                <a:pathLst>
                  <a:path extrusionOk="0" h="2320" w="1269">
                    <a:moveTo>
                      <a:pt x="692" y="1"/>
                    </a:moveTo>
                    <a:cubicBezTo>
                      <a:pt x="519" y="1"/>
                      <a:pt x="404" y="116"/>
                      <a:pt x="404" y="231"/>
                    </a:cubicBezTo>
                    <a:lnTo>
                      <a:pt x="404" y="289"/>
                    </a:lnTo>
                    <a:cubicBezTo>
                      <a:pt x="231" y="404"/>
                      <a:pt x="116" y="519"/>
                      <a:pt x="116" y="692"/>
                    </a:cubicBezTo>
                    <a:cubicBezTo>
                      <a:pt x="58" y="865"/>
                      <a:pt x="116" y="1038"/>
                      <a:pt x="289" y="1153"/>
                    </a:cubicBezTo>
                    <a:cubicBezTo>
                      <a:pt x="404" y="1268"/>
                      <a:pt x="577" y="1326"/>
                      <a:pt x="692" y="1383"/>
                    </a:cubicBezTo>
                    <a:cubicBezTo>
                      <a:pt x="865" y="1441"/>
                      <a:pt x="750" y="1614"/>
                      <a:pt x="634" y="1614"/>
                    </a:cubicBezTo>
                    <a:cubicBezTo>
                      <a:pt x="577" y="1614"/>
                      <a:pt x="519" y="1614"/>
                      <a:pt x="462" y="1556"/>
                    </a:cubicBezTo>
                    <a:cubicBezTo>
                      <a:pt x="404" y="1527"/>
                      <a:pt x="332" y="1513"/>
                      <a:pt x="267" y="1513"/>
                    </a:cubicBezTo>
                    <a:cubicBezTo>
                      <a:pt x="202" y="1513"/>
                      <a:pt x="145" y="1527"/>
                      <a:pt x="116" y="1556"/>
                    </a:cubicBezTo>
                    <a:cubicBezTo>
                      <a:pt x="1" y="1671"/>
                      <a:pt x="58" y="1844"/>
                      <a:pt x="174" y="1959"/>
                    </a:cubicBezTo>
                    <a:cubicBezTo>
                      <a:pt x="231" y="2017"/>
                      <a:pt x="346" y="2017"/>
                      <a:pt x="404" y="2075"/>
                    </a:cubicBezTo>
                    <a:cubicBezTo>
                      <a:pt x="404" y="2190"/>
                      <a:pt x="519" y="2305"/>
                      <a:pt x="634" y="2305"/>
                    </a:cubicBezTo>
                    <a:cubicBezTo>
                      <a:pt x="655" y="2315"/>
                      <a:pt x="675" y="2320"/>
                      <a:pt x="695" y="2320"/>
                    </a:cubicBezTo>
                    <a:cubicBezTo>
                      <a:pt x="787" y="2320"/>
                      <a:pt x="865" y="2217"/>
                      <a:pt x="865" y="2075"/>
                    </a:cubicBezTo>
                    <a:lnTo>
                      <a:pt x="865" y="2017"/>
                    </a:lnTo>
                    <a:cubicBezTo>
                      <a:pt x="1095" y="1959"/>
                      <a:pt x="1211" y="1786"/>
                      <a:pt x="1268" y="1556"/>
                    </a:cubicBezTo>
                    <a:cubicBezTo>
                      <a:pt x="1268" y="1326"/>
                      <a:pt x="1153" y="1038"/>
                      <a:pt x="865" y="980"/>
                    </a:cubicBezTo>
                    <a:cubicBezTo>
                      <a:pt x="750" y="922"/>
                      <a:pt x="577" y="865"/>
                      <a:pt x="577" y="807"/>
                    </a:cubicBezTo>
                    <a:cubicBezTo>
                      <a:pt x="577" y="749"/>
                      <a:pt x="606" y="735"/>
                      <a:pt x="642" y="735"/>
                    </a:cubicBezTo>
                    <a:cubicBezTo>
                      <a:pt x="678" y="735"/>
                      <a:pt x="721" y="749"/>
                      <a:pt x="750" y="749"/>
                    </a:cubicBezTo>
                    <a:cubicBezTo>
                      <a:pt x="750" y="749"/>
                      <a:pt x="826" y="826"/>
                      <a:pt x="929" y="826"/>
                    </a:cubicBezTo>
                    <a:cubicBezTo>
                      <a:pt x="980" y="826"/>
                      <a:pt x="1038" y="807"/>
                      <a:pt x="1095" y="749"/>
                    </a:cubicBezTo>
                    <a:cubicBezTo>
                      <a:pt x="1268" y="577"/>
                      <a:pt x="1095" y="404"/>
                      <a:pt x="1095" y="404"/>
                    </a:cubicBezTo>
                    <a:cubicBezTo>
                      <a:pt x="1038" y="404"/>
                      <a:pt x="980" y="346"/>
                      <a:pt x="865" y="289"/>
                    </a:cubicBezTo>
                    <a:cubicBezTo>
                      <a:pt x="865" y="173"/>
                      <a:pt x="807" y="58"/>
                      <a:pt x="6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4"/>
              <p:cNvSpPr/>
              <p:nvPr/>
            </p:nvSpPr>
            <p:spPr>
              <a:xfrm>
                <a:off x="6071225" y="3291000"/>
                <a:ext cx="11525" cy="36025"/>
              </a:xfrm>
              <a:custGeom>
                <a:rect b="b" l="l" r="r" t="t"/>
                <a:pathLst>
                  <a:path extrusionOk="0" h="1441" w="461">
                    <a:moveTo>
                      <a:pt x="231" y="0"/>
                    </a:moveTo>
                    <a:cubicBezTo>
                      <a:pt x="115" y="0"/>
                      <a:pt x="0" y="115"/>
                      <a:pt x="0" y="231"/>
                    </a:cubicBezTo>
                    <a:lnTo>
                      <a:pt x="0" y="1210"/>
                    </a:lnTo>
                    <a:cubicBezTo>
                      <a:pt x="0" y="1325"/>
                      <a:pt x="115" y="1441"/>
                      <a:pt x="231" y="1441"/>
                    </a:cubicBezTo>
                    <a:cubicBezTo>
                      <a:pt x="403" y="1383"/>
                      <a:pt x="461" y="1268"/>
                      <a:pt x="461" y="1152"/>
                    </a:cubicBezTo>
                    <a:lnTo>
                      <a:pt x="461" y="288"/>
                    </a:lnTo>
                    <a:cubicBezTo>
                      <a:pt x="461" y="173"/>
                      <a:pt x="403" y="58"/>
                      <a:pt x="2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4"/>
              <p:cNvSpPr/>
              <p:nvPr/>
            </p:nvSpPr>
            <p:spPr>
              <a:xfrm>
                <a:off x="6101450" y="3260375"/>
                <a:ext cx="11550" cy="66650"/>
              </a:xfrm>
              <a:custGeom>
                <a:rect b="b" l="l" r="r" t="t"/>
                <a:pathLst>
                  <a:path extrusionOk="0" h="2666" w="462">
                    <a:moveTo>
                      <a:pt x="203" y="0"/>
                    </a:moveTo>
                    <a:cubicBezTo>
                      <a:pt x="79" y="0"/>
                      <a:pt x="1" y="104"/>
                      <a:pt x="1" y="246"/>
                    </a:cubicBezTo>
                    <a:lnTo>
                      <a:pt x="1" y="2435"/>
                    </a:lnTo>
                    <a:cubicBezTo>
                      <a:pt x="1" y="2550"/>
                      <a:pt x="116" y="2666"/>
                      <a:pt x="289" y="2666"/>
                    </a:cubicBezTo>
                    <a:cubicBezTo>
                      <a:pt x="404" y="2608"/>
                      <a:pt x="462" y="2550"/>
                      <a:pt x="462" y="2377"/>
                    </a:cubicBezTo>
                    <a:lnTo>
                      <a:pt x="462" y="246"/>
                    </a:lnTo>
                    <a:cubicBezTo>
                      <a:pt x="462" y="131"/>
                      <a:pt x="404" y="15"/>
                      <a:pt x="289" y="15"/>
                    </a:cubicBezTo>
                    <a:cubicBezTo>
                      <a:pt x="258" y="5"/>
                      <a:pt x="230" y="0"/>
                      <a:pt x="2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0" name="Google Shape;480;p34"/>
          <p:cNvGrpSpPr/>
          <p:nvPr/>
        </p:nvGrpSpPr>
        <p:grpSpPr>
          <a:xfrm>
            <a:off x="1082648" y="821065"/>
            <a:ext cx="572640" cy="572640"/>
            <a:chOff x="1357784" y="2570875"/>
            <a:chExt cx="707400" cy="707400"/>
          </a:xfrm>
        </p:grpSpPr>
        <p:sp>
          <p:nvSpPr>
            <p:cNvPr id="481" name="Google Shape;481;p34"/>
            <p:cNvSpPr/>
            <p:nvPr/>
          </p:nvSpPr>
          <p:spPr>
            <a:xfrm flipH="1">
              <a:off x="1357784" y="2570875"/>
              <a:ext cx="707400" cy="707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2" name="Google Shape;482;p34"/>
            <p:cNvGrpSpPr/>
            <p:nvPr/>
          </p:nvGrpSpPr>
          <p:grpSpPr>
            <a:xfrm>
              <a:off x="1556638" y="2723650"/>
              <a:ext cx="309675" cy="401850"/>
              <a:chOff x="5434625" y="3227625"/>
              <a:chExt cx="309675" cy="401850"/>
            </a:xfrm>
          </p:grpSpPr>
          <p:sp>
            <p:nvSpPr>
              <p:cNvPr id="483" name="Google Shape;483;p34"/>
              <p:cNvSpPr/>
              <p:nvPr/>
            </p:nvSpPr>
            <p:spPr>
              <a:xfrm>
                <a:off x="5643450" y="3263625"/>
                <a:ext cx="57650" cy="57650"/>
              </a:xfrm>
              <a:custGeom>
                <a:rect b="b" l="l" r="r" t="t"/>
                <a:pathLst>
                  <a:path extrusionOk="0" h="2306" w="2306">
                    <a:moveTo>
                      <a:pt x="1153" y="462"/>
                    </a:moveTo>
                    <a:cubicBezTo>
                      <a:pt x="1326" y="462"/>
                      <a:pt x="1499" y="577"/>
                      <a:pt x="1671" y="692"/>
                    </a:cubicBezTo>
                    <a:cubicBezTo>
                      <a:pt x="1787" y="807"/>
                      <a:pt x="1844" y="980"/>
                      <a:pt x="1844" y="1153"/>
                    </a:cubicBezTo>
                    <a:cubicBezTo>
                      <a:pt x="1844" y="1326"/>
                      <a:pt x="1787" y="1499"/>
                      <a:pt x="1671" y="1671"/>
                    </a:cubicBezTo>
                    <a:cubicBezTo>
                      <a:pt x="1556" y="1787"/>
                      <a:pt x="1383" y="1844"/>
                      <a:pt x="1153" y="1844"/>
                    </a:cubicBezTo>
                    <a:cubicBezTo>
                      <a:pt x="980" y="1844"/>
                      <a:pt x="807" y="1787"/>
                      <a:pt x="692" y="1671"/>
                    </a:cubicBezTo>
                    <a:cubicBezTo>
                      <a:pt x="577" y="1499"/>
                      <a:pt x="519" y="1326"/>
                      <a:pt x="519" y="1153"/>
                    </a:cubicBezTo>
                    <a:cubicBezTo>
                      <a:pt x="519" y="980"/>
                      <a:pt x="577" y="807"/>
                      <a:pt x="692" y="692"/>
                    </a:cubicBezTo>
                    <a:cubicBezTo>
                      <a:pt x="807" y="577"/>
                      <a:pt x="980" y="462"/>
                      <a:pt x="1153" y="462"/>
                    </a:cubicBezTo>
                    <a:close/>
                    <a:moveTo>
                      <a:pt x="1182" y="1"/>
                    </a:moveTo>
                    <a:cubicBezTo>
                      <a:pt x="879" y="1"/>
                      <a:pt x="577" y="116"/>
                      <a:pt x="346" y="346"/>
                    </a:cubicBezTo>
                    <a:cubicBezTo>
                      <a:pt x="173" y="577"/>
                      <a:pt x="1" y="865"/>
                      <a:pt x="1" y="1153"/>
                    </a:cubicBezTo>
                    <a:cubicBezTo>
                      <a:pt x="1" y="1499"/>
                      <a:pt x="173" y="1787"/>
                      <a:pt x="346" y="1959"/>
                    </a:cubicBezTo>
                    <a:cubicBezTo>
                      <a:pt x="577" y="2190"/>
                      <a:pt x="865" y="2305"/>
                      <a:pt x="1153" y="2305"/>
                    </a:cubicBezTo>
                    <a:cubicBezTo>
                      <a:pt x="1499" y="2305"/>
                      <a:pt x="1787" y="2190"/>
                      <a:pt x="2017" y="1959"/>
                    </a:cubicBezTo>
                    <a:cubicBezTo>
                      <a:pt x="2190" y="1787"/>
                      <a:pt x="2305" y="1499"/>
                      <a:pt x="2305" y="1153"/>
                    </a:cubicBezTo>
                    <a:cubicBezTo>
                      <a:pt x="2305" y="865"/>
                      <a:pt x="2190" y="577"/>
                      <a:pt x="2017" y="346"/>
                    </a:cubicBezTo>
                    <a:cubicBezTo>
                      <a:pt x="1787" y="116"/>
                      <a:pt x="1484" y="1"/>
                      <a:pt x="11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4"/>
              <p:cNvSpPr/>
              <p:nvPr/>
            </p:nvSpPr>
            <p:spPr>
              <a:xfrm>
                <a:off x="5607450" y="3227625"/>
                <a:ext cx="131075" cy="129650"/>
              </a:xfrm>
              <a:custGeom>
                <a:rect b="b" l="l" r="r" t="t"/>
                <a:pathLst>
                  <a:path extrusionOk="0" h="5186" w="5243">
                    <a:moveTo>
                      <a:pt x="2766" y="461"/>
                    </a:moveTo>
                    <a:lnTo>
                      <a:pt x="2823" y="922"/>
                    </a:lnTo>
                    <a:cubicBezTo>
                      <a:pt x="2823" y="1037"/>
                      <a:pt x="2939" y="1095"/>
                      <a:pt x="2996" y="1095"/>
                    </a:cubicBezTo>
                    <a:cubicBezTo>
                      <a:pt x="3111" y="1153"/>
                      <a:pt x="3284" y="1210"/>
                      <a:pt x="3399" y="1268"/>
                    </a:cubicBezTo>
                    <a:cubicBezTo>
                      <a:pt x="3428" y="1297"/>
                      <a:pt x="3471" y="1311"/>
                      <a:pt x="3515" y="1311"/>
                    </a:cubicBezTo>
                    <a:cubicBezTo>
                      <a:pt x="3558" y="1311"/>
                      <a:pt x="3601" y="1297"/>
                      <a:pt x="3630" y="1268"/>
                    </a:cubicBezTo>
                    <a:lnTo>
                      <a:pt x="4033" y="980"/>
                    </a:lnTo>
                    <a:lnTo>
                      <a:pt x="4206" y="1153"/>
                    </a:lnTo>
                    <a:lnTo>
                      <a:pt x="3976" y="1556"/>
                    </a:lnTo>
                    <a:cubicBezTo>
                      <a:pt x="3918" y="1613"/>
                      <a:pt x="3918" y="1729"/>
                      <a:pt x="3918" y="1844"/>
                    </a:cubicBezTo>
                    <a:cubicBezTo>
                      <a:pt x="4033" y="1959"/>
                      <a:pt x="4091" y="2074"/>
                      <a:pt x="4091" y="2190"/>
                    </a:cubicBezTo>
                    <a:cubicBezTo>
                      <a:pt x="4148" y="2305"/>
                      <a:pt x="4206" y="2362"/>
                      <a:pt x="4264" y="2362"/>
                    </a:cubicBezTo>
                    <a:lnTo>
                      <a:pt x="4724" y="2478"/>
                    </a:lnTo>
                    <a:lnTo>
                      <a:pt x="4724" y="2708"/>
                    </a:lnTo>
                    <a:lnTo>
                      <a:pt x="4264" y="2823"/>
                    </a:lnTo>
                    <a:cubicBezTo>
                      <a:pt x="4206" y="2823"/>
                      <a:pt x="4148" y="2881"/>
                      <a:pt x="4091" y="2996"/>
                    </a:cubicBezTo>
                    <a:cubicBezTo>
                      <a:pt x="4091" y="3111"/>
                      <a:pt x="4033" y="3227"/>
                      <a:pt x="3918" y="3399"/>
                    </a:cubicBezTo>
                    <a:cubicBezTo>
                      <a:pt x="3860" y="3457"/>
                      <a:pt x="3918" y="3572"/>
                      <a:pt x="3918" y="3630"/>
                    </a:cubicBezTo>
                    <a:lnTo>
                      <a:pt x="4206" y="4033"/>
                    </a:lnTo>
                    <a:lnTo>
                      <a:pt x="4033" y="4206"/>
                    </a:lnTo>
                    <a:lnTo>
                      <a:pt x="3630" y="3918"/>
                    </a:lnTo>
                    <a:cubicBezTo>
                      <a:pt x="3601" y="3889"/>
                      <a:pt x="3558" y="3875"/>
                      <a:pt x="3515" y="3875"/>
                    </a:cubicBezTo>
                    <a:cubicBezTo>
                      <a:pt x="3471" y="3875"/>
                      <a:pt x="3428" y="3889"/>
                      <a:pt x="3399" y="3918"/>
                    </a:cubicBezTo>
                    <a:cubicBezTo>
                      <a:pt x="3284" y="3976"/>
                      <a:pt x="3111" y="4033"/>
                      <a:pt x="2996" y="4091"/>
                    </a:cubicBezTo>
                    <a:cubicBezTo>
                      <a:pt x="2881" y="4091"/>
                      <a:pt x="2823" y="4206"/>
                      <a:pt x="2823" y="4264"/>
                    </a:cubicBezTo>
                    <a:lnTo>
                      <a:pt x="2708" y="4724"/>
                    </a:lnTo>
                    <a:lnTo>
                      <a:pt x="2478" y="4724"/>
                    </a:lnTo>
                    <a:lnTo>
                      <a:pt x="2362" y="4264"/>
                    </a:lnTo>
                    <a:cubicBezTo>
                      <a:pt x="2362" y="4206"/>
                      <a:pt x="2305" y="4091"/>
                      <a:pt x="2190" y="4091"/>
                    </a:cubicBezTo>
                    <a:cubicBezTo>
                      <a:pt x="2074" y="4033"/>
                      <a:pt x="1959" y="3976"/>
                      <a:pt x="1844" y="3918"/>
                    </a:cubicBezTo>
                    <a:cubicBezTo>
                      <a:pt x="1786" y="3889"/>
                      <a:pt x="1729" y="3875"/>
                      <a:pt x="1678" y="3875"/>
                    </a:cubicBezTo>
                    <a:cubicBezTo>
                      <a:pt x="1628" y="3875"/>
                      <a:pt x="1585" y="3889"/>
                      <a:pt x="1556" y="3918"/>
                    </a:cubicBezTo>
                    <a:lnTo>
                      <a:pt x="1210" y="4206"/>
                    </a:lnTo>
                    <a:lnTo>
                      <a:pt x="980" y="4033"/>
                    </a:lnTo>
                    <a:lnTo>
                      <a:pt x="1268" y="3630"/>
                    </a:lnTo>
                    <a:cubicBezTo>
                      <a:pt x="1325" y="3572"/>
                      <a:pt x="1325" y="3457"/>
                      <a:pt x="1268" y="3399"/>
                    </a:cubicBezTo>
                    <a:cubicBezTo>
                      <a:pt x="1210" y="3227"/>
                      <a:pt x="1153" y="3111"/>
                      <a:pt x="1095" y="2996"/>
                    </a:cubicBezTo>
                    <a:cubicBezTo>
                      <a:pt x="1095" y="2881"/>
                      <a:pt x="1037" y="2823"/>
                      <a:pt x="922" y="2823"/>
                    </a:cubicBezTo>
                    <a:lnTo>
                      <a:pt x="461" y="2708"/>
                    </a:lnTo>
                    <a:lnTo>
                      <a:pt x="461" y="2478"/>
                    </a:lnTo>
                    <a:lnTo>
                      <a:pt x="922" y="2362"/>
                    </a:lnTo>
                    <a:cubicBezTo>
                      <a:pt x="1037" y="2362"/>
                      <a:pt x="1095" y="2305"/>
                      <a:pt x="1095" y="2190"/>
                    </a:cubicBezTo>
                    <a:cubicBezTo>
                      <a:pt x="1153" y="2074"/>
                      <a:pt x="1210" y="1959"/>
                      <a:pt x="1268" y="1844"/>
                    </a:cubicBezTo>
                    <a:cubicBezTo>
                      <a:pt x="1325" y="1729"/>
                      <a:pt x="1325" y="1613"/>
                      <a:pt x="1268" y="1556"/>
                    </a:cubicBezTo>
                    <a:lnTo>
                      <a:pt x="1037" y="1153"/>
                    </a:lnTo>
                    <a:lnTo>
                      <a:pt x="1210" y="980"/>
                    </a:lnTo>
                    <a:lnTo>
                      <a:pt x="1556" y="1268"/>
                    </a:lnTo>
                    <a:cubicBezTo>
                      <a:pt x="1613" y="1297"/>
                      <a:pt x="1657" y="1311"/>
                      <a:pt x="1700" y="1311"/>
                    </a:cubicBezTo>
                    <a:cubicBezTo>
                      <a:pt x="1743" y="1311"/>
                      <a:pt x="1786" y="1297"/>
                      <a:pt x="1844" y="1268"/>
                    </a:cubicBezTo>
                    <a:cubicBezTo>
                      <a:pt x="1959" y="1210"/>
                      <a:pt x="2074" y="1153"/>
                      <a:pt x="2247" y="1095"/>
                    </a:cubicBezTo>
                    <a:cubicBezTo>
                      <a:pt x="2305" y="1095"/>
                      <a:pt x="2362" y="1037"/>
                      <a:pt x="2420" y="922"/>
                    </a:cubicBezTo>
                    <a:lnTo>
                      <a:pt x="2478" y="461"/>
                    </a:lnTo>
                    <a:close/>
                    <a:moveTo>
                      <a:pt x="2305" y="0"/>
                    </a:moveTo>
                    <a:cubicBezTo>
                      <a:pt x="2190" y="0"/>
                      <a:pt x="2074" y="58"/>
                      <a:pt x="2074" y="173"/>
                    </a:cubicBezTo>
                    <a:lnTo>
                      <a:pt x="1959" y="692"/>
                    </a:lnTo>
                    <a:cubicBezTo>
                      <a:pt x="1902" y="749"/>
                      <a:pt x="1786" y="749"/>
                      <a:pt x="1729" y="807"/>
                    </a:cubicBezTo>
                    <a:lnTo>
                      <a:pt x="1325" y="519"/>
                    </a:lnTo>
                    <a:cubicBezTo>
                      <a:pt x="1277" y="470"/>
                      <a:pt x="1228" y="452"/>
                      <a:pt x="1179" y="452"/>
                    </a:cubicBezTo>
                    <a:cubicBezTo>
                      <a:pt x="1113" y="452"/>
                      <a:pt x="1046" y="486"/>
                      <a:pt x="980" y="519"/>
                    </a:cubicBezTo>
                    <a:lnTo>
                      <a:pt x="519" y="980"/>
                    </a:lnTo>
                    <a:cubicBezTo>
                      <a:pt x="461" y="1095"/>
                      <a:pt x="461" y="1210"/>
                      <a:pt x="519" y="1268"/>
                    </a:cubicBezTo>
                    <a:lnTo>
                      <a:pt x="807" y="1729"/>
                    </a:lnTo>
                    <a:cubicBezTo>
                      <a:pt x="749" y="1786"/>
                      <a:pt x="749" y="1844"/>
                      <a:pt x="692" y="1959"/>
                    </a:cubicBezTo>
                    <a:lnTo>
                      <a:pt x="231" y="2017"/>
                    </a:lnTo>
                    <a:cubicBezTo>
                      <a:pt x="58" y="2074"/>
                      <a:pt x="0" y="2132"/>
                      <a:pt x="0" y="2247"/>
                    </a:cubicBezTo>
                    <a:lnTo>
                      <a:pt x="0" y="2939"/>
                    </a:lnTo>
                    <a:cubicBezTo>
                      <a:pt x="0" y="3054"/>
                      <a:pt x="116" y="3169"/>
                      <a:pt x="231" y="3169"/>
                    </a:cubicBezTo>
                    <a:lnTo>
                      <a:pt x="692" y="3284"/>
                    </a:lnTo>
                    <a:cubicBezTo>
                      <a:pt x="749" y="3342"/>
                      <a:pt x="749" y="3399"/>
                      <a:pt x="807" y="3457"/>
                    </a:cubicBezTo>
                    <a:lnTo>
                      <a:pt x="519" y="3918"/>
                    </a:lnTo>
                    <a:cubicBezTo>
                      <a:pt x="461" y="3976"/>
                      <a:pt x="461" y="4148"/>
                      <a:pt x="519" y="4206"/>
                    </a:cubicBezTo>
                    <a:lnTo>
                      <a:pt x="980" y="4667"/>
                    </a:lnTo>
                    <a:cubicBezTo>
                      <a:pt x="1047" y="4734"/>
                      <a:pt x="1115" y="4762"/>
                      <a:pt x="1182" y="4762"/>
                    </a:cubicBezTo>
                    <a:cubicBezTo>
                      <a:pt x="1230" y="4762"/>
                      <a:pt x="1278" y="4748"/>
                      <a:pt x="1325" y="4724"/>
                    </a:cubicBezTo>
                    <a:lnTo>
                      <a:pt x="1729" y="4436"/>
                    </a:lnTo>
                    <a:cubicBezTo>
                      <a:pt x="1786" y="4436"/>
                      <a:pt x="1902" y="4494"/>
                      <a:pt x="1959" y="4494"/>
                    </a:cubicBezTo>
                    <a:lnTo>
                      <a:pt x="2074" y="5013"/>
                    </a:lnTo>
                    <a:cubicBezTo>
                      <a:pt x="2074" y="5128"/>
                      <a:pt x="2190" y="5185"/>
                      <a:pt x="2305" y="5185"/>
                    </a:cubicBezTo>
                    <a:lnTo>
                      <a:pt x="2939" y="5185"/>
                    </a:lnTo>
                    <a:cubicBezTo>
                      <a:pt x="3054" y="5185"/>
                      <a:pt x="3169" y="5128"/>
                      <a:pt x="3169" y="5013"/>
                    </a:cubicBezTo>
                    <a:lnTo>
                      <a:pt x="3284" y="4494"/>
                    </a:lnTo>
                    <a:cubicBezTo>
                      <a:pt x="3342" y="4494"/>
                      <a:pt x="3399" y="4436"/>
                      <a:pt x="3515" y="4436"/>
                    </a:cubicBezTo>
                    <a:lnTo>
                      <a:pt x="3918" y="4724"/>
                    </a:lnTo>
                    <a:cubicBezTo>
                      <a:pt x="3966" y="4748"/>
                      <a:pt x="4013" y="4762"/>
                      <a:pt x="4057" y="4762"/>
                    </a:cubicBezTo>
                    <a:cubicBezTo>
                      <a:pt x="4119" y="4762"/>
                      <a:pt x="4172" y="4734"/>
                      <a:pt x="4206" y="4667"/>
                    </a:cubicBezTo>
                    <a:lnTo>
                      <a:pt x="4667" y="4206"/>
                    </a:lnTo>
                    <a:cubicBezTo>
                      <a:pt x="4782" y="4148"/>
                      <a:pt x="4782" y="3976"/>
                      <a:pt x="4724" y="3918"/>
                    </a:cubicBezTo>
                    <a:lnTo>
                      <a:pt x="4436" y="3457"/>
                    </a:lnTo>
                    <a:cubicBezTo>
                      <a:pt x="4436" y="3399"/>
                      <a:pt x="4494" y="3342"/>
                      <a:pt x="4494" y="3284"/>
                    </a:cubicBezTo>
                    <a:lnTo>
                      <a:pt x="5013" y="3169"/>
                    </a:lnTo>
                    <a:cubicBezTo>
                      <a:pt x="5128" y="3169"/>
                      <a:pt x="5243" y="3054"/>
                      <a:pt x="5243" y="2939"/>
                    </a:cubicBezTo>
                    <a:lnTo>
                      <a:pt x="5243" y="2247"/>
                    </a:lnTo>
                    <a:cubicBezTo>
                      <a:pt x="5243" y="2132"/>
                      <a:pt x="5128" y="2074"/>
                      <a:pt x="5013" y="2017"/>
                    </a:cubicBezTo>
                    <a:lnTo>
                      <a:pt x="4494" y="1959"/>
                    </a:lnTo>
                    <a:cubicBezTo>
                      <a:pt x="4494" y="1844"/>
                      <a:pt x="4436" y="1786"/>
                      <a:pt x="4436" y="1729"/>
                    </a:cubicBezTo>
                    <a:lnTo>
                      <a:pt x="4724" y="1268"/>
                    </a:lnTo>
                    <a:cubicBezTo>
                      <a:pt x="4782" y="1210"/>
                      <a:pt x="4782" y="1095"/>
                      <a:pt x="4667" y="980"/>
                    </a:cubicBezTo>
                    <a:lnTo>
                      <a:pt x="4206" y="519"/>
                    </a:lnTo>
                    <a:cubicBezTo>
                      <a:pt x="4173" y="486"/>
                      <a:pt x="4120" y="452"/>
                      <a:pt x="4060" y="452"/>
                    </a:cubicBezTo>
                    <a:cubicBezTo>
                      <a:pt x="4015" y="452"/>
                      <a:pt x="3967" y="470"/>
                      <a:pt x="3918" y="519"/>
                    </a:cubicBezTo>
                    <a:lnTo>
                      <a:pt x="3515" y="807"/>
                    </a:lnTo>
                    <a:cubicBezTo>
                      <a:pt x="3399" y="749"/>
                      <a:pt x="3342" y="692"/>
                      <a:pt x="3284" y="692"/>
                    </a:cubicBezTo>
                    <a:lnTo>
                      <a:pt x="3169" y="173"/>
                    </a:lnTo>
                    <a:cubicBezTo>
                      <a:pt x="3169" y="58"/>
                      <a:pt x="3054" y="0"/>
                      <a:pt x="29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4"/>
              <p:cNvSpPr/>
              <p:nvPr/>
            </p:nvSpPr>
            <p:spPr>
              <a:xfrm>
                <a:off x="5571450" y="3540150"/>
                <a:ext cx="36025" cy="63400"/>
              </a:xfrm>
              <a:custGeom>
                <a:rect b="b" l="l" r="r" t="t"/>
                <a:pathLst>
                  <a:path extrusionOk="0" h="2536" w="1441">
                    <a:moveTo>
                      <a:pt x="749" y="1"/>
                    </a:moveTo>
                    <a:cubicBezTo>
                      <a:pt x="576" y="1"/>
                      <a:pt x="461" y="58"/>
                      <a:pt x="461" y="231"/>
                    </a:cubicBezTo>
                    <a:lnTo>
                      <a:pt x="461" y="289"/>
                    </a:lnTo>
                    <a:cubicBezTo>
                      <a:pt x="461" y="289"/>
                      <a:pt x="173" y="519"/>
                      <a:pt x="115" y="750"/>
                    </a:cubicBezTo>
                    <a:cubicBezTo>
                      <a:pt x="58" y="923"/>
                      <a:pt x="173" y="1095"/>
                      <a:pt x="288" y="1211"/>
                    </a:cubicBezTo>
                    <a:cubicBezTo>
                      <a:pt x="403" y="1326"/>
                      <a:pt x="634" y="1441"/>
                      <a:pt x="807" y="1499"/>
                    </a:cubicBezTo>
                    <a:cubicBezTo>
                      <a:pt x="864" y="1499"/>
                      <a:pt x="922" y="1556"/>
                      <a:pt x="864" y="1614"/>
                    </a:cubicBezTo>
                    <a:cubicBezTo>
                      <a:pt x="864" y="1672"/>
                      <a:pt x="807" y="1787"/>
                      <a:pt x="691" y="1787"/>
                    </a:cubicBezTo>
                    <a:cubicBezTo>
                      <a:pt x="576" y="1787"/>
                      <a:pt x="519" y="1787"/>
                      <a:pt x="461" y="1729"/>
                    </a:cubicBezTo>
                    <a:cubicBezTo>
                      <a:pt x="413" y="1705"/>
                      <a:pt x="356" y="1691"/>
                      <a:pt x="300" y="1691"/>
                    </a:cubicBezTo>
                    <a:cubicBezTo>
                      <a:pt x="222" y="1691"/>
                      <a:pt x="149" y="1719"/>
                      <a:pt x="115" y="1787"/>
                    </a:cubicBezTo>
                    <a:cubicBezTo>
                      <a:pt x="0" y="1902"/>
                      <a:pt x="58" y="2017"/>
                      <a:pt x="173" y="2132"/>
                    </a:cubicBezTo>
                    <a:cubicBezTo>
                      <a:pt x="288" y="2190"/>
                      <a:pt x="519" y="2248"/>
                      <a:pt x="519" y="2248"/>
                    </a:cubicBezTo>
                    <a:lnTo>
                      <a:pt x="519" y="2305"/>
                    </a:lnTo>
                    <a:cubicBezTo>
                      <a:pt x="519" y="2421"/>
                      <a:pt x="576" y="2536"/>
                      <a:pt x="691" y="2536"/>
                    </a:cubicBezTo>
                    <a:lnTo>
                      <a:pt x="749" y="2536"/>
                    </a:lnTo>
                    <a:cubicBezTo>
                      <a:pt x="864" y="2536"/>
                      <a:pt x="922" y="2478"/>
                      <a:pt x="922" y="2363"/>
                    </a:cubicBezTo>
                    <a:lnTo>
                      <a:pt x="922" y="2248"/>
                    </a:lnTo>
                    <a:cubicBezTo>
                      <a:pt x="1152" y="2132"/>
                      <a:pt x="1325" y="1960"/>
                      <a:pt x="1383" y="1729"/>
                    </a:cubicBezTo>
                    <a:cubicBezTo>
                      <a:pt x="1440" y="1441"/>
                      <a:pt x="1268" y="1153"/>
                      <a:pt x="980" y="1038"/>
                    </a:cubicBezTo>
                    <a:cubicBezTo>
                      <a:pt x="864" y="1038"/>
                      <a:pt x="749" y="980"/>
                      <a:pt x="634" y="923"/>
                    </a:cubicBezTo>
                    <a:cubicBezTo>
                      <a:pt x="576" y="865"/>
                      <a:pt x="576" y="807"/>
                      <a:pt x="634" y="750"/>
                    </a:cubicBezTo>
                    <a:cubicBezTo>
                      <a:pt x="691" y="731"/>
                      <a:pt x="736" y="724"/>
                      <a:pt x="770" y="724"/>
                    </a:cubicBezTo>
                    <a:cubicBezTo>
                      <a:pt x="839" y="724"/>
                      <a:pt x="864" y="750"/>
                      <a:pt x="864" y="750"/>
                    </a:cubicBezTo>
                    <a:cubicBezTo>
                      <a:pt x="864" y="750"/>
                      <a:pt x="941" y="827"/>
                      <a:pt x="1026" y="827"/>
                    </a:cubicBezTo>
                    <a:cubicBezTo>
                      <a:pt x="1069" y="827"/>
                      <a:pt x="1114" y="807"/>
                      <a:pt x="1152" y="750"/>
                    </a:cubicBezTo>
                    <a:cubicBezTo>
                      <a:pt x="1325" y="577"/>
                      <a:pt x="1152" y="404"/>
                      <a:pt x="1152" y="404"/>
                    </a:cubicBezTo>
                    <a:cubicBezTo>
                      <a:pt x="1152" y="404"/>
                      <a:pt x="1037" y="347"/>
                      <a:pt x="922" y="289"/>
                    </a:cubicBezTo>
                    <a:lnTo>
                      <a:pt x="922" y="231"/>
                    </a:lnTo>
                    <a:cubicBezTo>
                      <a:pt x="922" y="116"/>
                      <a:pt x="864" y="1"/>
                      <a:pt x="7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4"/>
              <p:cNvSpPr/>
              <p:nvPr/>
            </p:nvSpPr>
            <p:spPr>
              <a:xfrm>
                <a:off x="5434625" y="3255000"/>
                <a:ext cx="309675" cy="374475"/>
              </a:xfrm>
              <a:custGeom>
                <a:rect b="b" l="l" r="r" t="t"/>
                <a:pathLst>
                  <a:path extrusionOk="0" h="14979" w="12387">
                    <a:moveTo>
                      <a:pt x="3727" y="2472"/>
                    </a:moveTo>
                    <a:cubicBezTo>
                      <a:pt x="4263" y="2472"/>
                      <a:pt x="4724" y="2913"/>
                      <a:pt x="4724" y="3457"/>
                    </a:cubicBezTo>
                    <a:cubicBezTo>
                      <a:pt x="4724" y="3975"/>
                      <a:pt x="4321" y="4378"/>
                      <a:pt x="3802" y="4436"/>
                    </a:cubicBezTo>
                    <a:lnTo>
                      <a:pt x="3572" y="4436"/>
                    </a:lnTo>
                    <a:cubicBezTo>
                      <a:pt x="3053" y="4378"/>
                      <a:pt x="2650" y="3918"/>
                      <a:pt x="2708" y="3341"/>
                    </a:cubicBezTo>
                    <a:cubicBezTo>
                      <a:pt x="2765" y="2881"/>
                      <a:pt x="3111" y="2477"/>
                      <a:pt x="3630" y="2477"/>
                    </a:cubicBezTo>
                    <a:cubicBezTo>
                      <a:pt x="3662" y="2474"/>
                      <a:pt x="3695" y="2472"/>
                      <a:pt x="3727" y="2472"/>
                    </a:cubicBezTo>
                    <a:close/>
                    <a:moveTo>
                      <a:pt x="3918" y="518"/>
                    </a:moveTo>
                    <a:lnTo>
                      <a:pt x="4090" y="1152"/>
                    </a:lnTo>
                    <a:cubicBezTo>
                      <a:pt x="4090" y="1267"/>
                      <a:pt x="4148" y="1325"/>
                      <a:pt x="4263" y="1383"/>
                    </a:cubicBezTo>
                    <a:cubicBezTo>
                      <a:pt x="4436" y="1440"/>
                      <a:pt x="4609" y="1498"/>
                      <a:pt x="4782" y="1613"/>
                    </a:cubicBezTo>
                    <a:lnTo>
                      <a:pt x="5070" y="1613"/>
                    </a:lnTo>
                    <a:lnTo>
                      <a:pt x="5588" y="1210"/>
                    </a:lnTo>
                    <a:lnTo>
                      <a:pt x="5992" y="1555"/>
                    </a:lnTo>
                    <a:lnTo>
                      <a:pt x="5588" y="2132"/>
                    </a:lnTo>
                    <a:cubicBezTo>
                      <a:pt x="5531" y="2189"/>
                      <a:pt x="5531" y="2304"/>
                      <a:pt x="5588" y="2362"/>
                    </a:cubicBezTo>
                    <a:cubicBezTo>
                      <a:pt x="5646" y="2535"/>
                      <a:pt x="5761" y="2708"/>
                      <a:pt x="5819" y="2938"/>
                    </a:cubicBezTo>
                    <a:cubicBezTo>
                      <a:pt x="5819" y="2996"/>
                      <a:pt x="5876" y="3053"/>
                      <a:pt x="5992" y="3111"/>
                    </a:cubicBezTo>
                    <a:lnTo>
                      <a:pt x="6683" y="3226"/>
                    </a:lnTo>
                    <a:lnTo>
                      <a:pt x="6683" y="3687"/>
                    </a:lnTo>
                    <a:lnTo>
                      <a:pt x="5992" y="3860"/>
                    </a:lnTo>
                    <a:cubicBezTo>
                      <a:pt x="5876" y="3860"/>
                      <a:pt x="5819" y="3918"/>
                      <a:pt x="5819" y="4033"/>
                    </a:cubicBezTo>
                    <a:cubicBezTo>
                      <a:pt x="5761" y="4148"/>
                      <a:pt x="5704" y="4321"/>
                      <a:pt x="5646" y="4436"/>
                    </a:cubicBezTo>
                    <a:lnTo>
                      <a:pt x="4782" y="4436"/>
                    </a:lnTo>
                    <a:cubicBezTo>
                      <a:pt x="5070" y="4148"/>
                      <a:pt x="5185" y="3802"/>
                      <a:pt x="5185" y="3341"/>
                    </a:cubicBezTo>
                    <a:cubicBezTo>
                      <a:pt x="5127" y="2650"/>
                      <a:pt x="4551" y="2016"/>
                      <a:pt x="3802" y="1959"/>
                    </a:cubicBezTo>
                    <a:cubicBezTo>
                      <a:pt x="3769" y="1957"/>
                      <a:pt x="3735" y="1955"/>
                      <a:pt x="3702" y="1955"/>
                    </a:cubicBezTo>
                    <a:cubicBezTo>
                      <a:pt x="2885" y="1955"/>
                      <a:pt x="2247" y="2626"/>
                      <a:pt x="2247" y="3457"/>
                    </a:cubicBezTo>
                    <a:cubicBezTo>
                      <a:pt x="2247" y="3860"/>
                      <a:pt x="2362" y="4206"/>
                      <a:pt x="2593" y="4436"/>
                    </a:cubicBezTo>
                    <a:lnTo>
                      <a:pt x="1786" y="4436"/>
                    </a:lnTo>
                    <a:cubicBezTo>
                      <a:pt x="1728" y="4321"/>
                      <a:pt x="1671" y="4148"/>
                      <a:pt x="1613" y="3975"/>
                    </a:cubicBezTo>
                    <a:lnTo>
                      <a:pt x="1613" y="4033"/>
                    </a:lnTo>
                    <a:cubicBezTo>
                      <a:pt x="1556" y="3918"/>
                      <a:pt x="1498" y="3860"/>
                      <a:pt x="1383" y="3860"/>
                    </a:cubicBezTo>
                    <a:lnTo>
                      <a:pt x="749" y="3687"/>
                    </a:lnTo>
                    <a:lnTo>
                      <a:pt x="749" y="3226"/>
                    </a:lnTo>
                    <a:lnTo>
                      <a:pt x="1383" y="3111"/>
                    </a:lnTo>
                    <a:cubicBezTo>
                      <a:pt x="1498" y="3053"/>
                      <a:pt x="1556" y="2996"/>
                      <a:pt x="1613" y="2938"/>
                    </a:cubicBezTo>
                    <a:cubicBezTo>
                      <a:pt x="1613" y="2708"/>
                      <a:pt x="1728" y="2535"/>
                      <a:pt x="1844" y="2362"/>
                    </a:cubicBezTo>
                    <a:cubicBezTo>
                      <a:pt x="1844" y="2304"/>
                      <a:pt x="1844" y="2189"/>
                      <a:pt x="1786" y="2132"/>
                    </a:cubicBezTo>
                    <a:lnTo>
                      <a:pt x="1440" y="1555"/>
                    </a:lnTo>
                    <a:lnTo>
                      <a:pt x="1786" y="1210"/>
                    </a:lnTo>
                    <a:lnTo>
                      <a:pt x="2362" y="1613"/>
                    </a:lnTo>
                    <a:cubicBezTo>
                      <a:pt x="2401" y="1613"/>
                      <a:pt x="2465" y="1639"/>
                      <a:pt x="2520" y="1639"/>
                    </a:cubicBezTo>
                    <a:cubicBezTo>
                      <a:pt x="2548" y="1639"/>
                      <a:pt x="2573" y="1632"/>
                      <a:pt x="2593" y="1613"/>
                    </a:cubicBezTo>
                    <a:cubicBezTo>
                      <a:pt x="2765" y="1498"/>
                      <a:pt x="2938" y="1440"/>
                      <a:pt x="3169" y="1383"/>
                    </a:cubicBezTo>
                    <a:cubicBezTo>
                      <a:pt x="3226" y="1325"/>
                      <a:pt x="3284" y="1267"/>
                      <a:pt x="3342" y="1152"/>
                    </a:cubicBezTo>
                    <a:lnTo>
                      <a:pt x="3457" y="518"/>
                    </a:lnTo>
                    <a:close/>
                    <a:moveTo>
                      <a:pt x="11465" y="4955"/>
                    </a:moveTo>
                    <a:cubicBezTo>
                      <a:pt x="11753" y="4955"/>
                      <a:pt x="11753" y="5415"/>
                      <a:pt x="11465" y="5415"/>
                    </a:cubicBezTo>
                    <a:lnTo>
                      <a:pt x="4033" y="5415"/>
                    </a:lnTo>
                    <a:cubicBezTo>
                      <a:pt x="3918" y="5415"/>
                      <a:pt x="3802" y="5473"/>
                      <a:pt x="3745" y="5588"/>
                    </a:cubicBezTo>
                    <a:cubicBezTo>
                      <a:pt x="3745" y="5761"/>
                      <a:pt x="3860" y="5876"/>
                      <a:pt x="3975" y="5876"/>
                    </a:cubicBezTo>
                    <a:lnTo>
                      <a:pt x="10658" y="5876"/>
                    </a:lnTo>
                    <a:cubicBezTo>
                      <a:pt x="9909" y="6568"/>
                      <a:pt x="7432" y="8930"/>
                      <a:pt x="6913" y="9448"/>
                    </a:cubicBezTo>
                    <a:cubicBezTo>
                      <a:pt x="6856" y="9506"/>
                      <a:pt x="6856" y="9563"/>
                      <a:pt x="6856" y="9621"/>
                    </a:cubicBezTo>
                    <a:lnTo>
                      <a:pt x="6856" y="10485"/>
                    </a:lnTo>
                    <a:cubicBezTo>
                      <a:pt x="6654" y="10428"/>
                      <a:pt x="6438" y="10399"/>
                      <a:pt x="6222" y="10399"/>
                    </a:cubicBezTo>
                    <a:cubicBezTo>
                      <a:pt x="6006" y="10399"/>
                      <a:pt x="5790" y="10428"/>
                      <a:pt x="5588" y="10485"/>
                    </a:cubicBezTo>
                    <a:lnTo>
                      <a:pt x="5588" y="9851"/>
                    </a:lnTo>
                    <a:cubicBezTo>
                      <a:pt x="5588" y="9679"/>
                      <a:pt x="5588" y="9563"/>
                      <a:pt x="5473" y="9391"/>
                    </a:cubicBezTo>
                    <a:cubicBezTo>
                      <a:pt x="5300" y="9218"/>
                      <a:pt x="1786" y="5876"/>
                      <a:pt x="1786" y="5876"/>
                    </a:cubicBezTo>
                    <a:lnTo>
                      <a:pt x="2765" y="5876"/>
                    </a:lnTo>
                    <a:cubicBezTo>
                      <a:pt x="2881" y="5876"/>
                      <a:pt x="2996" y="5761"/>
                      <a:pt x="2996" y="5588"/>
                    </a:cubicBezTo>
                    <a:cubicBezTo>
                      <a:pt x="2938" y="5473"/>
                      <a:pt x="2823" y="5415"/>
                      <a:pt x="2765" y="5415"/>
                    </a:cubicBezTo>
                    <a:lnTo>
                      <a:pt x="979" y="5415"/>
                    </a:lnTo>
                    <a:cubicBezTo>
                      <a:pt x="634" y="5415"/>
                      <a:pt x="634" y="4955"/>
                      <a:pt x="979" y="4955"/>
                    </a:cubicBezTo>
                    <a:close/>
                    <a:moveTo>
                      <a:pt x="3226" y="0"/>
                    </a:moveTo>
                    <a:cubicBezTo>
                      <a:pt x="3111" y="0"/>
                      <a:pt x="2996" y="115"/>
                      <a:pt x="2996" y="230"/>
                    </a:cubicBezTo>
                    <a:lnTo>
                      <a:pt x="2881" y="922"/>
                    </a:lnTo>
                    <a:cubicBezTo>
                      <a:pt x="2708" y="979"/>
                      <a:pt x="2593" y="1037"/>
                      <a:pt x="2477" y="1095"/>
                    </a:cubicBezTo>
                    <a:lnTo>
                      <a:pt x="1844" y="691"/>
                    </a:lnTo>
                    <a:cubicBezTo>
                      <a:pt x="1815" y="663"/>
                      <a:pt x="1757" y="648"/>
                      <a:pt x="1700" y="648"/>
                    </a:cubicBezTo>
                    <a:cubicBezTo>
                      <a:pt x="1642" y="648"/>
                      <a:pt x="1584" y="663"/>
                      <a:pt x="1556" y="691"/>
                    </a:cubicBezTo>
                    <a:lnTo>
                      <a:pt x="922" y="1325"/>
                    </a:lnTo>
                    <a:cubicBezTo>
                      <a:pt x="864" y="1440"/>
                      <a:pt x="864" y="1555"/>
                      <a:pt x="922" y="1671"/>
                    </a:cubicBezTo>
                    <a:lnTo>
                      <a:pt x="1325" y="2247"/>
                    </a:lnTo>
                    <a:cubicBezTo>
                      <a:pt x="1268" y="2420"/>
                      <a:pt x="1210" y="2535"/>
                      <a:pt x="1152" y="2650"/>
                    </a:cubicBezTo>
                    <a:lnTo>
                      <a:pt x="461" y="2765"/>
                    </a:lnTo>
                    <a:cubicBezTo>
                      <a:pt x="346" y="2823"/>
                      <a:pt x="231" y="2881"/>
                      <a:pt x="231" y="2996"/>
                    </a:cubicBezTo>
                    <a:lnTo>
                      <a:pt x="231" y="4090"/>
                    </a:lnTo>
                    <a:lnTo>
                      <a:pt x="288" y="4090"/>
                    </a:lnTo>
                    <a:lnTo>
                      <a:pt x="1152" y="4263"/>
                    </a:lnTo>
                    <a:cubicBezTo>
                      <a:pt x="1210" y="4321"/>
                      <a:pt x="1210" y="4378"/>
                      <a:pt x="1210" y="4436"/>
                    </a:cubicBezTo>
                    <a:lnTo>
                      <a:pt x="922" y="4436"/>
                    </a:lnTo>
                    <a:cubicBezTo>
                      <a:pt x="58" y="4436"/>
                      <a:pt x="0" y="5876"/>
                      <a:pt x="922" y="5876"/>
                    </a:cubicBezTo>
                    <a:lnTo>
                      <a:pt x="1095" y="5876"/>
                    </a:lnTo>
                    <a:cubicBezTo>
                      <a:pt x="1095" y="5876"/>
                      <a:pt x="4897" y="9563"/>
                      <a:pt x="5070" y="9736"/>
                    </a:cubicBezTo>
                    <a:cubicBezTo>
                      <a:pt x="5070" y="10024"/>
                      <a:pt x="5070" y="10370"/>
                      <a:pt x="5070" y="10658"/>
                    </a:cubicBezTo>
                    <a:cubicBezTo>
                      <a:pt x="4379" y="11061"/>
                      <a:pt x="3860" y="11810"/>
                      <a:pt x="3860" y="12674"/>
                    </a:cubicBezTo>
                    <a:cubicBezTo>
                      <a:pt x="3860" y="13942"/>
                      <a:pt x="4897" y="14979"/>
                      <a:pt x="6222" y="14979"/>
                    </a:cubicBezTo>
                    <a:cubicBezTo>
                      <a:pt x="6683" y="14979"/>
                      <a:pt x="7144" y="14864"/>
                      <a:pt x="7547" y="14575"/>
                    </a:cubicBezTo>
                    <a:cubicBezTo>
                      <a:pt x="7720" y="14460"/>
                      <a:pt x="7662" y="14172"/>
                      <a:pt x="7374" y="14115"/>
                    </a:cubicBezTo>
                    <a:lnTo>
                      <a:pt x="7317" y="14115"/>
                    </a:lnTo>
                    <a:cubicBezTo>
                      <a:pt x="7007" y="14368"/>
                      <a:pt x="6616" y="14511"/>
                      <a:pt x="6202" y="14511"/>
                    </a:cubicBezTo>
                    <a:cubicBezTo>
                      <a:pt x="5768" y="14511"/>
                      <a:pt x="5310" y="14353"/>
                      <a:pt x="4897" y="13999"/>
                    </a:cubicBezTo>
                    <a:lnTo>
                      <a:pt x="4839" y="13999"/>
                    </a:lnTo>
                    <a:cubicBezTo>
                      <a:pt x="3724" y="12482"/>
                      <a:pt x="4786" y="10827"/>
                      <a:pt x="6231" y="10827"/>
                    </a:cubicBezTo>
                    <a:cubicBezTo>
                      <a:pt x="6652" y="10827"/>
                      <a:pt x="7106" y="10967"/>
                      <a:pt x="7547" y="11292"/>
                    </a:cubicBezTo>
                    <a:cubicBezTo>
                      <a:pt x="7547" y="11349"/>
                      <a:pt x="7605" y="11349"/>
                      <a:pt x="7605" y="11349"/>
                    </a:cubicBezTo>
                    <a:cubicBezTo>
                      <a:pt x="8066" y="12041"/>
                      <a:pt x="8181" y="12790"/>
                      <a:pt x="7893" y="13423"/>
                    </a:cubicBezTo>
                    <a:cubicBezTo>
                      <a:pt x="7954" y="13575"/>
                      <a:pt x="8063" y="13647"/>
                      <a:pt x="8160" y="13647"/>
                    </a:cubicBezTo>
                    <a:cubicBezTo>
                      <a:pt x="8248" y="13647"/>
                      <a:pt x="8326" y="13590"/>
                      <a:pt x="8354" y="13481"/>
                    </a:cubicBezTo>
                    <a:cubicBezTo>
                      <a:pt x="8469" y="13250"/>
                      <a:pt x="8526" y="12962"/>
                      <a:pt x="8526" y="12674"/>
                    </a:cubicBezTo>
                    <a:cubicBezTo>
                      <a:pt x="8526" y="11810"/>
                      <a:pt x="8008" y="11061"/>
                      <a:pt x="7317" y="10658"/>
                    </a:cubicBezTo>
                    <a:cubicBezTo>
                      <a:pt x="7317" y="10312"/>
                      <a:pt x="7317" y="10024"/>
                      <a:pt x="7317" y="9736"/>
                    </a:cubicBezTo>
                    <a:lnTo>
                      <a:pt x="11292" y="5876"/>
                    </a:lnTo>
                    <a:lnTo>
                      <a:pt x="11465" y="5876"/>
                    </a:lnTo>
                    <a:cubicBezTo>
                      <a:pt x="12329" y="5876"/>
                      <a:pt x="12386" y="4436"/>
                      <a:pt x="11465" y="4436"/>
                    </a:cubicBezTo>
                    <a:lnTo>
                      <a:pt x="6107" y="4436"/>
                    </a:lnTo>
                    <a:cubicBezTo>
                      <a:pt x="6107" y="4378"/>
                      <a:pt x="6164" y="4321"/>
                      <a:pt x="6164" y="4263"/>
                    </a:cubicBezTo>
                    <a:lnTo>
                      <a:pt x="6913" y="4148"/>
                    </a:lnTo>
                    <a:cubicBezTo>
                      <a:pt x="7029" y="4090"/>
                      <a:pt x="7086" y="4033"/>
                      <a:pt x="7086" y="3918"/>
                    </a:cubicBezTo>
                    <a:lnTo>
                      <a:pt x="7086" y="2996"/>
                    </a:lnTo>
                    <a:cubicBezTo>
                      <a:pt x="7086" y="2881"/>
                      <a:pt x="7029" y="2823"/>
                      <a:pt x="6913" y="2765"/>
                    </a:cubicBezTo>
                    <a:lnTo>
                      <a:pt x="6164" y="2650"/>
                    </a:lnTo>
                    <a:cubicBezTo>
                      <a:pt x="6107" y="2535"/>
                      <a:pt x="6107" y="2362"/>
                      <a:pt x="5992" y="2247"/>
                    </a:cubicBezTo>
                    <a:lnTo>
                      <a:pt x="6453" y="1671"/>
                    </a:lnTo>
                    <a:cubicBezTo>
                      <a:pt x="6510" y="1555"/>
                      <a:pt x="6510" y="1440"/>
                      <a:pt x="6395" y="1325"/>
                    </a:cubicBezTo>
                    <a:lnTo>
                      <a:pt x="5761" y="691"/>
                    </a:lnTo>
                    <a:cubicBezTo>
                      <a:pt x="5732" y="663"/>
                      <a:pt x="5689" y="648"/>
                      <a:pt x="5639" y="648"/>
                    </a:cubicBezTo>
                    <a:cubicBezTo>
                      <a:pt x="5588" y="648"/>
                      <a:pt x="5531" y="663"/>
                      <a:pt x="5473" y="691"/>
                    </a:cubicBezTo>
                    <a:lnTo>
                      <a:pt x="4897" y="1095"/>
                    </a:lnTo>
                    <a:cubicBezTo>
                      <a:pt x="4724" y="1037"/>
                      <a:pt x="4609" y="979"/>
                      <a:pt x="4494" y="922"/>
                    </a:cubicBezTo>
                    <a:lnTo>
                      <a:pt x="4321" y="230"/>
                    </a:lnTo>
                    <a:cubicBezTo>
                      <a:pt x="4321" y="115"/>
                      <a:pt x="4206" y="0"/>
                      <a:pt x="409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87" name="Google Shape;487;p34"/>
          <p:cNvSpPr txBox="1"/>
          <p:nvPr>
            <p:ph type="title"/>
          </p:nvPr>
        </p:nvSpPr>
        <p:spPr>
          <a:xfrm>
            <a:off x="1523714" y="880974"/>
            <a:ext cx="1392300" cy="42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rPr>
              <a:t>Define Business Problems</a:t>
            </a:r>
            <a:endParaRPr sz="1000">
              <a:solidFill>
                <a:schemeClr val="lt1"/>
              </a:solidFill>
            </a:endParaRPr>
          </a:p>
        </p:txBody>
      </p:sp>
      <p:sp>
        <p:nvSpPr>
          <p:cNvPr id="488" name="Google Shape;488;p34"/>
          <p:cNvSpPr txBox="1"/>
          <p:nvPr>
            <p:ph type="title"/>
          </p:nvPr>
        </p:nvSpPr>
        <p:spPr>
          <a:xfrm>
            <a:off x="3962114" y="880974"/>
            <a:ext cx="1392300" cy="42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rPr>
              <a:t>Data Preparation and Cleaning</a:t>
            </a:r>
            <a:endParaRPr sz="1000">
              <a:solidFill>
                <a:schemeClr val="lt1"/>
              </a:solidFill>
            </a:endParaRPr>
          </a:p>
        </p:txBody>
      </p:sp>
      <p:sp>
        <p:nvSpPr>
          <p:cNvPr id="489" name="Google Shape;489;p34"/>
          <p:cNvSpPr txBox="1"/>
          <p:nvPr>
            <p:ph type="title"/>
          </p:nvPr>
        </p:nvSpPr>
        <p:spPr>
          <a:xfrm>
            <a:off x="6248114" y="880974"/>
            <a:ext cx="1392300" cy="42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rPr>
              <a:t>Data Analysis</a:t>
            </a:r>
            <a:endParaRPr sz="1000">
              <a:solidFill>
                <a:schemeClr val="lt1"/>
              </a:solidFill>
            </a:endParaRPr>
          </a:p>
        </p:txBody>
      </p:sp>
      <p:sp>
        <p:nvSpPr>
          <p:cNvPr id="490" name="Google Shape;490;p34"/>
          <p:cNvSpPr txBox="1"/>
          <p:nvPr>
            <p:ph idx="2" type="subTitle"/>
          </p:nvPr>
        </p:nvSpPr>
        <p:spPr>
          <a:xfrm>
            <a:off x="1213100" y="1517250"/>
            <a:ext cx="1983000" cy="572700"/>
          </a:xfrm>
          <a:prstGeom prst="rect">
            <a:avLst/>
          </a:prstGeom>
        </p:spPr>
        <p:txBody>
          <a:bodyPr anchorCtr="0" anchor="t" bIns="91425" lIns="91425" spcFirstLastPara="1" rIns="91425" wrap="square" tIns="91425">
            <a:noAutofit/>
          </a:bodyPr>
          <a:lstStyle/>
          <a:p>
            <a:pPr indent="-165100" lvl="0" marL="114300" rtl="0" algn="l">
              <a:spcBef>
                <a:spcPts val="0"/>
              </a:spcBef>
              <a:spcAft>
                <a:spcPts val="0"/>
              </a:spcAft>
              <a:buSzPts val="800"/>
              <a:buChar char="-"/>
            </a:pPr>
            <a:r>
              <a:rPr lang="en" sz="800"/>
              <a:t>Defining Problem Statement</a:t>
            </a:r>
            <a:endParaRPr sz="800"/>
          </a:p>
          <a:p>
            <a:pPr indent="-165100" lvl="0" marL="114300" rtl="0" algn="l">
              <a:spcBef>
                <a:spcPts val="0"/>
              </a:spcBef>
              <a:spcAft>
                <a:spcPts val="0"/>
              </a:spcAft>
              <a:buSzPts val="800"/>
              <a:buChar char="-"/>
            </a:pPr>
            <a:r>
              <a:rPr lang="en" sz="800"/>
              <a:t>Defining Objective</a:t>
            </a:r>
            <a:endParaRPr sz="800"/>
          </a:p>
          <a:p>
            <a:pPr indent="0" lvl="0" marL="457200" rtl="0" algn="l">
              <a:spcBef>
                <a:spcPts val="0"/>
              </a:spcBef>
              <a:spcAft>
                <a:spcPts val="0"/>
              </a:spcAft>
              <a:buNone/>
            </a:pPr>
            <a:r>
              <a:t/>
            </a:r>
            <a:endParaRPr sz="800"/>
          </a:p>
        </p:txBody>
      </p:sp>
      <p:sp>
        <p:nvSpPr>
          <p:cNvPr id="491" name="Google Shape;491;p34"/>
          <p:cNvSpPr txBox="1"/>
          <p:nvPr>
            <p:ph idx="2" type="subTitle"/>
          </p:nvPr>
        </p:nvSpPr>
        <p:spPr>
          <a:xfrm>
            <a:off x="3271175" y="1517250"/>
            <a:ext cx="2145300" cy="784500"/>
          </a:xfrm>
          <a:prstGeom prst="rect">
            <a:avLst/>
          </a:prstGeom>
        </p:spPr>
        <p:txBody>
          <a:bodyPr anchorCtr="0" anchor="t" bIns="91425" lIns="91425" spcFirstLastPara="1" rIns="91425" wrap="square" tIns="91425">
            <a:noAutofit/>
          </a:bodyPr>
          <a:lstStyle/>
          <a:p>
            <a:pPr indent="-165100" lvl="0" marL="114300" rtl="0" algn="just">
              <a:spcBef>
                <a:spcPts val="0"/>
              </a:spcBef>
              <a:spcAft>
                <a:spcPts val="0"/>
              </a:spcAft>
              <a:buSzPts val="800"/>
              <a:buChar char="-"/>
            </a:pPr>
            <a:r>
              <a:rPr lang="en" sz="800"/>
              <a:t>Start gathering data and  cleaning data using Python</a:t>
            </a:r>
            <a:endParaRPr sz="800"/>
          </a:p>
        </p:txBody>
      </p:sp>
      <p:sp>
        <p:nvSpPr>
          <p:cNvPr id="492" name="Google Shape;492;p34"/>
          <p:cNvSpPr txBox="1"/>
          <p:nvPr>
            <p:ph idx="2" type="subTitle"/>
          </p:nvPr>
        </p:nvSpPr>
        <p:spPr>
          <a:xfrm>
            <a:off x="5561600" y="1517250"/>
            <a:ext cx="2145300" cy="572700"/>
          </a:xfrm>
          <a:prstGeom prst="rect">
            <a:avLst/>
          </a:prstGeom>
        </p:spPr>
        <p:txBody>
          <a:bodyPr anchorCtr="0" anchor="t" bIns="91425" lIns="91425" spcFirstLastPara="1" rIns="91425" wrap="square" tIns="91425">
            <a:noAutofit/>
          </a:bodyPr>
          <a:lstStyle/>
          <a:p>
            <a:pPr indent="-165100" lvl="0" marL="228600" rtl="0" algn="just">
              <a:spcBef>
                <a:spcPts val="0"/>
              </a:spcBef>
              <a:spcAft>
                <a:spcPts val="0"/>
              </a:spcAft>
              <a:buSzPts val="800"/>
              <a:buChar char="-"/>
            </a:pPr>
            <a:r>
              <a:rPr lang="en" sz="800"/>
              <a:t>Analysing the data to gain insights using python </a:t>
            </a:r>
            <a:endParaRPr sz="800"/>
          </a:p>
          <a:p>
            <a:pPr indent="0" lvl="0" marL="457200" rtl="0" algn="l">
              <a:spcBef>
                <a:spcPts val="0"/>
              </a:spcBef>
              <a:spcAft>
                <a:spcPts val="0"/>
              </a:spcAft>
              <a:buNone/>
            </a:pPr>
            <a:r>
              <a:t/>
            </a:r>
            <a:endParaRPr sz="1000"/>
          </a:p>
        </p:txBody>
      </p:sp>
      <p:sp>
        <p:nvSpPr>
          <p:cNvPr id="493" name="Google Shape;493;p34"/>
          <p:cNvSpPr/>
          <p:nvPr/>
        </p:nvSpPr>
        <p:spPr>
          <a:xfrm flipH="1">
            <a:off x="2431473" y="2040300"/>
            <a:ext cx="4280400" cy="5727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4" name="Google Shape;494;p34"/>
          <p:cNvGrpSpPr/>
          <p:nvPr/>
        </p:nvGrpSpPr>
        <p:grpSpPr>
          <a:xfrm>
            <a:off x="4642765" y="2040265"/>
            <a:ext cx="572640" cy="572640"/>
            <a:chOff x="3145174" y="2570875"/>
            <a:chExt cx="707400" cy="707400"/>
          </a:xfrm>
        </p:grpSpPr>
        <p:sp>
          <p:nvSpPr>
            <p:cNvPr id="495" name="Google Shape;495;p34"/>
            <p:cNvSpPr/>
            <p:nvPr/>
          </p:nvSpPr>
          <p:spPr>
            <a:xfrm flipH="1">
              <a:off x="3145174" y="2570875"/>
              <a:ext cx="707400" cy="707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6" name="Google Shape;496;p34"/>
            <p:cNvGrpSpPr/>
            <p:nvPr/>
          </p:nvGrpSpPr>
          <p:grpSpPr>
            <a:xfrm>
              <a:off x="3297937" y="2723650"/>
              <a:ext cx="401875" cy="401850"/>
              <a:chOff x="5891175" y="3227625"/>
              <a:chExt cx="401875" cy="401850"/>
            </a:xfrm>
          </p:grpSpPr>
          <p:sp>
            <p:nvSpPr>
              <p:cNvPr id="497" name="Google Shape;497;p34"/>
              <p:cNvSpPr/>
              <p:nvPr/>
            </p:nvSpPr>
            <p:spPr>
              <a:xfrm>
                <a:off x="6190750" y="3305400"/>
                <a:ext cx="31725" cy="57625"/>
              </a:xfrm>
              <a:custGeom>
                <a:rect b="b" l="l" r="r" t="t"/>
                <a:pathLst>
                  <a:path extrusionOk="0" h="2305" w="1269">
                    <a:moveTo>
                      <a:pt x="635" y="0"/>
                    </a:moveTo>
                    <a:cubicBezTo>
                      <a:pt x="519" y="0"/>
                      <a:pt x="404" y="116"/>
                      <a:pt x="404" y="231"/>
                    </a:cubicBezTo>
                    <a:lnTo>
                      <a:pt x="404" y="288"/>
                    </a:lnTo>
                    <a:cubicBezTo>
                      <a:pt x="231" y="346"/>
                      <a:pt x="116" y="519"/>
                      <a:pt x="116" y="692"/>
                    </a:cubicBezTo>
                    <a:cubicBezTo>
                      <a:pt x="58" y="865"/>
                      <a:pt x="116" y="1037"/>
                      <a:pt x="231" y="1153"/>
                    </a:cubicBezTo>
                    <a:cubicBezTo>
                      <a:pt x="404" y="1210"/>
                      <a:pt x="519" y="1268"/>
                      <a:pt x="692" y="1325"/>
                    </a:cubicBezTo>
                    <a:cubicBezTo>
                      <a:pt x="807" y="1383"/>
                      <a:pt x="750" y="1556"/>
                      <a:pt x="635" y="1556"/>
                    </a:cubicBezTo>
                    <a:lnTo>
                      <a:pt x="635" y="1613"/>
                    </a:lnTo>
                    <a:cubicBezTo>
                      <a:pt x="519" y="1613"/>
                      <a:pt x="519" y="1556"/>
                      <a:pt x="404" y="1498"/>
                    </a:cubicBezTo>
                    <a:cubicBezTo>
                      <a:pt x="387" y="1481"/>
                      <a:pt x="360" y="1474"/>
                      <a:pt x="330" y="1474"/>
                    </a:cubicBezTo>
                    <a:cubicBezTo>
                      <a:pt x="255" y="1474"/>
                      <a:pt x="157" y="1515"/>
                      <a:pt x="116" y="1556"/>
                    </a:cubicBezTo>
                    <a:cubicBezTo>
                      <a:pt x="1" y="1671"/>
                      <a:pt x="1" y="1844"/>
                      <a:pt x="174" y="1902"/>
                    </a:cubicBezTo>
                    <a:cubicBezTo>
                      <a:pt x="231" y="1959"/>
                      <a:pt x="346" y="2017"/>
                      <a:pt x="404" y="2017"/>
                    </a:cubicBezTo>
                    <a:lnTo>
                      <a:pt x="404" y="2074"/>
                    </a:lnTo>
                    <a:cubicBezTo>
                      <a:pt x="404" y="2190"/>
                      <a:pt x="462" y="2305"/>
                      <a:pt x="577" y="2305"/>
                    </a:cubicBezTo>
                    <a:cubicBezTo>
                      <a:pt x="750" y="2305"/>
                      <a:pt x="865" y="2190"/>
                      <a:pt x="865" y="2074"/>
                    </a:cubicBezTo>
                    <a:lnTo>
                      <a:pt x="865" y="2017"/>
                    </a:lnTo>
                    <a:cubicBezTo>
                      <a:pt x="1038" y="1902"/>
                      <a:pt x="1211" y="1729"/>
                      <a:pt x="1211" y="1556"/>
                    </a:cubicBezTo>
                    <a:cubicBezTo>
                      <a:pt x="1268" y="1268"/>
                      <a:pt x="1153" y="1037"/>
                      <a:pt x="865" y="922"/>
                    </a:cubicBezTo>
                    <a:cubicBezTo>
                      <a:pt x="750" y="865"/>
                      <a:pt x="577" y="865"/>
                      <a:pt x="577" y="807"/>
                    </a:cubicBezTo>
                    <a:cubicBezTo>
                      <a:pt x="577" y="739"/>
                      <a:pt x="616" y="711"/>
                      <a:pt x="661" y="711"/>
                    </a:cubicBezTo>
                    <a:cubicBezTo>
                      <a:pt x="692" y="711"/>
                      <a:pt x="726" y="725"/>
                      <a:pt x="750" y="749"/>
                    </a:cubicBezTo>
                    <a:cubicBezTo>
                      <a:pt x="750" y="749"/>
                      <a:pt x="827" y="801"/>
                      <a:pt x="929" y="801"/>
                    </a:cubicBezTo>
                    <a:cubicBezTo>
                      <a:pt x="980" y="801"/>
                      <a:pt x="1038" y="788"/>
                      <a:pt x="1095" y="749"/>
                    </a:cubicBezTo>
                    <a:cubicBezTo>
                      <a:pt x="1211" y="576"/>
                      <a:pt x="1038" y="404"/>
                      <a:pt x="1038" y="404"/>
                    </a:cubicBezTo>
                    <a:cubicBezTo>
                      <a:pt x="1038" y="404"/>
                      <a:pt x="980" y="346"/>
                      <a:pt x="865" y="288"/>
                    </a:cubicBezTo>
                    <a:lnTo>
                      <a:pt x="865" y="231"/>
                    </a:lnTo>
                    <a:cubicBezTo>
                      <a:pt x="865" y="116"/>
                      <a:pt x="807" y="0"/>
                      <a:pt x="6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4"/>
              <p:cNvSpPr/>
              <p:nvPr/>
            </p:nvSpPr>
            <p:spPr>
              <a:xfrm>
                <a:off x="6075525" y="3360125"/>
                <a:ext cx="31725" cy="58000"/>
              </a:xfrm>
              <a:custGeom>
                <a:rect b="b" l="l" r="r" t="t"/>
                <a:pathLst>
                  <a:path extrusionOk="0" h="2320" w="1269">
                    <a:moveTo>
                      <a:pt x="692" y="1"/>
                    </a:moveTo>
                    <a:cubicBezTo>
                      <a:pt x="519" y="1"/>
                      <a:pt x="404" y="116"/>
                      <a:pt x="404" y="231"/>
                    </a:cubicBezTo>
                    <a:lnTo>
                      <a:pt x="404" y="289"/>
                    </a:lnTo>
                    <a:cubicBezTo>
                      <a:pt x="231" y="404"/>
                      <a:pt x="116" y="519"/>
                      <a:pt x="116" y="692"/>
                    </a:cubicBezTo>
                    <a:cubicBezTo>
                      <a:pt x="59" y="865"/>
                      <a:pt x="116" y="1038"/>
                      <a:pt x="289" y="1153"/>
                    </a:cubicBezTo>
                    <a:cubicBezTo>
                      <a:pt x="404" y="1268"/>
                      <a:pt x="577" y="1326"/>
                      <a:pt x="750" y="1383"/>
                    </a:cubicBezTo>
                    <a:cubicBezTo>
                      <a:pt x="865" y="1441"/>
                      <a:pt x="750" y="1614"/>
                      <a:pt x="635" y="1614"/>
                    </a:cubicBezTo>
                    <a:cubicBezTo>
                      <a:pt x="577" y="1614"/>
                      <a:pt x="519" y="1614"/>
                      <a:pt x="462" y="1556"/>
                    </a:cubicBezTo>
                    <a:cubicBezTo>
                      <a:pt x="404" y="1527"/>
                      <a:pt x="347" y="1513"/>
                      <a:pt x="289" y="1513"/>
                    </a:cubicBezTo>
                    <a:cubicBezTo>
                      <a:pt x="231" y="1513"/>
                      <a:pt x="174" y="1527"/>
                      <a:pt x="116" y="1556"/>
                    </a:cubicBezTo>
                    <a:cubicBezTo>
                      <a:pt x="1" y="1671"/>
                      <a:pt x="59" y="1844"/>
                      <a:pt x="174" y="1959"/>
                    </a:cubicBezTo>
                    <a:cubicBezTo>
                      <a:pt x="289" y="2017"/>
                      <a:pt x="347" y="2017"/>
                      <a:pt x="404" y="2075"/>
                    </a:cubicBezTo>
                    <a:cubicBezTo>
                      <a:pt x="404" y="2190"/>
                      <a:pt x="519" y="2305"/>
                      <a:pt x="635" y="2305"/>
                    </a:cubicBezTo>
                    <a:cubicBezTo>
                      <a:pt x="655" y="2315"/>
                      <a:pt x="675" y="2320"/>
                      <a:pt x="695" y="2320"/>
                    </a:cubicBezTo>
                    <a:cubicBezTo>
                      <a:pt x="787" y="2320"/>
                      <a:pt x="865" y="2217"/>
                      <a:pt x="865" y="2075"/>
                    </a:cubicBezTo>
                    <a:lnTo>
                      <a:pt x="865" y="2017"/>
                    </a:lnTo>
                    <a:cubicBezTo>
                      <a:pt x="1096" y="1959"/>
                      <a:pt x="1211" y="1786"/>
                      <a:pt x="1268" y="1556"/>
                    </a:cubicBezTo>
                    <a:cubicBezTo>
                      <a:pt x="1268" y="1326"/>
                      <a:pt x="1153" y="1038"/>
                      <a:pt x="865" y="922"/>
                    </a:cubicBezTo>
                    <a:cubicBezTo>
                      <a:pt x="750" y="922"/>
                      <a:pt x="577" y="865"/>
                      <a:pt x="577" y="807"/>
                    </a:cubicBezTo>
                    <a:cubicBezTo>
                      <a:pt x="577" y="750"/>
                      <a:pt x="620" y="735"/>
                      <a:pt x="663" y="735"/>
                    </a:cubicBezTo>
                    <a:cubicBezTo>
                      <a:pt x="707" y="735"/>
                      <a:pt x="750" y="750"/>
                      <a:pt x="750" y="750"/>
                    </a:cubicBezTo>
                    <a:cubicBezTo>
                      <a:pt x="750" y="750"/>
                      <a:pt x="852" y="826"/>
                      <a:pt x="955" y="826"/>
                    </a:cubicBezTo>
                    <a:cubicBezTo>
                      <a:pt x="1006" y="826"/>
                      <a:pt x="1057" y="807"/>
                      <a:pt x="1096" y="750"/>
                    </a:cubicBezTo>
                    <a:cubicBezTo>
                      <a:pt x="1268" y="577"/>
                      <a:pt x="1096" y="404"/>
                      <a:pt x="1096" y="404"/>
                    </a:cubicBezTo>
                    <a:cubicBezTo>
                      <a:pt x="1096" y="404"/>
                      <a:pt x="980" y="346"/>
                      <a:pt x="865" y="289"/>
                    </a:cubicBezTo>
                    <a:cubicBezTo>
                      <a:pt x="865" y="173"/>
                      <a:pt x="807" y="58"/>
                      <a:pt x="6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4"/>
              <p:cNvSpPr/>
              <p:nvPr/>
            </p:nvSpPr>
            <p:spPr>
              <a:xfrm>
                <a:off x="5891175" y="3283800"/>
                <a:ext cx="401875" cy="345675"/>
              </a:xfrm>
              <a:custGeom>
                <a:rect b="b" l="l" r="r" t="t"/>
                <a:pathLst>
                  <a:path extrusionOk="0" h="13827" w="16075">
                    <a:moveTo>
                      <a:pt x="12618" y="461"/>
                    </a:moveTo>
                    <a:cubicBezTo>
                      <a:pt x="13482" y="461"/>
                      <a:pt x="14173" y="1152"/>
                      <a:pt x="14173" y="2017"/>
                    </a:cubicBezTo>
                    <a:cubicBezTo>
                      <a:pt x="14173" y="2881"/>
                      <a:pt x="13482" y="3572"/>
                      <a:pt x="12618" y="3572"/>
                    </a:cubicBezTo>
                    <a:cubicBezTo>
                      <a:pt x="11753" y="3572"/>
                      <a:pt x="11062" y="2881"/>
                      <a:pt x="11062" y="2017"/>
                    </a:cubicBezTo>
                    <a:cubicBezTo>
                      <a:pt x="11062" y="1152"/>
                      <a:pt x="11753" y="461"/>
                      <a:pt x="12618" y="461"/>
                    </a:cubicBezTo>
                    <a:close/>
                    <a:moveTo>
                      <a:pt x="6223" y="3226"/>
                    </a:moveTo>
                    <a:cubicBezTo>
                      <a:pt x="5935" y="3860"/>
                      <a:pt x="5877" y="4551"/>
                      <a:pt x="6223" y="5185"/>
                    </a:cubicBezTo>
                    <a:lnTo>
                      <a:pt x="462" y="5185"/>
                    </a:lnTo>
                    <a:lnTo>
                      <a:pt x="462" y="3975"/>
                    </a:lnTo>
                    <a:cubicBezTo>
                      <a:pt x="462" y="3572"/>
                      <a:pt x="807" y="3226"/>
                      <a:pt x="1153" y="3226"/>
                    </a:cubicBezTo>
                    <a:close/>
                    <a:moveTo>
                      <a:pt x="14922" y="3226"/>
                    </a:moveTo>
                    <a:cubicBezTo>
                      <a:pt x="15325" y="3226"/>
                      <a:pt x="15613" y="3572"/>
                      <a:pt x="15613" y="3918"/>
                    </a:cubicBezTo>
                    <a:lnTo>
                      <a:pt x="15613" y="5185"/>
                    </a:lnTo>
                    <a:lnTo>
                      <a:pt x="9852" y="5185"/>
                    </a:lnTo>
                    <a:cubicBezTo>
                      <a:pt x="10198" y="4551"/>
                      <a:pt x="10140" y="3860"/>
                      <a:pt x="9852" y="3226"/>
                    </a:cubicBezTo>
                    <a:lnTo>
                      <a:pt x="11004" y="3226"/>
                    </a:lnTo>
                    <a:cubicBezTo>
                      <a:pt x="11350" y="3745"/>
                      <a:pt x="11984" y="4033"/>
                      <a:pt x="12618" y="4033"/>
                    </a:cubicBezTo>
                    <a:cubicBezTo>
                      <a:pt x="13251" y="4033"/>
                      <a:pt x="13885" y="3745"/>
                      <a:pt x="14231" y="3226"/>
                    </a:cubicBezTo>
                    <a:close/>
                    <a:moveTo>
                      <a:pt x="8066" y="2650"/>
                    </a:moveTo>
                    <a:cubicBezTo>
                      <a:pt x="8930" y="2650"/>
                      <a:pt x="9622" y="3342"/>
                      <a:pt x="9622" y="4206"/>
                    </a:cubicBezTo>
                    <a:cubicBezTo>
                      <a:pt x="9622" y="5070"/>
                      <a:pt x="8930" y="5819"/>
                      <a:pt x="8066" y="5819"/>
                    </a:cubicBezTo>
                    <a:cubicBezTo>
                      <a:pt x="7202" y="5819"/>
                      <a:pt x="6511" y="5070"/>
                      <a:pt x="6511" y="4206"/>
                    </a:cubicBezTo>
                    <a:cubicBezTo>
                      <a:pt x="6511" y="3342"/>
                      <a:pt x="7202" y="2650"/>
                      <a:pt x="8066" y="2650"/>
                    </a:cubicBezTo>
                    <a:close/>
                    <a:moveTo>
                      <a:pt x="12618" y="0"/>
                    </a:moveTo>
                    <a:cubicBezTo>
                      <a:pt x="11465" y="0"/>
                      <a:pt x="10544" y="922"/>
                      <a:pt x="10544" y="2017"/>
                    </a:cubicBezTo>
                    <a:cubicBezTo>
                      <a:pt x="10544" y="2305"/>
                      <a:pt x="10601" y="2535"/>
                      <a:pt x="10716" y="2766"/>
                    </a:cubicBezTo>
                    <a:lnTo>
                      <a:pt x="9449" y="2766"/>
                    </a:lnTo>
                    <a:cubicBezTo>
                      <a:pt x="9103" y="2420"/>
                      <a:pt x="8585" y="2189"/>
                      <a:pt x="8009" y="2189"/>
                    </a:cubicBezTo>
                    <a:cubicBezTo>
                      <a:pt x="7490" y="2189"/>
                      <a:pt x="6972" y="2420"/>
                      <a:pt x="6626" y="2766"/>
                    </a:cubicBezTo>
                    <a:lnTo>
                      <a:pt x="1153" y="2766"/>
                    </a:lnTo>
                    <a:cubicBezTo>
                      <a:pt x="519" y="2766"/>
                      <a:pt x="1" y="3284"/>
                      <a:pt x="1" y="3975"/>
                    </a:cubicBezTo>
                    <a:lnTo>
                      <a:pt x="1" y="13596"/>
                    </a:lnTo>
                    <a:cubicBezTo>
                      <a:pt x="1" y="13712"/>
                      <a:pt x="116" y="13827"/>
                      <a:pt x="231" y="13827"/>
                    </a:cubicBezTo>
                    <a:lnTo>
                      <a:pt x="12041" y="13827"/>
                    </a:lnTo>
                    <a:cubicBezTo>
                      <a:pt x="12272" y="13596"/>
                      <a:pt x="12099" y="13366"/>
                      <a:pt x="11926" y="13366"/>
                    </a:cubicBezTo>
                    <a:lnTo>
                      <a:pt x="1153" y="13366"/>
                    </a:lnTo>
                    <a:cubicBezTo>
                      <a:pt x="750" y="13366"/>
                      <a:pt x="462" y="13020"/>
                      <a:pt x="462" y="12675"/>
                    </a:cubicBezTo>
                    <a:lnTo>
                      <a:pt x="462" y="5646"/>
                    </a:lnTo>
                    <a:lnTo>
                      <a:pt x="6568" y="5646"/>
                    </a:lnTo>
                    <a:cubicBezTo>
                      <a:pt x="6914" y="6049"/>
                      <a:pt x="7433" y="6280"/>
                      <a:pt x="8009" y="6280"/>
                    </a:cubicBezTo>
                    <a:cubicBezTo>
                      <a:pt x="8642" y="6280"/>
                      <a:pt x="9161" y="5992"/>
                      <a:pt x="9507" y="5646"/>
                    </a:cubicBezTo>
                    <a:lnTo>
                      <a:pt x="15613" y="5646"/>
                    </a:lnTo>
                    <a:lnTo>
                      <a:pt x="15613" y="13135"/>
                    </a:lnTo>
                    <a:cubicBezTo>
                      <a:pt x="15613" y="13251"/>
                      <a:pt x="15498" y="13366"/>
                      <a:pt x="15383" y="13366"/>
                    </a:cubicBezTo>
                    <a:lnTo>
                      <a:pt x="13251" y="13366"/>
                    </a:lnTo>
                    <a:cubicBezTo>
                      <a:pt x="13021" y="13596"/>
                      <a:pt x="13194" y="13827"/>
                      <a:pt x="13366" y="13827"/>
                    </a:cubicBezTo>
                    <a:lnTo>
                      <a:pt x="14922" y="13827"/>
                    </a:lnTo>
                    <a:cubicBezTo>
                      <a:pt x="15556" y="13827"/>
                      <a:pt x="16074" y="13308"/>
                      <a:pt x="16074" y="12675"/>
                    </a:cubicBezTo>
                    <a:lnTo>
                      <a:pt x="16074" y="3975"/>
                    </a:lnTo>
                    <a:cubicBezTo>
                      <a:pt x="16074" y="3284"/>
                      <a:pt x="15556" y="2766"/>
                      <a:pt x="14922" y="2766"/>
                    </a:cubicBezTo>
                    <a:lnTo>
                      <a:pt x="14519" y="2766"/>
                    </a:lnTo>
                    <a:cubicBezTo>
                      <a:pt x="14576" y="2535"/>
                      <a:pt x="14634" y="2305"/>
                      <a:pt x="14634" y="2017"/>
                    </a:cubicBezTo>
                    <a:cubicBezTo>
                      <a:pt x="14634" y="922"/>
                      <a:pt x="13712" y="0"/>
                      <a:pt x="126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4"/>
              <p:cNvSpPr/>
              <p:nvPr/>
            </p:nvSpPr>
            <p:spPr>
              <a:xfrm>
                <a:off x="5921425" y="3383175"/>
                <a:ext cx="14425" cy="11550"/>
              </a:xfrm>
              <a:custGeom>
                <a:rect b="b" l="l" r="r" t="t"/>
                <a:pathLst>
                  <a:path extrusionOk="0" h="462" w="577">
                    <a:moveTo>
                      <a:pt x="289" y="0"/>
                    </a:moveTo>
                    <a:cubicBezTo>
                      <a:pt x="1" y="0"/>
                      <a:pt x="1" y="461"/>
                      <a:pt x="289" y="461"/>
                    </a:cubicBezTo>
                    <a:cubicBezTo>
                      <a:pt x="577" y="461"/>
                      <a:pt x="577" y="0"/>
                      <a:pt x="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4"/>
              <p:cNvSpPr/>
              <p:nvPr/>
            </p:nvSpPr>
            <p:spPr>
              <a:xfrm>
                <a:off x="5945900" y="3383175"/>
                <a:ext cx="14450" cy="11550"/>
              </a:xfrm>
              <a:custGeom>
                <a:rect b="b" l="l" r="r" t="t"/>
                <a:pathLst>
                  <a:path extrusionOk="0" h="462" w="578">
                    <a:moveTo>
                      <a:pt x="289" y="0"/>
                    </a:moveTo>
                    <a:cubicBezTo>
                      <a:pt x="1" y="0"/>
                      <a:pt x="1" y="461"/>
                      <a:pt x="289" y="461"/>
                    </a:cubicBezTo>
                    <a:cubicBezTo>
                      <a:pt x="577" y="461"/>
                      <a:pt x="577" y="0"/>
                      <a:pt x="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4"/>
              <p:cNvSpPr/>
              <p:nvPr/>
            </p:nvSpPr>
            <p:spPr>
              <a:xfrm>
                <a:off x="5970400" y="3383175"/>
                <a:ext cx="15875" cy="11550"/>
              </a:xfrm>
              <a:custGeom>
                <a:rect b="b" l="l" r="r" t="t"/>
                <a:pathLst>
                  <a:path extrusionOk="0" h="462" w="635">
                    <a:moveTo>
                      <a:pt x="288" y="0"/>
                    </a:moveTo>
                    <a:cubicBezTo>
                      <a:pt x="0" y="0"/>
                      <a:pt x="0" y="461"/>
                      <a:pt x="288" y="461"/>
                    </a:cubicBezTo>
                    <a:cubicBezTo>
                      <a:pt x="634" y="461"/>
                      <a:pt x="634" y="0"/>
                      <a:pt x="2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4"/>
              <p:cNvSpPr/>
              <p:nvPr/>
            </p:nvSpPr>
            <p:spPr>
              <a:xfrm>
                <a:off x="5930075" y="3453750"/>
                <a:ext cx="95075" cy="80675"/>
              </a:xfrm>
              <a:custGeom>
                <a:rect b="b" l="l" r="r" t="t"/>
                <a:pathLst>
                  <a:path extrusionOk="0" h="3227" w="3803">
                    <a:moveTo>
                      <a:pt x="3342" y="519"/>
                    </a:moveTo>
                    <a:lnTo>
                      <a:pt x="3342" y="2766"/>
                    </a:lnTo>
                    <a:lnTo>
                      <a:pt x="461" y="2766"/>
                    </a:lnTo>
                    <a:lnTo>
                      <a:pt x="461" y="519"/>
                    </a:lnTo>
                    <a:close/>
                    <a:moveTo>
                      <a:pt x="231" y="0"/>
                    </a:moveTo>
                    <a:cubicBezTo>
                      <a:pt x="115" y="0"/>
                      <a:pt x="0" y="115"/>
                      <a:pt x="0" y="288"/>
                    </a:cubicBezTo>
                    <a:lnTo>
                      <a:pt x="0" y="2938"/>
                    </a:lnTo>
                    <a:cubicBezTo>
                      <a:pt x="0" y="3111"/>
                      <a:pt x="115" y="3226"/>
                      <a:pt x="231" y="3226"/>
                    </a:cubicBezTo>
                    <a:lnTo>
                      <a:pt x="3572" y="3226"/>
                    </a:lnTo>
                    <a:cubicBezTo>
                      <a:pt x="3687" y="3226"/>
                      <a:pt x="3803" y="3111"/>
                      <a:pt x="3803" y="2938"/>
                    </a:cubicBezTo>
                    <a:lnTo>
                      <a:pt x="3803" y="231"/>
                    </a:lnTo>
                    <a:cubicBezTo>
                      <a:pt x="3803" y="115"/>
                      <a:pt x="3745" y="0"/>
                      <a:pt x="35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4"/>
              <p:cNvSpPr/>
              <p:nvPr/>
            </p:nvSpPr>
            <p:spPr>
              <a:xfrm>
                <a:off x="6045300" y="3453750"/>
                <a:ext cx="95075" cy="80675"/>
              </a:xfrm>
              <a:custGeom>
                <a:rect b="b" l="l" r="r" t="t"/>
                <a:pathLst>
                  <a:path extrusionOk="0" h="3227" w="3803">
                    <a:moveTo>
                      <a:pt x="3342" y="519"/>
                    </a:moveTo>
                    <a:lnTo>
                      <a:pt x="3342" y="2766"/>
                    </a:lnTo>
                    <a:lnTo>
                      <a:pt x="461" y="2766"/>
                    </a:lnTo>
                    <a:lnTo>
                      <a:pt x="461" y="519"/>
                    </a:lnTo>
                    <a:close/>
                    <a:moveTo>
                      <a:pt x="231" y="0"/>
                    </a:moveTo>
                    <a:cubicBezTo>
                      <a:pt x="115" y="0"/>
                      <a:pt x="0" y="115"/>
                      <a:pt x="0" y="288"/>
                    </a:cubicBezTo>
                    <a:lnTo>
                      <a:pt x="0" y="2938"/>
                    </a:lnTo>
                    <a:cubicBezTo>
                      <a:pt x="0" y="3111"/>
                      <a:pt x="115" y="3226"/>
                      <a:pt x="231" y="3226"/>
                    </a:cubicBezTo>
                    <a:lnTo>
                      <a:pt x="3572" y="3226"/>
                    </a:lnTo>
                    <a:cubicBezTo>
                      <a:pt x="3687" y="3226"/>
                      <a:pt x="3802" y="3111"/>
                      <a:pt x="3802" y="2938"/>
                    </a:cubicBezTo>
                    <a:lnTo>
                      <a:pt x="3802" y="231"/>
                    </a:lnTo>
                    <a:cubicBezTo>
                      <a:pt x="3802" y="115"/>
                      <a:pt x="3687" y="0"/>
                      <a:pt x="35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4"/>
              <p:cNvSpPr/>
              <p:nvPr/>
            </p:nvSpPr>
            <p:spPr>
              <a:xfrm>
                <a:off x="6159075" y="3455175"/>
                <a:ext cx="95075" cy="79250"/>
              </a:xfrm>
              <a:custGeom>
                <a:rect b="b" l="l" r="r" t="t"/>
                <a:pathLst>
                  <a:path extrusionOk="0" h="3170" w="3803">
                    <a:moveTo>
                      <a:pt x="3342" y="462"/>
                    </a:moveTo>
                    <a:lnTo>
                      <a:pt x="3342" y="2709"/>
                    </a:lnTo>
                    <a:lnTo>
                      <a:pt x="461" y="2709"/>
                    </a:lnTo>
                    <a:lnTo>
                      <a:pt x="461" y="462"/>
                    </a:lnTo>
                    <a:close/>
                    <a:moveTo>
                      <a:pt x="231" y="1"/>
                    </a:moveTo>
                    <a:cubicBezTo>
                      <a:pt x="116" y="1"/>
                      <a:pt x="0" y="58"/>
                      <a:pt x="0" y="231"/>
                    </a:cubicBezTo>
                    <a:lnTo>
                      <a:pt x="0" y="2939"/>
                    </a:lnTo>
                    <a:cubicBezTo>
                      <a:pt x="0" y="3054"/>
                      <a:pt x="116" y="3169"/>
                      <a:pt x="231" y="3169"/>
                    </a:cubicBezTo>
                    <a:lnTo>
                      <a:pt x="3572" y="3169"/>
                    </a:lnTo>
                    <a:cubicBezTo>
                      <a:pt x="3687" y="3169"/>
                      <a:pt x="3803" y="3054"/>
                      <a:pt x="3803" y="2939"/>
                    </a:cubicBezTo>
                    <a:lnTo>
                      <a:pt x="3803" y="231"/>
                    </a:lnTo>
                    <a:cubicBezTo>
                      <a:pt x="3803" y="58"/>
                      <a:pt x="3687" y="1"/>
                      <a:pt x="35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4"/>
              <p:cNvSpPr/>
              <p:nvPr/>
            </p:nvSpPr>
            <p:spPr>
              <a:xfrm>
                <a:off x="5930075" y="3551675"/>
                <a:ext cx="96525" cy="11550"/>
              </a:xfrm>
              <a:custGeom>
                <a:rect b="b" l="l" r="r" t="t"/>
                <a:pathLst>
                  <a:path extrusionOk="0" h="462" w="3861">
                    <a:moveTo>
                      <a:pt x="288" y="1"/>
                    </a:moveTo>
                    <a:cubicBezTo>
                      <a:pt x="115" y="1"/>
                      <a:pt x="58" y="58"/>
                      <a:pt x="0" y="174"/>
                    </a:cubicBezTo>
                    <a:cubicBezTo>
                      <a:pt x="0" y="346"/>
                      <a:pt x="115" y="462"/>
                      <a:pt x="231" y="462"/>
                    </a:cubicBezTo>
                    <a:lnTo>
                      <a:pt x="3572" y="462"/>
                    </a:lnTo>
                    <a:cubicBezTo>
                      <a:pt x="3745" y="462"/>
                      <a:pt x="3860" y="346"/>
                      <a:pt x="3803" y="174"/>
                    </a:cubicBezTo>
                    <a:cubicBezTo>
                      <a:pt x="3803" y="58"/>
                      <a:pt x="3687" y="1"/>
                      <a:pt x="35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4"/>
              <p:cNvSpPr/>
              <p:nvPr/>
            </p:nvSpPr>
            <p:spPr>
              <a:xfrm>
                <a:off x="5945900" y="3576175"/>
                <a:ext cx="64850" cy="11550"/>
              </a:xfrm>
              <a:custGeom>
                <a:rect b="b" l="l" r="r" t="t"/>
                <a:pathLst>
                  <a:path extrusionOk="0" h="462" w="2594">
                    <a:moveTo>
                      <a:pt x="231" y="0"/>
                    </a:moveTo>
                    <a:cubicBezTo>
                      <a:pt x="116" y="0"/>
                      <a:pt x="1" y="115"/>
                      <a:pt x="1" y="288"/>
                    </a:cubicBezTo>
                    <a:cubicBezTo>
                      <a:pt x="59" y="403"/>
                      <a:pt x="174" y="461"/>
                      <a:pt x="289" y="461"/>
                    </a:cubicBezTo>
                    <a:lnTo>
                      <a:pt x="2305" y="461"/>
                    </a:lnTo>
                    <a:cubicBezTo>
                      <a:pt x="2421" y="461"/>
                      <a:pt x="2536" y="403"/>
                      <a:pt x="2536" y="288"/>
                    </a:cubicBezTo>
                    <a:cubicBezTo>
                      <a:pt x="2593" y="115"/>
                      <a:pt x="2478" y="0"/>
                      <a:pt x="2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4"/>
              <p:cNvSpPr/>
              <p:nvPr/>
            </p:nvSpPr>
            <p:spPr>
              <a:xfrm>
                <a:off x="6043850" y="3551675"/>
                <a:ext cx="96525" cy="11550"/>
              </a:xfrm>
              <a:custGeom>
                <a:rect b="b" l="l" r="r" t="t"/>
                <a:pathLst>
                  <a:path extrusionOk="0" h="462" w="3861">
                    <a:moveTo>
                      <a:pt x="289" y="1"/>
                    </a:moveTo>
                    <a:cubicBezTo>
                      <a:pt x="173" y="1"/>
                      <a:pt x="58" y="58"/>
                      <a:pt x="58" y="174"/>
                    </a:cubicBezTo>
                    <a:cubicBezTo>
                      <a:pt x="0" y="346"/>
                      <a:pt x="116" y="462"/>
                      <a:pt x="289" y="462"/>
                    </a:cubicBezTo>
                    <a:lnTo>
                      <a:pt x="3572" y="462"/>
                    </a:lnTo>
                    <a:cubicBezTo>
                      <a:pt x="3745" y="462"/>
                      <a:pt x="3860" y="346"/>
                      <a:pt x="3803" y="174"/>
                    </a:cubicBezTo>
                    <a:cubicBezTo>
                      <a:pt x="3803" y="58"/>
                      <a:pt x="3688" y="1"/>
                      <a:pt x="35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4"/>
              <p:cNvSpPr/>
              <p:nvPr/>
            </p:nvSpPr>
            <p:spPr>
              <a:xfrm>
                <a:off x="6059700" y="3576175"/>
                <a:ext cx="64825" cy="11550"/>
              </a:xfrm>
              <a:custGeom>
                <a:rect b="b" l="l" r="r" t="t"/>
                <a:pathLst>
                  <a:path extrusionOk="0" h="462" w="2593">
                    <a:moveTo>
                      <a:pt x="288" y="0"/>
                    </a:moveTo>
                    <a:cubicBezTo>
                      <a:pt x="115" y="0"/>
                      <a:pt x="0" y="115"/>
                      <a:pt x="58" y="288"/>
                    </a:cubicBezTo>
                    <a:cubicBezTo>
                      <a:pt x="58" y="403"/>
                      <a:pt x="173" y="461"/>
                      <a:pt x="288" y="461"/>
                    </a:cubicBezTo>
                    <a:lnTo>
                      <a:pt x="2362" y="461"/>
                    </a:lnTo>
                    <a:cubicBezTo>
                      <a:pt x="2477" y="461"/>
                      <a:pt x="2593" y="403"/>
                      <a:pt x="2593" y="288"/>
                    </a:cubicBezTo>
                    <a:cubicBezTo>
                      <a:pt x="2593" y="115"/>
                      <a:pt x="2477" y="0"/>
                      <a:pt x="23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4"/>
              <p:cNvSpPr/>
              <p:nvPr/>
            </p:nvSpPr>
            <p:spPr>
              <a:xfrm>
                <a:off x="6159075" y="3551675"/>
                <a:ext cx="95075" cy="11550"/>
              </a:xfrm>
              <a:custGeom>
                <a:rect b="b" l="l" r="r" t="t"/>
                <a:pathLst>
                  <a:path extrusionOk="0" h="462" w="3803">
                    <a:moveTo>
                      <a:pt x="231" y="1"/>
                    </a:moveTo>
                    <a:cubicBezTo>
                      <a:pt x="116" y="1"/>
                      <a:pt x="0" y="58"/>
                      <a:pt x="0" y="174"/>
                    </a:cubicBezTo>
                    <a:cubicBezTo>
                      <a:pt x="0" y="346"/>
                      <a:pt x="116" y="462"/>
                      <a:pt x="231" y="462"/>
                    </a:cubicBezTo>
                    <a:lnTo>
                      <a:pt x="3572" y="462"/>
                    </a:lnTo>
                    <a:cubicBezTo>
                      <a:pt x="3687" y="462"/>
                      <a:pt x="3803" y="346"/>
                      <a:pt x="3803" y="231"/>
                    </a:cubicBezTo>
                    <a:cubicBezTo>
                      <a:pt x="3803" y="116"/>
                      <a:pt x="3687" y="1"/>
                      <a:pt x="35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4"/>
              <p:cNvSpPr/>
              <p:nvPr/>
            </p:nvSpPr>
            <p:spPr>
              <a:xfrm>
                <a:off x="6174925" y="3576175"/>
                <a:ext cx="63375" cy="11550"/>
              </a:xfrm>
              <a:custGeom>
                <a:rect b="b" l="l" r="r" t="t"/>
                <a:pathLst>
                  <a:path extrusionOk="0" h="462" w="2535">
                    <a:moveTo>
                      <a:pt x="231" y="0"/>
                    </a:moveTo>
                    <a:cubicBezTo>
                      <a:pt x="115" y="0"/>
                      <a:pt x="0" y="58"/>
                      <a:pt x="0" y="231"/>
                    </a:cubicBezTo>
                    <a:cubicBezTo>
                      <a:pt x="0" y="346"/>
                      <a:pt x="115" y="461"/>
                      <a:pt x="231" y="461"/>
                    </a:cubicBezTo>
                    <a:lnTo>
                      <a:pt x="2305" y="461"/>
                    </a:lnTo>
                    <a:cubicBezTo>
                      <a:pt x="2420" y="461"/>
                      <a:pt x="2535" y="403"/>
                      <a:pt x="2535" y="288"/>
                    </a:cubicBezTo>
                    <a:cubicBezTo>
                      <a:pt x="2535" y="115"/>
                      <a:pt x="2420" y="0"/>
                      <a:pt x="2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4"/>
              <p:cNvSpPr/>
              <p:nvPr/>
            </p:nvSpPr>
            <p:spPr>
              <a:xfrm>
                <a:off x="6185000" y="3227625"/>
                <a:ext cx="12975" cy="43225"/>
              </a:xfrm>
              <a:custGeom>
                <a:rect b="b" l="l" r="r" t="t"/>
                <a:pathLst>
                  <a:path extrusionOk="0" h="1729" w="519">
                    <a:moveTo>
                      <a:pt x="288" y="0"/>
                    </a:moveTo>
                    <a:cubicBezTo>
                      <a:pt x="173" y="0"/>
                      <a:pt x="0" y="116"/>
                      <a:pt x="0" y="231"/>
                    </a:cubicBezTo>
                    <a:lnTo>
                      <a:pt x="0" y="1498"/>
                    </a:lnTo>
                    <a:cubicBezTo>
                      <a:pt x="0" y="1613"/>
                      <a:pt x="173" y="1729"/>
                      <a:pt x="288" y="1729"/>
                    </a:cubicBezTo>
                    <a:cubicBezTo>
                      <a:pt x="404" y="1671"/>
                      <a:pt x="519" y="1613"/>
                      <a:pt x="519" y="1441"/>
                    </a:cubicBezTo>
                    <a:lnTo>
                      <a:pt x="519" y="231"/>
                    </a:lnTo>
                    <a:cubicBezTo>
                      <a:pt x="519" y="116"/>
                      <a:pt x="404" y="0"/>
                      <a:pt x="2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4"/>
              <p:cNvSpPr/>
              <p:nvPr/>
            </p:nvSpPr>
            <p:spPr>
              <a:xfrm>
                <a:off x="6215250" y="3234825"/>
                <a:ext cx="11550" cy="36025"/>
              </a:xfrm>
              <a:custGeom>
                <a:rect b="b" l="l" r="r" t="t"/>
                <a:pathLst>
                  <a:path extrusionOk="0" h="1441" w="462">
                    <a:moveTo>
                      <a:pt x="288" y="0"/>
                    </a:moveTo>
                    <a:cubicBezTo>
                      <a:pt x="115" y="0"/>
                      <a:pt x="0" y="116"/>
                      <a:pt x="0" y="231"/>
                    </a:cubicBezTo>
                    <a:lnTo>
                      <a:pt x="0" y="1210"/>
                    </a:lnTo>
                    <a:cubicBezTo>
                      <a:pt x="0" y="1325"/>
                      <a:pt x="115" y="1441"/>
                      <a:pt x="288" y="1441"/>
                    </a:cubicBezTo>
                    <a:cubicBezTo>
                      <a:pt x="403" y="1383"/>
                      <a:pt x="461" y="1268"/>
                      <a:pt x="461" y="1153"/>
                    </a:cubicBezTo>
                    <a:lnTo>
                      <a:pt x="461" y="289"/>
                    </a:lnTo>
                    <a:cubicBezTo>
                      <a:pt x="461" y="116"/>
                      <a:pt x="403" y="58"/>
                      <a:pt x="2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4"/>
              <p:cNvSpPr/>
              <p:nvPr/>
            </p:nvSpPr>
            <p:spPr>
              <a:xfrm>
                <a:off x="5927200" y="3227625"/>
                <a:ext cx="102275" cy="102275"/>
              </a:xfrm>
              <a:custGeom>
                <a:rect b="b" l="l" r="r" t="t"/>
                <a:pathLst>
                  <a:path extrusionOk="0" h="4091" w="4091">
                    <a:moveTo>
                      <a:pt x="2016" y="0"/>
                    </a:moveTo>
                    <a:cubicBezTo>
                      <a:pt x="1728" y="0"/>
                      <a:pt x="1440" y="58"/>
                      <a:pt x="1152" y="173"/>
                    </a:cubicBezTo>
                    <a:cubicBezTo>
                      <a:pt x="1037" y="231"/>
                      <a:pt x="979" y="404"/>
                      <a:pt x="1037" y="519"/>
                    </a:cubicBezTo>
                    <a:cubicBezTo>
                      <a:pt x="1079" y="603"/>
                      <a:pt x="1183" y="657"/>
                      <a:pt x="1281" y="657"/>
                    </a:cubicBezTo>
                    <a:cubicBezTo>
                      <a:pt x="1317" y="657"/>
                      <a:pt x="1352" y="650"/>
                      <a:pt x="1383" y="634"/>
                    </a:cubicBezTo>
                    <a:cubicBezTo>
                      <a:pt x="1613" y="519"/>
                      <a:pt x="1786" y="461"/>
                      <a:pt x="2016" y="461"/>
                    </a:cubicBezTo>
                    <a:cubicBezTo>
                      <a:pt x="2881" y="461"/>
                      <a:pt x="3629" y="1153"/>
                      <a:pt x="3629" y="2017"/>
                    </a:cubicBezTo>
                    <a:cubicBezTo>
                      <a:pt x="3629" y="2881"/>
                      <a:pt x="2881" y="3572"/>
                      <a:pt x="2016" y="3572"/>
                    </a:cubicBezTo>
                    <a:cubicBezTo>
                      <a:pt x="1152" y="3572"/>
                      <a:pt x="461" y="2881"/>
                      <a:pt x="461" y="2017"/>
                    </a:cubicBezTo>
                    <a:cubicBezTo>
                      <a:pt x="461" y="1786"/>
                      <a:pt x="519" y="1556"/>
                      <a:pt x="634" y="1325"/>
                    </a:cubicBezTo>
                    <a:cubicBezTo>
                      <a:pt x="691" y="1210"/>
                      <a:pt x="634" y="1095"/>
                      <a:pt x="519" y="1037"/>
                    </a:cubicBezTo>
                    <a:cubicBezTo>
                      <a:pt x="488" y="1022"/>
                      <a:pt x="457" y="1015"/>
                      <a:pt x="427" y="1015"/>
                    </a:cubicBezTo>
                    <a:cubicBezTo>
                      <a:pt x="346" y="1015"/>
                      <a:pt x="273" y="1068"/>
                      <a:pt x="230" y="1153"/>
                    </a:cubicBezTo>
                    <a:cubicBezTo>
                      <a:pt x="58" y="1441"/>
                      <a:pt x="0" y="1729"/>
                      <a:pt x="0" y="2017"/>
                    </a:cubicBezTo>
                    <a:cubicBezTo>
                      <a:pt x="0" y="3159"/>
                      <a:pt x="906" y="4075"/>
                      <a:pt x="2045" y="4091"/>
                    </a:cubicBezTo>
                    <a:lnTo>
                      <a:pt x="2045" y="4091"/>
                    </a:lnTo>
                    <a:cubicBezTo>
                      <a:pt x="3184" y="4075"/>
                      <a:pt x="4090" y="3159"/>
                      <a:pt x="4090" y="2017"/>
                    </a:cubicBezTo>
                    <a:cubicBezTo>
                      <a:pt x="4090" y="922"/>
                      <a:pt x="3169" y="0"/>
                      <a:pt x="2016" y="0"/>
                    </a:cubicBezTo>
                    <a:close/>
                    <a:moveTo>
                      <a:pt x="2045" y="4091"/>
                    </a:moveTo>
                    <a:cubicBezTo>
                      <a:pt x="2036" y="4091"/>
                      <a:pt x="2026" y="4091"/>
                      <a:pt x="2016" y="4091"/>
                    </a:cubicBezTo>
                    <a:lnTo>
                      <a:pt x="2074" y="4091"/>
                    </a:lnTo>
                    <a:cubicBezTo>
                      <a:pt x="2064" y="4091"/>
                      <a:pt x="2055" y="4091"/>
                      <a:pt x="2045" y="409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4"/>
              <p:cNvSpPr/>
              <p:nvPr/>
            </p:nvSpPr>
            <p:spPr>
              <a:xfrm>
                <a:off x="5961750" y="3249225"/>
                <a:ext cx="31725" cy="58000"/>
              </a:xfrm>
              <a:custGeom>
                <a:rect b="b" l="l" r="r" t="t"/>
                <a:pathLst>
                  <a:path extrusionOk="0" h="2320" w="1269">
                    <a:moveTo>
                      <a:pt x="692" y="1"/>
                    </a:moveTo>
                    <a:cubicBezTo>
                      <a:pt x="519" y="1"/>
                      <a:pt x="404" y="116"/>
                      <a:pt x="404" y="231"/>
                    </a:cubicBezTo>
                    <a:lnTo>
                      <a:pt x="404" y="289"/>
                    </a:lnTo>
                    <a:cubicBezTo>
                      <a:pt x="231" y="404"/>
                      <a:pt x="116" y="519"/>
                      <a:pt x="116" y="692"/>
                    </a:cubicBezTo>
                    <a:cubicBezTo>
                      <a:pt x="58" y="865"/>
                      <a:pt x="116" y="1038"/>
                      <a:pt x="289" y="1153"/>
                    </a:cubicBezTo>
                    <a:cubicBezTo>
                      <a:pt x="404" y="1268"/>
                      <a:pt x="577" y="1326"/>
                      <a:pt x="692" y="1383"/>
                    </a:cubicBezTo>
                    <a:cubicBezTo>
                      <a:pt x="865" y="1441"/>
                      <a:pt x="750" y="1614"/>
                      <a:pt x="634" y="1614"/>
                    </a:cubicBezTo>
                    <a:cubicBezTo>
                      <a:pt x="577" y="1614"/>
                      <a:pt x="519" y="1614"/>
                      <a:pt x="462" y="1556"/>
                    </a:cubicBezTo>
                    <a:cubicBezTo>
                      <a:pt x="404" y="1527"/>
                      <a:pt x="332" y="1513"/>
                      <a:pt x="267" y="1513"/>
                    </a:cubicBezTo>
                    <a:cubicBezTo>
                      <a:pt x="202" y="1513"/>
                      <a:pt x="145" y="1527"/>
                      <a:pt x="116" y="1556"/>
                    </a:cubicBezTo>
                    <a:cubicBezTo>
                      <a:pt x="1" y="1671"/>
                      <a:pt x="58" y="1844"/>
                      <a:pt x="174" y="1959"/>
                    </a:cubicBezTo>
                    <a:cubicBezTo>
                      <a:pt x="231" y="2017"/>
                      <a:pt x="346" y="2017"/>
                      <a:pt x="404" y="2075"/>
                    </a:cubicBezTo>
                    <a:cubicBezTo>
                      <a:pt x="404" y="2190"/>
                      <a:pt x="519" y="2305"/>
                      <a:pt x="634" y="2305"/>
                    </a:cubicBezTo>
                    <a:cubicBezTo>
                      <a:pt x="655" y="2315"/>
                      <a:pt x="675" y="2320"/>
                      <a:pt x="695" y="2320"/>
                    </a:cubicBezTo>
                    <a:cubicBezTo>
                      <a:pt x="787" y="2320"/>
                      <a:pt x="865" y="2217"/>
                      <a:pt x="865" y="2075"/>
                    </a:cubicBezTo>
                    <a:lnTo>
                      <a:pt x="865" y="2017"/>
                    </a:lnTo>
                    <a:cubicBezTo>
                      <a:pt x="1095" y="1959"/>
                      <a:pt x="1211" y="1786"/>
                      <a:pt x="1268" y="1556"/>
                    </a:cubicBezTo>
                    <a:cubicBezTo>
                      <a:pt x="1268" y="1326"/>
                      <a:pt x="1153" y="1038"/>
                      <a:pt x="865" y="980"/>
                    </a:cubicBezTo>
                    <a:cubicBezTo>
                      <a:pt x="750" y="922"/>
                      <a:pt x="577" y="865"/>
                      <a:pt x="577" y="807"/>
                    </a:cubicBezTo>
                    <a:cubicBezTo>
                      <a:pt x="577" y="749"/>
                      <a:pt x="606" y="735"/>
                      <a:pt x="642" y="735"/>
                    </a:cubicBezTo>
                    <a:cubicBezTo>
                      <a:pt x="678" y="735"/>
                      <a:pt x="721" y="749"/>
                      <a:pt x="750" y="749"/>
                    </a:cubicBezTo>
                    <a:cubicBezTo>
                      <a:pt x="750" y="749"/>
                      <a:pt x="826" y="826"/>
                      <a:pt x="929" y="826"/>
                    </a:cubicBezTo>
                    <a:cubicBezTo>
                      <a:pt x="980" y="826"/>
                      <a:pt x="1038" y="807"/>
                      <a:pt x="1095" y="749"/>
                    </a:cubicBezTo>
                    <a:cubicBezTo>
                      <a:pt x="1268" y="577"/>
                      <a:pt x="1095" y="404"/>
                      <a:pt x="1095" y="404"/>
                    </a:cubicBezTo>
                    <a:cubicBezTo>
                      <a:pt x="1038" y="404"/>
                      <a:pt x="980" y="346"/>
                      <a:pt x="865" y="289"/>
                    </a:cubicBezTo>
                    <a:cubicBezTo>
                      <a:pt x="865" y="173"/>
                      <a:pt x="807" y="58"/>
                      <a:pt x="6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4"/>
              <p:cNvSpPr/>
              <p:nvPr/>
            </p:nvSpPr>
            <p:spPr>
              <a:xfrm>
                <a:off x="6071225" y="3291000"/>
                <a:ext cx="11525" cy="36025"/>
              </a:xfrm>
              <a:custGeom>
                <a:rect b="b" l="l" r="r" t="t"/>
                <a:pathLst>
                  <a:path extrusionOk="0" h="1441" w="461">
                    <a:moveTo>
                      <a:pt x="231" y="0"/>
                    </a:moveTo>
                    <a:cubicBezTo>
                      <a:pt x="115" y="0"/>
                      <a:pt x="0" y="115"/>
                      <a:pt x="0" y="231"/>
                    </a:cubicBezTo>
                    <a:lnTo>
                      <a:pt x="0" y="1210"/>
                    </a:lnTo>
                    <a:cubicBezTo>
                      <a:pt x="0" y="1325"/>
                      <a:pt x="115" y="1441"/>
                      <a:pt x="231" y="1441"/>
                    </a:cubicBezTo>
                    <a:cubicBezTo>
                      <a:pt x="403" y="1383"/>
                      <a:pt x="461" y="1268"/>
                      <a:pt x="461" y="1152"/>
                    </a:cubicBezTo>
                    <a:lnTo>
                      <a:pt x="461" y="288"/>
                    </a:lnTo>
                    <a:cubicBezTo>
                      <a:pt x="461" y="173"/>
                      <a:pt x="403" y="58"/>
                      <a:pt x="2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4"/>
              <p:cNvSpPr/>
              <p:nvPr/>
            </p:nvSpPr>
            <p:spPr>
              <a:xfrm>
                <a:off x="6101450" y="3260375"/>
                <a:ext cx="11550" cy="66650"/>
              </a:xfrm>
              <a:custGeom>
                <a:rect b="b" l="l" r="r" t="t"/>
                <a:pathLst>
                  <a:path extrusionOk="0" h="2666" w="462">
                    <a:moveTo>
                      <a:pt x="203" y="0"/>
                    </a:moveTo>
                    <a:cubicBezTo>
                      <a:pt x="79" y="0"/>
                      <a:pt x="1" y="104"/>
                      <a:pt x="1" y="246"/>
                    </a:cubicBezTo>
                    <a:lnTo>
                      <a:pt x="1" y="2435"/>
                    </a:lnTo>
                    <a:cubicBezTo>
                      <a:pt x="1" y="2550"/>
                      <a:pt x="116" y="2666"/>
                      <a:pt x="289" y="2666"/>
                    </a:cubicBezTo>
                    <a:cubicBezTo>
                      <a:pt x="404" y="2608"/>
                      <a:pt x="462" y="2550"/>
                      <a:pt x="462" y="2377"/>
                    </a:cubicBezTo>
                    <a:lnTo>
                      <a:pt x="462" y="246"/>
                    </a:lnTo>
                    <a:cubicBezTo>
                      <a:pt x="462" y="131"/>
                      <a:pt x="404" y="15"/>
                      <a:pt x="289" y="15"/>
                    </a:cubicBezTo>
                    <a:cubicBezTo>
                      <a:pt x="258" y="5"/>
                      <a:pt x="230" y="0"/>
                      <a:pt x="2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18" name="Google Shape;518;p34"/>
          <p:cNvGrpSpPr/>
          <p:nvPr/>
        </p:nvGrpSpPr>
        <p:grpSpPr>
          <a:xfrm>
            <a:off x="2378048" y="2040265"/>
            <a:ext cx="572640" cy="572640"/>
            <a:chOff x="1357784" y="2570875"/>
            <a:chExt cx="707400" cy="707400"/>
          </a:xfrm>
        </p:grpSpPr>
        <p:sp>
          <p:nvSpPr>
            <p:cNvPr id="519" name="Google Shape;519;p34"/>
            <p:cNvSpPr/>
            <p:nvPr/>
          </p:nvSpPr>
          <p:spPr>
            <a:xfrm flipH="1">
              <a:off x="1357784" y="2570875"/>
              <a:ext cx="707400" cy="707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0" name="Google Shape;520;p34"/>
            <p:cNvGrpSpPr/>
            <p:nvPr/>
          </p:nvGrpSpPr>
          <p:grpSpPr>
            <a:xfrm>
              <a:off x="1556638" y="2723650"/>
              <a:ext cx="309675" cy="401850"/>
              <a:chOff x="5434625" y="3227625"/>
              <a:chExt cx="309675" cy="401850"/>
            </a:xfrm>
          </p:grpSpPr>
          <p:sp>
            <p:nvSpPr>
              <p:cNvPr id="521" name="Google Shape;521;p34"/>
              <p:cNvSpPr/>
              <p:nvPr/>
            </p:nvSpPr>
            <p:spPr>
              <a:xfrm>
                <a:off x="5643450" y="3263625"/>
                <a:ext cx="57650" cy="57650"/>
              </a:xfrm>
              <a:custGeom>
                <a:rect b="b" l="l" r="r" t="t"/>
                <a:pathLst>
                  <a:path extrusionOk="0" h="2306" w="2306">
                    <a:moveTo>
                      <a:pt x="1153" y="462"/>
                    </a:moveTo>
                    <a:cubicBezTo>
                      <a:pt x="1326" y="462"/>
                      <a:pt x="1499" y="577"/>
                      <a:pt x="1671" y="692"/>
                    </a:cubicBezTo>
                    <a:cubicBezTo>
                      <a:pt x="1787" y="807"/>
                      <a:pt x="1844" y="980"/>
                      <a:pt x="1844" y="1153"/>
                    </a:cubicBezTo>
                    <a:cubicBezTo>
                      <a:pt x="1844" y="1326"/>
                      <a:pt x="1787" y="1499"/>
                      <a:pt x="1671" y="1671"/>
                    </a:cubicBezTo>
                    <a:cubicBezTo>
                      <a:pt x="1556" y="1787"/>
                      <a:pt x="1383" y="1844"/>
                      <a:pt x="1153" y="1844"/>
                    </a:cubicBezTo>
                    <a:cubicBezTo>
                      <a:pt x="980" y="1844"/>
                      <a:pt x="807" y="1787"/>
                      <a:pt x="692" y="1671"/>
                    </a:cubicBezTo>
                    <a:cubicBezTo>
                      <a:pt x="577" y="1499"/>
                      <a:pt x="519" y="1326"/>
                      <a:pt x="519" y="1153"/>
                    </a:cubicBezTo>
                    <a:cubicBezTo>
                      <a:pt x="519" y="980"/>
                      <a:pt x="577" y="807"/>
                      <a:pt x="692" y="692"/>
                    </a:cubicBezTo>
                    <a:cubicBezTo>
                      <a:pt x="807" y="577"/>
                      <a:pt x="980" y="462"/>
                      <a:pt x="1153" y="462"/>
                    </a:cubicBezTo>
                    <a:close/>
                    <a:moveTo>
                      <a:pt x="1182" y="1"/>
                    </a:moveTo>
                    <a:cubicBezTo>
                      <a:pt x="879" y="1"/>
                      <a:pt x="577" y="116"/>
                      <a:pt x="346" y="346"/>
                    </a:cubicBezTo>
                    <a:cubicBezTo>
                      <a:pt x="173" y="577"/>
                      <a:pt x="1" y="865"/>
                      <a:pt x="1" y="1153"/>
                    </a:cubicBezTo>
                    <a:cubicBezTo>
                      <a:pt x="1" y="1499"/>
                      <a:pt x="173" y="1787"/>
                      <a:pt x="346" y="1959"/>
                    </a:cubicBezTo>
                    <a:cubicBezTo>
                      <a:pt x="577" y="2190"/>
                      <a:pt x="865" y="2305"/>
                      <a:pt x="1153" y="2305"/>
                    </a:cubicBezTo>
                    <a:cubicBezTo>
                      <a:pt x="1499" y="2305"/>
                      <a:pt x="1787" y="2190"/>
                      <a:pt x="2017" y="1959"/>
                    </a:cubicBezTo>
                    <a:cubicBezTo>
                      <a:pt x="2190" y="1787"/>
                      <a:pt x="2305" y="1499"/>
                      <a:pt x="2305" y="1153"/>
                    </a:cubicBezTo>
                    <a:cubicBezTo>
                      <a:pt x="2305" y="865"/>
                      <a:pt x="2190" y="577"/>
                      <a:pt x="2017" y="346"/>
                    </a:cubicBezTo>
                    <a:cubicBezTo>
                      <a:pt x="1787" y="116"/>
                      <a:pt x="1484" y="1"/>
                      <a:pt x="11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4"/>
              <p:cNvSpPr/>
              <p:nvPr/>
            </p:nvSpPr>
            <p:spPr>
              <a:xfrm>
                <a:off x="5607450" y="3227625"/>
                <a:ext cx="131075" cy="129650"/>
              </a:xfrm>
              <a:custGeom>
                <a:rect b="b" l="l" r="r" t="t"/>
                <a:pathLst>
                  <a:path extrusionOk="0" h="5186" w="5243">
                    <a:moveTo>
                      <a:pt x="2766" y="461"/>
                    </a:moveTo>
                    <a:lnTo>
                      <a:pt x="2823" y="922"/>
                    </a:lnTo>
                    <a:cubicBezTo>
                      <a:pt x="2823" y="1037"/>
                      <a:pt x="2939" y="1095"/>
                      <a:pt x="2996" y="1095"/>
                    </a:cubicBezTo>
                    <a:cubicBezTo>
                      <a:pt x="3111" y="1153"/>
                      <a:pt x="3284" y="1210"/>
                      <a:pt x="3399" y="1268"/>
                    </a:cubicBezTo>
                    <a:cubicBezTo>
                      <a:pt x="3428" y="1297"/>
                      <a:pt x="3471" y="1311"/>
                      <a:pt x="3515" y="1311"/>
                    </a:cubicBezTo>
                    <a:cubicBezTo>
                      <a:pt x="3558" y="1311"/>
                      <a:pt x="3601" y="1297"/>
                      <a:pt x="3630" y="1268"/>
                    </a:cubicBezTo>
                    <a:lnTo>
                      <a:pt x="4033" y="980"/>
                    </a:lnTo>
                    <a:lnTo>
                      <a:pt x="4206" y="1153"/>
                    </a:lnTo>
                    <a:lnTo>
                      <a:pt x="3976" y="1556"/>
                    </a:lnTo>
                    <a:cubicBezTo>
                      <a:pt x="3918" y="1613"/>
                      <a:pt x="3918" y="1729"/>
                      <a:pt x="3918" y="1844"/>
                    </a:cubicBezTo>
                    <a:cubicBezTo>
                      <a:pt x="4033" y="1959"/>
                      <a:pt x="4091" y="2074"/>
                      <a:pt x="4091" y="2190"/>
                    </a:cubicBezTo>
                    <a:cubicBezTo>
                      <a:pt x="4148" y="2305"/>
                      <a:pt x="4206" y="2362"/>
                      <a:pt x="4264" y="2362"/>
                    </a:cubicBezTo>
                    <a:lnTo>
                      <a:pt x="4724" y="2478"/>
                    </a:lnTo>
                    <a:lnTo>
                      <a:pt x="4724" y="2708"/>
                    </a:lnTo>
                    <a:lnTo>
                      <a:pt x="4264" y="2823"/>
                    </a:lnTo>
                    <a:cubicBezTo>
                      <a:pt x="4206" y="2823"/>
                      <a:pt x="4148" y="2881"/>
                      <a:pt x="4091" y="2996"/>
                    </a:cubicBezTo>
                    <a:cubicBezTo>
                      <a:pt x="4091" y="3111"/>
                      <a:pt x="4033" y="3227"/>
                      <a:pt x="3918" y="3399"/>
                    </a:cubicBezTo>
                    <a:cubicBezTo>
                      <a:pt x="3860" y="3457"/>
                      <a:pt x="3918" y="3572"/>
                      <a:pt x="3918" y="3630"/>
                    </a:cubicBezTo>
                    <a:lnTo>
                      <a:pt x="4206" y="4033"/>
                    </a:lnTo>
                    <a:lnTo>
                      <a:pt x="4033" y="4206"/>
                    </a:lnTo>
                    <a:lnTo>
                      <a:pt x="3630" y="3918"/>
                    </a:lnTo>
                    <a:cubicBezTo>
                      <a:pt x="3601" y="3889"/>
                      <a:pt x="3558" y="3875"/>
                      <a:pt x="3515" y="3875"/>
                    </a:cubicBezTo>
                    <a:cubicBezTo>
                      <a:pt x="3471" y="3875"/>
                      <a:pt x="3428" y="3889"/>
                      <a:pt x="3399" y="3918"/>
                    </a:cubicBezTo>
                    <a:cubicBezTo>
                      <a:pt x="3284" y="3976"/>
                      <a:pt x="3111" y="4033"/>
                      <a:pt x="2996" y="4091"/>
                    </a:cubicBezTo>
                    <a:cubicBezTo>
                      <a:pt x="2881" y="4091"/>
                      <a:pt x="2823" y="4206"/>
                      <a:pt x="2823" y="4264"/>
                    </a:cubicBezTo>
                    <a:lnTo>
                      <a:pt x="2708" y="4724"/>
                    </a:lnTo>
                    <a:lnTo>
                      <a:pt x="2478" y="4724"/>
                    </a:lnTo>
                    <a:lnTo>
                      <a:pt x="2362" y="4264"/>
                    </a:lnTo>
                    <a:cubicBezTo>
                      <a:pt x="2362" y="4206"/>
                      <a:pt x="2305" y="4091"/>
                      <a:pt x="2190" y="4091"/>
                    </a:cubicBezTo>
                    <a:cubicBezTo>
                      <a:pt x="2074" y="4033"/>
                      <a:pt x="1959" y="3976"/>
                      <a:pt x="1844" y="3918"/>
                    </a:cubicBezTo>
                    <a:cubicBezTo>
                      <a:pt x="1786" y="3889"/>
                      <a:pt x="1729" y="3875"/>
                      <a:pt x="1678" y="3875"/>
                    </a:cubicBezTo>
                    <a:cubicBezTo>
                      <a:pt x="1628" y="3875"/>
                      <a:pt x="1585" y="3889"/>
                      <a:pt x="1556" y="3918"/>
                    </a:cubicBezTo>
                    <a:lnTo>
                      <a:pt x="1210" y="4206"/>
                    </a:lnTo>
                    <a:lnTo>
                      <a:pt x="980" y="4033"/>
                    </a:lnTo>
                    <a:lnTo>
                      <a:pt x="1268" y="3630"/>
                    </a:lnTo>
                    <a:cubicBezTo>
                      <a:pt x="1325" y="3572"/>
                      <a:pt x="1325" y="3457"/>
                      <a:pt x="1268" y="3399"/>
                    </a:cubicBezTo>
                    <a:cubicBezTo>
                      <a:pt x="1210" y="3227"/>
                      <a:pt x="1153" y="3111"/>
                      <a:pt x="1095" y="2996"/>
                    </a:cubicBezTo>
                    <a:cubicBezTo>
                      <a:pt x="1095" y="2881"/>
                      <a:pt x="1037" y="2823"/>
                      <a:pt x="922" y="2823"/>
                    </a:cubicBezTo>
                    <a:lnTo>
                      <a:pt x="461" y="2708"/>
                    </a:lnTo>
                    <a:lnTo>
                      <a:pt x="461" y="2478"/>
                    </a:lnTo>
                    <a:lnTo>
                      <a:pt x="922" y="2362"/>
                    </a:lnTo>
                    <a:cubicBezTo>
                      <a:pt x="1037" y="2362"/>
                      <a:pt x="1095" y="2305"/>
                      <a:pt x="1095" y="2190"/>
                    </a:cubicBezTo>
                    <a:cubicBezTo>
                      <a:pt x="1153" y="2074"/>
                      <a:pt x="1210" y="1959"/>
                      <a:pt x="1268" y="1844"/>
                    </a:cubicBezTo>
                    <a:cubicBezTo>
                      <a:pt x="1325" y="1729"/>
                      <a:pt x="1325" y="1613"/>
                      <a:pt x="1268" y="1556"/>
                    </a:cubicBezTo>
                    <a:lnTo>
                      <a:pt x="1037" y="1153"/>
                    </a:lnTo>
                    <a:lnTo>
                      <a:pt x="1210" y="980"/>
                    </a:lnTo>
                    <a:lnTo>
                      <a:pt x="1556" y="1268"/>
                    </a:lnTo>
                    <a:cubicBezTo>
                      <a:pt x="1613" y="1297"/>
                      <a:pt x="1657" y="1311"/>
                      <a:pt x="1700" y="1311"/>
                    </a:cubicBezTo>
                    <a:cubicBezTo>
                      <a:pt x="1743" y="1311"/>
                      <a:pt x="1786" y="1297"/>
                      <a:pt x="1844" y="1268"/>
                    </a:cubicBezTo>
                    <a:cubicBezTo>
                      <a:pt x="1959" y="1210"/>
                      <a:pt x="2074" y="1153"/>
                      <a:pt x="2247" y="1095"/>
                    </a:cubicBezTo>
                    <a:cubicBezTo>
                      <a:pt x="2305" y="1095"/>
                      <a:pt x="2362" y="1037"/>
                      <a:pt x="2420" y="922"/>
                    </a:cubicBezTo>
                    <a:lnTo>
                      <a:pt x="2478" y="461"/>
                    </a:lnTo>
                    <a:close/>
                    <a:moveTo>
                      <a:pt x="2305" y="0"/>
                    </a:moveTo>
                    <a:cubicBezTo>
                      <a:pt x="2190" y="0"/>
                      <a:pt x="2074" y="58"/>
                      <a:pt x="2074" y="173"/>
                    </a:cubicBezTo>
                    <a:lnTo>
                      <a:pt x="1959" y="692"/>
                    </a:lnTo>
                    <a:cubicBezTo>
                      <a:pt x="1902" y="749"/>
                      <a:pt x="1786" y="749"/>
                      <a:pt x="1729" y="807"/>
                    </a:cubicBezTo>
                    <a:lnTo>
                      <a:pt x="1325" y="519"/>
                    </a:lnTo>
                    <a:cubicBezTo>
                      <a:pt x="1277" y="470"/>
                      <a:pt x="1228" y="452"/>
                      <a:pt x="1179" y="452"/>
                    </a:cubicBezTo>
                    <a:cubicBezTo>
                      <a:pt x="1113" y="452"/>
                      <a:pt x="1046" y="486"/>
                      <a:pt x="980" y="519"/>
                    </a:cubicBezTo>
                    <a:lnTo>
                      <a:pt x="519" y="980"/>
                    </a:lnTo>
                    <a:cubicBezTo>
                      <a:pt x="461" y="1095"/>
                      <a:pt x="461" y="1210"/>
                      <a:pt x="519" y="1268"/>
                    </a:cubicBezTo>
                    <a:lnTo>
                      <a:pt x="807" y="1729"/>
                    </a:lnTo>
                    <a:cubicBezTo>
                      <a:pt x="749" y="1786"/>
                      <a:pt x="749" y="1844"/>
                      <a:pt x="692" y="1959"/>
                    </a:cubicBezTo>
                    <a:lnTo>
                      <a:pt x="231" y="2017"/>
                    </a:lnTo>
                    <a:cubicBezTo>
                      <a:pt x="58" y="2074"/>
                      <a:pt x="0" y="2132"/>
                      <a:pt x="0" y="2247"/>
                    </a:cubicBezTo>
                    <a:lnTo>
                      <a:pt x="0" y="2939"/>
                    </a:lnTo>
                    <a:cubicBezTo>
                      <a:pt x="0" y="3054"/>
                      <a:pt x="116" y="3169"/>
                      <a:pt x="231" y="3169"/>
                    </a:cubicBezTo>
                    <a:lnTo>
                      <a:pt x="692" y="3284"/>
                    </a:lnTo>
                    <a:cubicBezTo>
                      <a:pt x="749" y="3342"/>
                      <a:pt x="749" y="3399"/>
                      <a:pt x="807" y="3457"/>
                    </a:cubicBezTo>
                    <a:lnTo>
                      <a:pt x="519" y="3918"/>
                    </a:lnTo>
                    <a:cubicBezTo>
                      <a:pt x="461" y="3976"/>
                      <a:pt x="461" y="4148"/>
                      <a:pt x="519" y="4206"/>
                    </a:cubicBezTo>
                    <a:lnTo>
                      <a:pt x="980" y="4667"/>
                    </a:lnTo>
                    <a:cubicBezTo>
                      <a:pt x="1047" y="4734"/>
                      <a:pt x="1115" y="4762"/>
                      <a:pt x="1182" y="4762"/>
                    </a:cubicBezTo>
                    <a:cubicBezTo>
                      <a:pt x="1230" y="4762"/>
                      <a:pt x="1278" y="4748"/>
                      <a:pt x="1325" y="4724"/>
                    </a:cubicBezTo>
                    <a:lnTo>
                      <a:pt x="1729" y="4436"/>
                    </a:lnTo>
                    <a:cubicBezTo>
                      <a:pt x="1786" y="4436"/>
                      <a:pt x="1902" y="4494"/>
                      <a:pt x="1959" y="4494"/>
                    </a:cubicBezTo>
                    <a:lnTo>
                      <a:pt x="2074" y="5013"/>
                    </a:lnTo>
                    <a:cubicBezTo>
                      <a:pt x="2074" y="5128"/>
                      <a:pt x="2190" y="5185"/>
                      <a:pt x="2305" y="5185"/>
                    </a:cubicBezTo>
                    <a:lnTo>
                      <a:pt x="2939" y="5185"/>
                    </a:lnTo>
                    <a:cubicBezTo>
                      <a:pt x="3054" y="5185"/>
                      <a:pt x="3169" y="5128"/>
                      <a:pt x="3169" y="5013"/>
                    </a:cubicBezTo>
                    <a:lnTo>
                      <a:pt x="3284" y="4494"/>
                    </a:lnTo>
                    <a:cubicBezTo>
                      <a:pt x="3342" y="4494"/>
                      <a:pt x="3399" y="4436"/>
                      <a:pt x="3515" y="4436"/>
                    </a:cubicBezTo>
                    <a:lnTo>
                      <a:pt x="3918" y="4724"/>
                    </a:lnTo>
                    <a:cubicBezTo>
                      <a:pt x="3966" y="4748"/>
                      <a:pt x="4013" y="4762"/>
                      <a:pt x="4057" y="4762"/>
                    </a:cubicBezTo>
                    <a:cubicBezTo>
                      <a:pt x="4119" y="4762"/>
                      <a:pt x="4172" y="4734"/>
                      <a:pt x="4206" y="4667"/>
                    </a:cubicBezTo>
                    <a:lnTo>
                      <a:pt x="4667" y="4206"/>
                    </a:lnTo>
                    <a:cubicBezTo>
                      <a:pt x="4782" y="4148"/>
                      <a:pt x="4782" y="3976"/>
                      <a:pt x="4724" y="3918"/>
                    </a:cubicBezTo>
                    <a:lnTo>
                      <a:pt x="4436" y="3457"/>
                    </a:lnTo>
                    <a:cubicBezTo>
                      <a:pt x="4436" y="3399"/>
                      <a:pt x="4494" y="3342"/>
                      <a:pt x="4494" y="3284"/>
                    </a:cubicBezTo>
                    <a:lnTo>
                      <a:pt x="5013" y="3169"/>
                    </a:lnTo>
                    <a:cubicBezTo>
                      <a:pt x="5128" y="3169"/>
                      <a:pt x="5243" y="3054"/>
                      <a:pt x="5243" y="2939"/>
                    </a:cubicBezTo>
                    <a:lnTo>
                      <a:pt x="5243" y="2247"/>
                    </a:lnTo>
                    <a:cubicBezTo>
                      <a:pt x="5243" y="2132"/>
                      <a:pt x="5128" y="2074"/>
                      <a:pt x="5013" y="2017"/>
                    </a:cubicBezTo>
                    <a:lnTo>
                      <a:pt x="4494" y="1959"/>
                    </a:lnTo>
                    <a:cubicBezTo>
                      <a:pt x="4494" y="1844"/>
                      <a:pt x="4436" y="1786"/>
                      <a:pt x="4436" y="1729"/>
                    </a:cubicBezTo>
                    <a:lnTo>
                      <a:pt x="4724" y="1268"/>
                    </a:lnTo>
                    <a:cubicBezTo>
                      <a:pt x="4782" y="1210"/>
                      <a:pt x="4782" y="1095"/>
                      <a:pt x="4667" y="980"/>
                    </a:cubicBezTo>
                    <a:lnTo>
                      <a:pt x="4206" y="519"/>
                    </a:lnTo>
                    <a:cubicBezTo>
                      <a:pt x="4173" y="486"/>
                      <a:pt x="4120" y="452"/>
                      <a:pt x="4060" y="452"/>
                    </a:cubicBezTo>
                    <a:cubicBezTo>
                      <a:pt x="4015" y="452"/>
                      <a:pt x="3967" y="470"/>
                      <a:pt x="3918" y="519"/>
                    </a:cubicBezTo>
                    <a:lnTo>
                      <a:pt x="3515" y="807"/>
                    </a:lnTo>
                    <a:cubicBezTo>
                      <a:pt x="3399" y="749"/>
                      <a:pt x="3342" y="692"/>
                      <a:pt x="3284" y="692"/>
                    </a:cubicBezTo>
                    <a:lnTo>
                      <a:pt x="3169" y="173"/>
                    </a:lnTo>
                    <a:cubicBezTo>
                      <a:pt x="3169" y="58"/>
                      <a:pt x="3054" y="0"/>
                      <a:pt x="29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4"/>
              <p:cNvSpPr/>
              <p:nvPr/>
            </p:nvSpPr>
            <p:spPr>
              <a:xfrm>
                <a:off x="5571450" y="3540150"/>
                <a:ext cx="36025" cy="63400"/>
              </a:xfrm>
              <a:custGeom>
                <a:rect b="b" l="l" r="r" t="t"/>
                <a:pathLst>
                  <a:path extrusionOk="0" h="2536" w="1441">
                    <a:moveTo>
                      <a:pt x="749" y="1"/>
                    </a:moveTo>
                    <a:cubicBezTo>
                      <a:pt x="576" y="1"/>
                      <a:pt x="461" y="58"/>
                      <a:pt x="461" y="231"/>
                    </a:cubicBezTo>
                    <a:lnTo>
                      <a:pt x="461" y="289"/>
                    </a:lnTo>
                    <a:cubicBezTo>
                      <a:pt x="461" y="289"/>
                      <a:pt x="173" y="519"/>
                      <a:pt x="115" y="750"/>
                    </a:cubicBezTo>
                    <a:cubicBezTo>
                      <a:pt x="58" y="923"/>
                      <a:pt x="173" y="1095"/>
                      <a:pt x="288" y="1211"/>
                    </a:cubicBezTo>
                    <a:cubicBezTo>
                      <a:pt x="403" y="1326"/>
                      <a:pt x="634" y="1441"/>
                      <a:pt x="807" y="1499"/>
                    </a:cubicBezTo>
                    <a:cubicBezTo>
                      <a:pt x="864" y="1499"/>
                      <a:pt x="922" y="1556"/>
                      <a:pt x="864" y="1614"/>
                    </a:cubicBezTo>
                    <a:cubicBezTo>
                      <a:pt x="864" y="1672"/>
                      <a:pt x="807" y="1787"/>
                      <a:pt x="691" y="1787"/>
                    </a:cubicBezTo>
                    <a:cubicBezTo>
                      <a:pt x="576" y="1787"/>
                      <a:pt x="519" y="1787"/>
                      <a:pt x="461" y="1729"/>
                    </a:cubicBezTo>
                    <a:cubicBezTo>
                      <a:pt x="413" y="1705"/>
                      <a:pt x="356" y="1691"/>
                      <a:pt x="300" y="1691"/>
                    </a:cubicBezTo>
                    <a:cubicBezTo>
                      <a:pt x="222" y="1691"/>
                      <a:pt x="149" y="1719"/>
                      <a:pt x="115" y="1787"/>
                    </a:cubicBezTo>
                    <a:cubicBezTo>
                      <a:pt x="0" y="1902"/>
                      <a:pt x="58" y="2017"/>
                      <a:pt x="173" y="2132"/>
                    </a:cubicBezTo>
                    <a:cubicBezTo>
                      <a:pt x="288" y="2190"/>
                      <a:pt x="519" y="2248"/>
                      <a:pt x="519" y="2248"/>
                    </a:cubicBezTo>
                    <a:lnTo>
                      <a:pt x="519" y="2305"/>
                    </a:lnTo>
                    <a:cubicBezTo>
                      <a:pt x="519" y="2421"/>
                      <a:pt x="576" y="2536"/>
                      <a:pt x="691" y="2536"/>
                    </a:cubicBezTo>
                    <a:lnTo>
                      <a:pt x="749" y="2536"/>
                    </a:lnTo>
                    <a:cubicBezTo>
                      <a:pt x="864" y="2536"/>
                      <a:pt x="922" y="2478"/>
                      <a:pt x="922" y="2363"/>
                    </a:cubicBezTo>
                    <a:lnTo>
                      <a:pt x="922" y="2248"/>
                    </a:lnTo>
                    <a:cubicBezTo>
                      <a:pt x="1152" y="2132"/>
                      <a:pt x="1325" y="1960"/>
                      <a:pt x="1383" y="1729"/>
                    </a:cubicBezTo>
                    <a:cubicBezTo>
                      <a:pt x="1440" y="1441"/>
                      <a:pt x="1268" y="1153"/>
                      <a:pt x="980" y="1038"/>
                    </a:cubicBezTo>
                    <a:cubicBezTo>
                      <a:pt x="864" y="1038"/>
                      <a:pt x="749" y="980"/>
                      <a:pt x="634" y="923"/>
                    </a:cubicBezTo>
                    <a:cubicBezTo>
                      <a:pt x="576" y="865"/>
                      <a:pt x="576" y="807"/>
                      <a:pt x="634" y="750"/>
                    </a:cubicBezTo>
                    <a:cubicBezTo>
                      <a:pt x="691" y="731"/>
                      <a:pt x="736" y="724"/>
                      <a:pt x="770" y="724"/>
                    </a:cubicBezTo>
                    <a:cubicBezTo>
                      <a:pt x="839" y="724"/>
                      <a:pt x="864" y="750"/>
                      <a:pt x="864" y="750"/>
                    </a:cubicBezTo>
                    <a:cubicBezTo>
                      <a:pt x="864" y="750"/>
                      <a:pt x="941" y="827"/>
                      <a:pt x="1026" y="827"/>
                    </a:cubicBezTo>
                    <a:cubicBezTo>
                      <a:pt x="1069" y="827"/>
                      <a:pt x="1114" y="807"/>
                      <a:pt x="1152" y="750"/>
                    </a:cubicBezTo>
                    <a:cubicBezTo>
                      <a:pt x="1325" y="577"/>
                      <a:pt x="1152" y="404"/>
                      <a:pt x="1152" y="404"/>
                    </a:cubicBezTo>
                    <a:cubicBezTo>
                      <a:pt x="1152" y="404"/>
                      <a:pt x="1037" y="347"/>
                      <a:pt x="922" y="289"/>
                    </a:cubicBezTo>
                    <a:lnTo>
                      <a:pt x="922" y="231"/>
                    </a:lnTo>
                    <a:cubicBezTo>
                      <a:pt x="922" y="116"/>
                      <a:pt x="864" y="1"/>
                      <a:pt x="7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4"/>
              <p:cNvSpPr/>
              <p:nvPr/>
            </p:nvSpPr>
            <p:spPr>
              <a:xfrm>
                <a:off x="5434625" y="3255000"/>
                <a:ext cx="309675" cy="374475"/>
              </a:xfrm>
              <a:custGeom>
                <a:rect b="b" l="l" r="r" t="t"/>
                <a:pathLst>
                  <a:path extrusionOk="0" h="14979" w="12387">
                    <a:moveTo>
                      <a:pt x="3727" y="2472"/>
                    </a:moveTo>
                    <a:cubicBezTo>
                      <a:pt x="4263" y="2472"/>
                      <a:pt x="4724" y="2913"/>
                      <a:pt x="4724" y="3457"/>
                    </a:cubicBezTo>
                    <a:cubicBezTo>
                      <a:pt x="4724" y="3975"/>
                      <a:pt x="4321" y="4378"/>
                      <a:pt x="3802" y="4436"/>
                    </a:cubicBezTo>
                    <a:lnTo>
                      <a:pt x="3572" y="4436"/>
                    </a:lnTo>
                    <a:cubicBezTo>
                      <a:pt x="3053" y="4378"/>
                      <a:pt x="2650" y="3918"/>
                      <a:pt x="2708" y="3341"/>
                    </a:cubicBezTo>
                    <a:cubicBezTo>
                      <a:pt x="2765" y="2881"/>
                      <a:pt x="3111" y="2477"/>
                      <a:pt x="3630" y="2477"/>
                    </a:cubicBezTo>
                    <a:cubicBezTo>
                      <a:pt x="3662" y="2474"/>
                      <a:pt x="3695" y="2472"/>
                      <a:pt x="3727" y="2472"/>
                    </a:cubicBezTo>
                    <a:close/>
                    <a:moveTo>
                      <a:pt x="3918" y="518"/>
                    </a:moveTo>
                    <a:lnTo>
                      <a:pt x="4090" y="1152"/>
                    </a:lnTo>
                    <a:cubicBezTo>
                      <a:pt x="4090" y="1267"/>
                      <a:pt x="4148" y="1325"/>
                      <a:pt x="4263" y="1383"/>
                    </a:cubicBezTo>
                    <a:cubicBezTo>
                      <a:pt x="4436" y="1440"/>
                      <a:pt x="4609" y="1498"/>
                      <a:pt x="4782" y="1613"/>
                    </a:cubicBezTo>
                    <a:lnTo>
                      <a:pt x="5070" y="1613"/>
                    </a:lnTo>
                    <a:lnTo>
                      <a:pt x="5588" y="1210"/>
                    </a:lnTo>
                    <a:lnTo>
                      <a:pt x="5992" y="1555"/>
                    </a:lnTo>
                    <a:lnTo>
                      <a:pt x="5588" y="2132"/>
                    </a:lnTo>
                    <a:cubicBezTo>
                      <a:pt x="5531" y="2189"/>
                      <a:pt x="5531" y="2304"/>
                      <a:pt x="5588" y="2362"/>
                    </a:cubicBezTo>
                    <a:cubicBezTo>
                      <a:pt x="5646" y="2535"/>
                      <a:pt x="5761" y="2708"/>
                      <a:pt x="5819" y="2938"/>
                    </a:cubicBezTo>
                    <a:cubicBezTo>
                      <a:pt x="5819" y="2996"/>
                      <a:pt x="5876" y="3053"/>
                      <a:pt x="5992" y="3111"/>
                    </a:cubicBezTo>
                    <a:lnTo>
                      <a:pt x="6683" y="3226"/>
                    </a:lnTo>
                    <a:lnTo>
                      <a:pt x="6683" y="3687"/>
                    </a:lnTo>
                    <a:lnTo>
                      <a:pt x="5992" y="3860"/>
                    </a:lnTo>
                    <a:cubicBezTo>
                      <a:pt x="5876" y="3860"/>
                      <a:pt x="5819" y="3918"/>
                      <a:pt x="5819" y="4033"/>
                    </a:cubicBezTo>
                    <a:cubicBezTo>
                      <a:pt x="5761" y="4148"/>
                      <a:pt x="5704" y="4321"/>
                      <a:pt x="5646" y="4436"/>
                    </a:cubicBezTo>
                    <a:lnTo>
                      <a:pt x="4782" y="4436"/>
                    </a:lnTo>
                    <a:cubicBezTo>
                      <a:pt x="5070" y="4148"/>
                      <a:pt x="5185" y="3802"/>
                      <a:pt x="5185" y="3341"/>
                    </a:cubicBezTo>
                    <a:cubicBezTo>
                      <a:pt x="5127" y="2650"/>
                      <a:pt x="4551" y="2016"/>
                      <a:pt x="3802" y="1959"/>
                    </a:cubicBezTo>
                    <a:cubicBezTo>
                      <a:pt x="3769" y="1957"/>
                      <a:pt x="3735" y="1955"/>
                      <a:pt x="3702" y="1955"/>
                    </a:cubicBezTo>
                    <a:cubicBezTo>
                      <a:pt x="2885" y="1955"/>
                      <a:pt x="2247" y="2626"/>
                      <a:pt x="2247" y="3457"/>
                    </a:cubicBezTo>
                    <a:cubicBezTo>
                      <a:pt x="2247" y="3860"/>
                      <a:pt x="2362" y="4206"/>
                      <a:pt x="2593" y="4436"/>
                    </a:cubicBezTo>
                    <a:lnTo>
                      <a:pt x="1786" y="4436"/>
                    </a:lnTo>
                    <a:cubicBezTo>
                      <a:pt x="1728" y="4321"/>
                      <a:pt x="1671" y="4148"/>
                      <a:pt x="1613" y="3975"/>
                    </a:cubicBezTo>
                    <a:lnTo>
                      <a:pt x="1613" y="4033"/>
                    </a:lnTo>
                    <a:cubicBezTo>
                      <a:pt x="1556" y="3918"/>
                      <a:pt x="1498" y="3860"/>
                      <a:pt x="1383" y="3860"/>
                    </a:cubicBezTo>
                    <a:lnTo>
                      <a:pt x="749" y="3687"/>
                    </a:lnTo>
                    <a:lnTo>
                      <a:pt x="749" y="3226"/>
                    </a:lnTo>
                    <a:lnTo>
                      <a:pt x="1383" y="3111"/>
                    </a:lnTo>
                    <a:cubicBezTo>
                      <a:pt x="1498" y="3053"/>
                      <a:pt x="1556" y="2996"/>
                      <a:pt x="1613" y="2938"/>
                    </a:cubicBezTo>
                    <a:cubicBezTo>
                      <a:pt x="1613" y="2708"/>
                      <a:pt x="1728" y="2535"/>
                      <a:pt x="1844" y="2362"/>
                    </a:cubicBezTo>
                    <a:cubicBezTo>
                      <a:pt x="1844" y="2304"/>
                      <a:pt x="1844" y="2189"/>
                      <a:pt x="1786" y="2132"/>
                    </a:cubicBezTo>
                    <a:lnTo>
                      <a:pt x="1440" y="1555"/>
                    </a:lnTo>
                    <a:lnTo>
                      <a:pt x="1786" y="1210"/>
                    </a:lnTo>
                    <a:lnTo>
                      <a:pt x="2362" y="1613"/>
                    </a:lnTo>
                    <a:cubicBezTo>
                      <a:pt x="2401" y="1613"/>
                      <a:pt x="2465" y="1639"/>
                      <a:pt x="2520" y="1639"/>
                    </a:cubicBezTo>
                    <a:cubicBezTo>
                      <a:pt x="2548" y="1639"/>
                      <a:pt x="2573" y="1632"/>
                      <a:pt x="2593" y="1613"/>
                    </a:cubicBezTo>
                    <a:cubicBezTo>
                      <a:pt x="2765" y="1498"/>
                      <a:pt x="2938" y="1440"/>
                      <a:pt x="3169" y="1383"/>
                    </a:cubicBezTo>
                    <a:cubicBezTo>
                      <a:pt x="3226" y="1325"/>
                      <a:pt x="3284" y="1267"/>
                      <a:pt x="3342" y="1152"/>
                    </a:cubicBezTo>
                    <a:lnTo>
                      <a:pt x="3457" y="518"/>
                    </a:lnTo>
                    <a:close/>
                    <a:moveTo>
                      <a:pt x="11465" y="4955"/>
                    </a:moveTo>
                    <a:cubicBezTo>
                      <a:pt x="11753" y="4955"/>
                      <a:pt x="11753" y="5415"/>
                      <a:pt x="11465" y="5415"/>
                    </a:cubicBezTo>
                    <a:lnTo>
                      <a:pt x="4033" y="5415"/>
                    </a:lnTo>
                    <a:cubicBezTo>
                      <a:pt x="3918" y="5415"/>
                      <a:pt x="3802" y="5473"/>
                      <a:pt x="3745" y="5588"/>
                    </a:cubicBezTo>
                    <a:cubicBezTo>
                      <a:pt x="3745" y="5761"/>
                      <a:pt x="3860" y="5876"/>
                      <a:pt x="3975" y="5876"/>
                    </a:cubicBezTo>
                    <a:lnTo>
                      <a:pt x="10658" y="5876"/>
                    </a:lnTo>
                    <a:cubicBezTo>
                      <a:pt x="9909" y="6568"/>
                      <a:pt x="7432" y="8930"/>
                      <a:pt x="6913" y="9448"/>
                    </a:cubicBezTo>
                    <a:cubicBezTo>
                      <a:pt x="6856" y="9506"/>
                      <a:pt x="6856" y="9563"/>
                      <a:pt x="6856" y="9621"/>
                    </a:cubicBezTo>
                    <a:lnTo>
                      <a:pt x="6856" y="10485"/>
                    </a:lnTo>
                    <a:cubicBezTo>
                      <a:pt x="6654" y="10428"/>
                      <a:pt x="6438" y="10399"/>
                      <a:pt x="6222" y="10399"/>
                    </a:cubicBezTo>
                    <a:cubicBezTo>
                      <a:pt x="6006" y="10399"/>
                      <a:pt x="5790" y="10428"/>
                      <a:pt x="5588" y="10485"/>
                    </a:cubicBezTo>
                    <a:lnTo>
                      <a:pt x="5588" y="9851"/>
                    </a:lnTo>
                    <a:cubicBezTo>
                      <a:pt x="5588" y="9679"/>
                      <a:pt x="5588" y="9563"/>
                      <a:pt x="5473" y="9391"/>
                    </a:cubicBezTo>
                    <a:cubicBezTo>
                      <a:pt x="5300" y="9218"/>
                      <a:pt x="1786" y="5876"/>
                      <a:pt x="1786" y="5876"/>
                    </a:cubicBezTo>
                    <a:lnTo>
                      <a:pt x="2765" y="5876"/>
                    </a:lnTo>
                    <a:cubicBezTo>
                      <a:pt x="2881" y="5876"/>
                      <a:pt x="2996" y="5761"/>
                      <a:pt x="2996" y="5588"/>
                    </a:cubicBezTo>
                    <a:cubicBezTo>
                      <a:pt x="2938" y="5473"/>
                      <a:pt x="2823" y="5415"/>
                      <a:pt x="2765" y="5415"/>
                    </a:cubicBezTo>
                    <a:lnTo>
                      <a:pt x="979" y="5415"/>
                    </a:lnTo>
                    <a:cubicBezTo>
                      <a:pt x="634" y="5415"/>
                      <a:pt x="634" y="4955"/>
                      <a:pt x="979" y="4955"/>
                    </a:cubicBezTo>
                    <a:close/>
                    <a:moveTo>
                      <a:pt x="3226" y="0"/>
                    </a:moveTo>
                    <a:cubicBezTo>
                      <a:pt x="3111" y="0"/>
                      <a:pt x="2996" y="115"/>
                      <a:pt x="2996" y="230"/>
                    </a:cubicBezTo>
                    <a:lnTo>
                      <a:pt x="2881" y="922"/>
                    </a:lnTo>
                    <a:cubicBezTo>
                      <a:pt x="2708" y="979"/>
                      <a:pt x="2593" y="1037"/>
                      <a:pt x="2477" y="1095"/>
                    </a:cubicBezTo>
                    <a:lnTo>
                      <a:pt x="1844" y="691"/>
                    </a:lnTo>
                    <a:cubicBezTo>
                      <a:pt x="1815" y="663"/>
                      <a:pt x="1757" y="648"/>
                      <a:pt x="1700" y="648"/>
                    </a:cubicBezTo>
                    <a:cubicBezTo>
                      <a:pt x="1642" y="648"/>
                      <a:pt x="1584" y="663"/>
                      <a:pt x="1556" y="691"/>
                    </a:cubicBezTo>
                    <a:lnTo>
                      <a:pt x="922" y="1325"/>
                    </a:lnTo>
                    <a:cubicBezTo>
                      <a:pt x="864" y="1440"/>
                      <a:pt x="864" y="1555"/>
                      <a:pt x="922" y="1671"/>
                    </a:cubicBezTo>
                    <a:lnTo>
                      <a:pt x="1325" y="2247"/>
                    </a:lnTo>
                    <a:cubicBezTo>
                      <a:pt x="1268" y="2420"/>
                      <a:pt x="1210" y="2535"/>
                      <a:pt x="1152" y="2650"/>
                    </a:cubicBezTo>
                    <a:lnTo>
                      <a:pt x="461" y="2765"/>
                    </a:lnTo>
                    <a:cubicBezTo>
                      <a:pt x="346" y="2823"/>
                      <a:pt x="231" y="2881"/>
                      <a:pt x="231" y="2996"/>
                    </a:cubicBezTo>
                    <a:lnTo>
                      <a:pt x="231" y="4090"/>
                    </a:lnTo>
                    <a:lnTo>
                      <a:pt x="288" y="4090"/>
                    </a:lnTo>
                    <a:lnTo>
                      <a:pt x="1152" y="4263"/>
                    </a:lnTo>
                    <a:cubicBezTo>
                      <a:pt x="1210" y="4321"/>
                      <a:pt x="1210" y="4378"/>
                      <a:pt x="1210" y="4436"/>
                    </a:cubicBezTo>
                    <a:lnTo>
                      <a:pt x="922" y="4436"/>
                    </a:lnTo>
                    <a:cubicBezTo>
                      <a:pt x="58" y="4436"/>
                      <a:pt x="0" y="5876"/>
                      <a:pt x="922" y="5876"/>
                    </a:cubicBezTo>
                    <a:lnTo>
                      <a:pt x="1095" y="5876"/>
                    </a:lnTo>
                    <a:cubicBezTo>
                      <a:pt x="1095" y="5876"/>
                      <a:pt x="4897" y="9563"/>
                      <a:pt x="5070" y="9736"/>
                    </a:cubicBezTo>
                    <a:cubicBezTo>
                      <a:pt x="5070" y="10024"/>
                      <a:pt x="5070" y="10370"/>
                      <a:pt x="5070" y="10658"/>
                    </a:cubicBezTo>
                    <a:cubicBezTo>
                      <a:pt x="4379" y="11061"/>
                      <a:pt x="3860" y="11810"/>
                      <a:pt x="3860" y="12674"/>
                    </a:cubicBezTo>
                    <a:cubicBezTo>
                      <a:pt x="3860" y="13942"/>
                      <a:pt x="4897" y="14979"/>
                      <a:pt x="6222" y="14979"/>
                    </a:cubicBezTo>
                    <a:cubicBezTo>
                      <a:pt x="6683" y="14979"/>
                      <a:pt x="7144" y="14864"/>
                      <a:pt x="7547" y="14575"/>
                    </a:cubicBezTo>
                    <a:cubicBezTo>
                      <a:pt x="7720" y="14460"/>
                      <a:pt x="7662" y="14172"/>
                      <a:pt x="7374" y="14115"/>
                    </a:cubicBezTo>
                    <a:lnTo>
                      <a:pt x="7317" y="14115"/>
                    </a:lnTo>
                    <a:cubicBezTo>
                      <a:pt x="7007" y="14368"/>
                      <a:pt x="6616" y="14511"/>
                      <a:pt x="6202" y="14511"/>
                    </a:cubicBezTo>
                    <a:cubicBezTo>
                      <a:pt x="5768" y="14511"/>
                      <a:pt x="5310" y="14353"/>
                      <a:pt x="4897" y="13999"/>
                    </a:cubicBezTo>
                    <a:lnTo>
                      <a:pt x="4839" y="13999"/>
                    </a:lnTo>
                    <a:cubicBezTo>
                      <a:pt x="3724" y="12482"/>
                      <a:pt x="4786" y="10827"/>
                      <a:pt x="6231" y="10827"/>
                    </a:cubicBezTo>
                    <a:cubicBezTo>
                      <a:pt x="6652" y="10827"/>
                      <a:pt x="7106" y="10967"/>
                      <a:pt x="7547" y="11292"/>
                    </a:cubicBezTo>
                    <a:cubicBezTo>
                      <a:pt x="7547" y="11349"/>
                      <a:pt x="7605" y="11349"/>
                      <a:pt x="7605" y="11349"/>
                    </a:cubicBezTo>
                    <a:cubicBezTo>
                      <a:pt x="8066" y="12041"/>
                      <a:pt x="8181" y="12790"/>
                      <a:pt x="7893" y="13423"/>
                    </a:cubicBezTo>
                    <a:cubicBezTo>
                      <a:pt x="7954" y="13575"/>
                      <a:pt x="8063" y="13647"/>
                      <a:pt x="8160" y="13647"/>
                    </a:cubicBezTo>
                    <a:cubicBezTo>
                      <a:pt x="8248" y="13647"/>
                      <a:pt x="8326" y="13590"/>
                      <a:pt x="8354" y="13481"/>
                    </a:cubicBezTo>
                    <a:cubicBezTo>
                      <a:pt x="8469" y="13250"/>
                      <a:pt x="8526" y="12962"/>
                      <a:pt x="8526" y="12674"/>
                    </a:cubicBezTo>
                    <a:cubicBezTo>
                      <a:pt x="8526" y="11810"/>
                      <a:pt x="8008" y="11061"/>
                      <a:pt x="7317" y="10658"/>
                    </a:cubicBezTo>
                    <a:cubicBezTo>
                      <a:pt x="7317" y="10312"/>
                      <a:pt x="7317" y="10024"/>
                      <a:pt x="7317" y="9736"/>
                    </a:cubicBezTo>
                    <a:lnTo>
                      <a:pt x="11292" y="5876"/>
                    </a:lnTo>
                    <a:lnTo>
                      <a:pt x="11465" y="5876"/>
                    </a:lnTo>
                    <a:cubicBezTo>
                      <a:pt x="12329" y="5876"/>
                      <a:pt x="12386" y="4436"/>
                      <a:pt x="11465" y="4436"/>
                    </a:cubicBezTo>
                    <a:lnTo>
                      <a:pt x="6107" y="4436"/>
                    </a:lnTo>
                    <a:cubicBezTo>
                      <a:pt x="6107" y="4378"/>
                      <a:pt x="6164" y="4321"/>
                      <a:pt x="6164" y="4263"/>
                    </a:cubicBezTo>
                    <a:lnTo>
                      <a:pt x="6913" y="4148"/>
                    </a:lnTo>
                    <a:cubicBezTo>
                      <a:pt x="7029" y="4090"/>
                      <a:pt x="7086" y="4033"/>
                      <a:pt x="7086" y="3918"/>
                    </a:cubicBezTo>
                    <a:lnTo>
                      <a:pt x="7086" y="2996"/>
                    </a:lnTo>
                    <a:cubicBezTo>
                      <a:pt x="7086" y="2881"/>
                      <a:pt x="7029" y="2823"/>
                      <a:pt x="6913" y="2765"/>
                    </a:cubicBezTo>
                    <a:lnTo>
                      <a:pt x="6164" y="2650"/>
                    </a:lnTo>
                    <a:cubicBezTo>
                      <a:pt x="6107" y="2535"/>
                      <a:pt x="6107" y="2362"/>
                      <a:pt x="5992" y="2247"/>
                    </a:cubicBezTo>
                    <a:lnTo>
                      <a:pt x="6453" y="1671"/>
                    </a:lnTo>
                    <a:cubicBezTo>
                      <a:pt x="6510" y="1555"/>
                      <a:pt x="6510" y="1440"/>
                      <a:pt x="6395" y="1325"/>
                    </a:cubicBezTo>
                    <a:lnTo>
                      <a:pt x="5761" y="691"/>
                    </a:lnTo>
                    <a:cubicBezTo>
                      <a:pt x="5732" y="663"/>
                      <a:pt x="5689" y="648"/>
                      <a:pt x="5639" y="648"/>
                    </a:cubicBezTo>
                    <a:cubicBezTo>
                      <a:pt x="5588" y="648"/>
                      <a:pt x="5531" y="663"/>
                      <a:pt x="5473" y="691"/>
                    </a:cubicBezTo>
                    <a:lnTo>
                      <a:pt x="4897" y="1095"/>
                    </a:lnTo>
                    <a:cubicBezTo>
                      <a:pt x="4724" y="1037"/>
                      <a:pt x="4609" y="979"/>
                      <a:pt x="4494" y="922"/>
                    </a:cubicBezTo>
                    <a:lnTo>
                      <a:pt x="4321" y="230"/>
                    </a:lnTo>
                    <a:cubicBezTo>
                      <a:pt x="4321" y="115"/>
                      <a:pt x="4206" y="0"/>
                      <a:pt x="409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25" name="Google Shape;525;p34"/>
          <p:cNvSpPr txBox="1"/>
          <p:nvPr>
            <p:ph type="title"/>
          </p:nvPr>
        </p:nvSpPr>
        <p:spPr>
          <a:xfrm>
            <a:off x="2819114" y="2100174"/>
            <a:ext cx="1392300" cy="42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rPr>
              <a:t>Data Visualization</a:t>
            </a:r>
            <a:endParaRPr sz="1000">
              <a:solidFill>
                <a:schemeClr val="lt1"/>
              </a:solidFill>
            </a:endParaRPr>
          </a:p>
        </p:txBody>
      </p:sp>
      <p:sp>
        <p:nvSpPr>
          <p:cNvPr id="526" name="Google Shape;526;p34"/>
          <p:cNvSpPr txBox="1"/>
          <p:nvPr>
            <p:ph type="title"/>
          </p:nvPr>
        </p:nvSpPr>
        <p:spPr>
          <a:xfrm>
            <a:off x="5257514" y="2100174"/>
            <a:ext cx="1392300" cy="42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rPr>
              <a:t>Recommendation</a:t>
            </a:r>
            <a:endParaRPr sz="1000">
              <a:solidFill>
                <a:schemeClr val="lt1"/>
              </a:solidFill>
            </a:endParaRPr>
          </a:p>
        </p:txBody>
      </p:sp>
      <p:sp>
        <p:nvSpPr>
          <p:cNvPr id="527" name="Google Shape;527;p34"/>
          <p:cNvSpPr txBox="1"/>
          <p:nvPr>
            <p:ph idx="2" type="subTitle"/>
          </p:nvPr>
        </p:nvSpPr>
        <p:spPr>
          <a:xfrm>
            <a:off x="4536744" y="2686985"/>
            <a:ext cx="2145300" cy="330300"/>
          </a:xfrm>
          <a:prstGeom prst="rect">
            <a:avLst/>
          </a:prstGeom>
        </p:spPr>
        <p:txBody>
          <a:bodyPr anchorCtr="0" anchor="t" bIns="91425" lIns="91425" spcFirstLastPara="1" rIns="91425" wrap="square" tIns="91425">
            <a:noAutofit/>
          </a:bodyPr>
          <a:lstStyle/>
          <a:p>
            <a:pPr indent="-165100" lvl="0" marL="114300" rtl="0" algn="just">
              <a:spcBef>
                <a:spcPts val="0"/>
              </a:spcBef>
              <a:spcAft>
                <a:spcPts val="0"/>
              </a:spcAft>
              <a:buSzPts val="800"/>
              <a:buChar char="-"/>
            </a:pPr>
            <a:r>
              <a:rPr lang="en" sz="800"/>
              <a:t>Making recommendation based on analyzed data</a:t>
            </a:r>
            <a:endParaRPr sz="800"/>
          </a:p>
        </p:txBody>
      </p:sp>
      <p:sp>
        <p:nvSpPr>
          <p:cNvPr id="528" name="Google Shape;528;p34"/>
          <p:cNvSpPr txBox="1"/>
          <p:nvPr>
            <p:ph idx="2" type="subTitle"/>
          </p:nvPr>
        </p:nvSpPr>
        <p:spPr>
          <a:xfrm>
            <a:off x="2301850" y="2705138"/>
            <a:ext cx="2145300" cy="572700"/>
          </a:xfrm>
          <a:prstGeom prst="rect">
            <a:avLst/>
          </a:prstGeom>
        </p:spPr>
        <p:txBody>
          <a:bodyPr anchorCtr="0" anchor="t" bIns="91425" lIns="91425" spcFirstLastPara="1" rIns="91425" wrap="square" tIns="91425">
            <a:noAutofit/>
          </a:bodyPr>
          <a:lstStyle/>
          <a:p>
            <a:pPr indent="-165100" lvl="0" marL="228600" rtl="0" algn="just">
              <a:spcBef>
                <a:spcPts val="0"/>
              </a:spcBef>
              <a:spcAft>
                <a:spcPts val="0"/>
              </a:spcAft>
              <a:buSzPts val="800"/>
              <a:buChar char="-"/>
            </a:pPr>
            <a:r>
              <a:rPr lang="en" sz="800"/>
              <a:t>making data visualization in Tableau</a:t>
            </a:r>
            <a:endParaRPr sz="800"/>
          </a:p>
          <a:p>
            <a:pPr indent="0" lvl="0" marL="457200" rtl="0" algn="l">
              <a:spcBef>
                <a:spcPts val="0"/>
              </a:spcBef>
              <a:spcAft>
                <a:spcPts val="0"/>
              </a:spcAft>
              <a:buNone/>
            </a:pPr>
            <a:r>
              <a:t/>
            </a:r>
            <a:endParaRPr sz="1000"/>
          </a:p>
        </p:txBody>
      </p:sp>
      <p:sp>
        <p:nvSpPr>
          <p:cNvPr id="529" name="Google Shape;529;p34"/>
          <p:cNvSpPr/>
          <p:nvPr/>
        </p:nvSpPr>
        <p:spPr>
          <a:xfrm>
            <a:off x="2862640" y="977970"/>
            <a:ext cx="213300" cy="250200"/>
          </a:xfrm>
          <a:prstGeom prst="chevron">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4"/>
          <p:cNvSpPr/>
          <p:nvPr/>
        </p:nvSpPr>
        <p:spPr>
          <a:xfrm>
            <a:off x="5300679" y="977970"/>
            <a:ext cx="213300" cy="250200"/>
          </a:xfrm>
          <a:prstGeom prst="chevron">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4"/>
          <p:cNvSpPr/>
          <p:nvPr/>
        </p:nvSpPr>
        <p:spPr>
          <a:xfrm>
            <a:off x="4213360" y="2197170"/>
            <a:ext cx="213300" cy="250200"/>
          </a:xfrm>
          <a:prstGeom prst="chevron">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4"/>
          <p:cNvSpPr/>
          <p:nvPr/>
        </p:nvSpPr>
        <p:spPr>
          <a:xfrm>
            <a:off x="7434279" y="977970"/>
            <a:ext cx="213300" cy="250200"/>
          </a:xfrm>
          <a:prstGeom prst="chevron">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4"/>
          <p:cNvSpPr/>
          <p:nvPr/>
        </p:nvSpPr>
        <p:spPr>
          <a:xfrm>
            <a:off x="6916625" y="4408944"/>
            <a:ext cx="2684700" cy="707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4"/>
          <p:cNvSpPr/>
          <p:nvPr/>
        </p:nvSpPr>
        <p:spPr>
          <a:xfrm>
            <a:off x="2209525" y="3492300"/>
            <a:ext cx="3251400" cy="1411800"/>
          </a:xfrm>
          <a:prstGeom prst="roundRect">
            <a:avLst>
              <a:gd fmla="val 6732"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4"/>
          <p:cNvSpPr/>
          <p:nvPr/>
        </p:nvSpPr>
        <p:spPr>
          <a:xfrm>
            <a:off x="5587850" y="3492300"/>
            <a:ext cx="1491600" cy="1411800"/>
          </a:xfrm>
          <a:prstGeom prst="roundRect">
            <a:avLst>
              <a:gd fmla="val 6732"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4"/>
          <p:cNvSpPr/>
          <p:nvPr/>
        </p:nvSpPr>
        <p:spPr>
          <a:xfrm rot="5400000">
            <a:off x="5335634" y="4113543"/>
            <a:ext cx="386100" cy="385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4"/>
          <p:cNvSpPr txBox="1"/>
          <p:nvPr>
            <p:ph type="title"/>
          </p:nvPr>
        </p:nvSpPr>
        <p:spPr>
          <a:xfrm>
            <a:off x="2835250" y="3492300"/>
            <a:ext cx="2079000" cy="42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rPr>
              <a:t>NYC TLC Trip Record</a:t>
            </a:r>
            <a:endParaRPr sz="1200">
              <a:solidFill>
                <a:schemeClr val="lt1"/>
              </a:solidFill>
            </a:endParaRPr>
          </a:p>
        </p:txBody>
      </p:sp>
      <p:sp>
        <p:nvSpPr>
          <p:cNvPr id="538" name="Google Shape;538;p34"/>
          <p:cNvSpPr txBox="1"/>
          <p:nvPr>
            <p:ph type="title"/>
          </p:nvPr>
        </p:nvSpPr>
        <p:spPr>
          <a:xfrm>
            <a:off x="5731775" y="3492294"/>
            <a:ext cx="1392300" cy="42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rPr>
              <a:t>Taxi Zones</a:t>
            </a:r>
            <a:endParaRPr sz="1200">
              <a:solidFill>
                <a:schemeClr val="lt1"/>
              </a:solidFill>
            </a:endParaRPr>
          </a:p>
        </p:txBody>
      </p:sp>
      <p:sp>
        <p:nvSpPr>
          <p:cNvPr id="539" name="Google Shape;539;p34"/>
          <p:cNvSpPr txBox="1"/>
          <p:nvPr>
            <p:ph idx="2" type="subTitle"/>
          </p:nvPr>
        </p:nvSpPr>
        <p:spPr>
          <a:xfrm>
            <a:off x="1878350" y="3733300"/>
            <a:ext cx="2617200" cy="1230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800">
                <a:solidFill>
                  <a:schemeClr val="lt1"/>
                </a:solidFill>
              </a:rPr>
              <a:t>- VendorID</a:t>
            </a:r>
            <a:endParaRPr sz="800">
              <a:solidFill>
                <a:schemeClr val="lt1"/>
              </a:solidFill>
            </a:endParaRPr>
          </a:p>
          <a:p>
            <a:pPr indent="0" lvl="0" marL="457200" rtl="0" algn="l">
              <a:spcBef>
                <a:spcPts val="0"/>
              </a:spcBef>
              <a:spcAft>
                <a:spcPts val="0"/>
              </a:spcAft>
              <a:buNone/>
            </a:pPr>
            <a:r>
              <a:rPr lang="en" sz="800">
                <a:solidFill>
                  <a:schemeClr val="lt1"/>
                </a:solidFill>
              </a:rPr>
              <a:t>- lpep_pickup_datetime</a:t>
            </a:r>
            <a:endParaRPr sz="800">
              <a:solidFill>
                <a:schemeClr val="lt1"/>
              </a:solidFill>
            </a:endParaRPr>
          </a:p>
          <a:p>
            <a:pPr indent="0" lvl="0" marL="457200" rtl="0" algn="l">
              <a:spcBef>
                <a:spcPts val="0"/>
              </a:spcBef>
              <a:spcAft>
                <a:spcPts val="0"/>
              </a:spcAft>
              <a:buNone/>
            </a:pPr>
            <a:r>
              <a:rPr lang="en" sz="800">
                <a:solidFill>
                  <a:schemeClr val="lt1"/>
                </a:solidFill>
              </a:rPr>
              <a:t>- lpep_dropoff_datetime</a:t>
            </a:r>
            <a:endParaRPr sz="800">
              <a:solidFill>
                <a:schemeClr val="lt1"/>
              </a:solidFill>
            </a:endParaRPr>
          </a:p>
          <a:p>
            <a:pPr indent="0" lvl="0" marL="457200" rtl="0" algn="l">
              <a:spcBef>
                <a:spcPts val="0"/>
              </a:spcBef>
              <a:spcAft>
                <a:spcPts val="0"/>
              </a:spcAft>
              <a:buNone/>
            </a:pPr>
            <a:r>
              <a:rPr lang="en" sz="800">
                <a:solidFill>
                  <a:schemeClr val="lt1"/>
                </a:solidFill>
              </a:rPr>
              <a:t>- store_and_fwd_flag</a:t>
            </a:r>
            <a:endParaRPr sz="800">
              <a:solidFill>
                <a:schemeClr val="lt1"/>
              </a:solidFill>
            </a:endParaRPr>
          </a:p>
          <a:p>
            <a:pPr indent="0" lvl="0" marL="457200" rtl="0" algn="l">
              <a:spcBef>
                <a:spcPts val="0"/>
              </a:spcBef>
              <a:spcAft>
                <a:spcPts val="0"/>
              </a:spcAft>
              <a:buNone/>
            </a:pPr>
            <a:r>
              <a:rPr lang="en" sz="800">
                <a:solidFill>
                  <a:schemeClr val="lt1"/>
                </a:solidFill>
              </a:rPr>
              <a:t>- RatecodeID</a:t>
            </a:r>
            <a:endParaRPr sz="800">
              <a:solidFill>
                <a:schemeClr val="lt1"/>
              </a:solidFill>
            </a:endParaRPr>
          </a:p>
          <a:p>
            <a:pPr indent="0" lvl="0" marL="457200" rtl="0" algn="l">
              <a:spcBef>
                <a:spcPts val="0"/>
              </a:spcBef>
              <a:spcAft>
                <a:spcPts val="0"/>
              </a:spcAft>
              <a:buNone/>
            </a:pPr>
            <a:r>
              <a:rPr lang="en" sz="800">
                <a:solidFill>
                  <a:schemeClr val="lt1"/>
                </a:solidFill>
              </a:rPr>
              <a:t>- PULocationID dan DOLocationID</a:t>
            </a:r>
            <a:endParaRPr sz="800">
              <a:solidFill>
                <a:schemeClr val="lt1"/>
              </a:solidFill>
            </a:endParaRPr>
          </a:p>
          <a:p>
            <a:pPr indent="0" lvl="0" marL="457200" rtl="0" algn="l">
              <a:spcBef>
                <a:spcPts val="0"/>
              </a:spcBef>
              <a:spcAft>
                <a:spcPts val="0"/>
              </a:spcAft>
              <a:buNone/>
            </a:pPr>
            <a:r>
              <a:rPr lang="en" sz="800">
                <a:solidFill>
                  <a:schemeClr val="lt1"/>
                </a:solidFill>
              </a:rPr>
              <a:t>- passenger_count</a:t>
            </a:r>
            <a:endParaRPr sz="800">
              <a:solidFill>
                <a:schemeClr val="lt1"/>
              </a:solidFill>
            </a:endParaRPr>
          </a:p>
          <a:p>
            <a:pPr indent="0" lvl="0" marL="457200" rtl="0" algn="l">
              <a:spcBef>
                <a:spcPts val="0"/>
              </a:spcBef>
              <a:spcAft>
                <a:spcPts val="0"/>
              </a:spcAft>
              <a:buNone/>
            </a:pPr>
            <a:r>
              <a:rPr lang="en" sz="800">
                <a:solidFill>
                  <a:schemeClr val="lt1"/>
                </a:solidFill>
              </a:rPr>
              <a:t>- trip_distance</a:t>
            </a:r>
            <a:endParaRPr sz="800">
              <a:solidFill>
                <a:schemeClr val="lt1"/>
              </a:solidFill>
            </a:endParaRPr>
          </a:p>
          <a:p>
            <a:pPr indent="0" lvl="0" marL="457200" rtl="0" algn="l">
              <a:spcBef>
                <a:spcPts val="0"/>
              </a:spcBef>
              <a:spcAft>
                <a:spcPts val="0"/>
              </a:spcAft>
              <a:buNone/>
            </a:pPr>
            <a:r>
              <a:t/>
            </a:r>
            <a:endParaRPr sz="800">
              <a:solidFill>
                <a:schemeClr val="lt1"/>
              </a:solidFill>
            </a:endParaRPr>
          </a:p>
          <a:p>
            <a:pPr indent="0" lvl="0" marL="457200" rtl="0" algn="l">
              <a:spcBef>
                <a:spcPts val="0"/>
              </a:spcBef>
              <a:spcAft>
                <a:spcPts val="0"/>
              </a:spcAft>
              <a:buNone/>
            </a:pPr>
            <a:r>
              <a:t/>
            </a:r>
            <a:endParaRPr sz="800">
              <a:solidFill>
                <a:schemeClr val="lt1"/>
              </a:solidFill>
            </a:endParaRPr>
          </a:p>
        </p:txBody>
      </p:sp>
      <p:sp>
        <p:nvSpPr>
          <p:cNvPr id="540" name="Google Shape;540;p34"/>
          <p:cNvSpPr txBox="1"/>
          <p:nvPr>
            <p:ph idx="2" type="subTitle"/>
          </p:nvPr>
        </p:nvSpPr>
        <p:spPr>
          <a:xfrm>
            <a:off x="5878000" y="3733300"/>
            <a:ext cx="1491600" cy="123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lt1"/>
                </a:solidFill>
              </a:rPr>
              <a:t>- OBJECTID </a:t>
            </a:r>
            <a:endParaRPr sz="800">
              <a:solidFill>
                <a:schemeClr val="lt1"/>
              </a:solidFill>
            </a:endParaRPr>
          </a:p>
          <a:p>
            <a:pPr indent="0" lvl="0" marL="0" rtl="0" algn="l">
              <a:spcBef>
                <a:spcPts val="0"/>
              </a:spcBef>
              <a:spcAft>
                <a:spcPts val="0"/>
              </a:spcAft>
              <a:buNone/>
            </a:pPr>
            <a:r>
              <a:rPr lang="en" sz="800">
                <a:solidFill>
                  <a:schemeClr val="lt1"/>
                </a:solidFill>
              </a:rPr>
              <a:t>- Shape_Leng </a:t>
            </a:r>
            <a:endParaRPr sz="800">
              <a:solidFill>
                <a:schemeClr val="lt1"/>
              </a:solidFill>
            </a:endParaRPr>
          </a:p>
          <a:p>
            <a:pPr indent="0" lvl="0" marL="0" rtl="0" algn="l">
              <a:spcBef>
                <a:spcPts val="0"/>
              </a:spcBef>
              <a:spcAft>
                <a:spcPts val="0"/>
              </a:spcAft>
              <a:buNone/>
            </a:pPr>
            <a:r>
              <a:rPr lang="en" sz="800">
                <a:solidFill>
                  <a:schemeClr val="lt1"/>
                </a:solidFill>
              </a:rPr>
              <a:t>- the_geom   </a:t>
            </a:r>
            <a:endParaRPr sz="800">
              <a:solidFill>
                <a:schemeClr val="lt1"/>
              </a:solidFill>
            </a:endParaRPr>
          </a:p>
          <a:p>
            <a:pPr indent="0" lvl="0" marL="0" rtl="0" algn="l">
              <a:spcBef>
                <a:spcPts val="0"/>
              </a:spcBef>
              <a:spcAft>
                <a:spcPts val="0"/>
              </a:spcAft>
              <a:buNone/>
            </a:pPr>
            <a:r>
              <a:rPr lang="en" sz="800">
                <a:solidFill>
                  <a:schemeClr val="lt1"/>
                </a:solidFill>
              </a:rPr>
              <a:t>- Shape_Area  </a:t>
            </a:r>
            <a:endParaRPr sz="800">
              <a:solidFill>
                <a:schemeClr val="lt1"/>
              </a:solidFill>
            </a:endParaRPr>
          </a:p>
          <a:p>
            <a:pPr indent="0" lvl="0" marL="0" rtl="0" algn="l">
              <a:spcBef>
                <a:spcPts val="0"/>
              </a:spcBef>
              <a:spcAft>
                <a:spcPts val="0"/>
              </a:spcAft>
              <a:buNone/>
            </a:pPr>
            <a:r>
              <a:rPr lang="en" sz="800">
                <a:solidFill>
                  <a:schemeClr val="lt1"/>
                </a:solidFill>
              </a:rPr>
              <a:t>- zone    </a:t>
            </a:r>
            <a:endParaRPr sz="800">
              <a:solidFill>
                <a:schemeClr val="lt1"/>
              </a:solidFill>
            </a:endParaRPr>
          </a:p>
          <a:p>
            <a:pPr indent="0" lvl="0" marL="0" rtl="0" algn="l">
              <a:spcBef>
                <a:spcPts val="0"/>
              </a:spcBef>
              <a:spcAft>
                <a:spcPts val="0"/>
              </a:spcAft>
              <a:buNone/>
            </a:pPr>
            <a:r>
              <a:rPr lang="en" sz="800">
                <a:solidFill>
                  <a:schemeClr val="lt1"/>
                </a:solidFill>
              </a:rPr>
              <a:t>- LocationID</a:t>
            </a:r>
            <a:endParaRPr sz="800">
              <a:solidFill>
                <a:schemeClr val="lt1"/>
              </a:solidFill>
            </a:endParaRPr>
          </a:p>
          <a:p>
            <a:pPr indent="0" lvl="0" marL="0" rtl="0" algn="l">
              <a:spcBef>
                <a:spcPts val="0"/>
              </a:spcBef>
              <a:spcAft>
                <a:spcPts val="0"/>
              </a:spcAft>
              <a:buNone/>
            </a:pPr>
            <a:r>
              <a:rPr lang="en" sz="800">
                <a:solidFill>
                  <a:schemeClr val="lt1"/>
                </a:solidFill>
              </a:rPr>
              <a:t>- borough</a:t>
            </a:r>
            <a:endParaRPr sz="800">
              <a:solidFill>
                <a:schemeClr val="lt1"/>
              </a:solidFill>
            </a:endParaRPr>
          </a:p>
          <a:p>
            <a:pPr indent="0" lvl="0" marL="0" rtl="0" algn="l">
              <a:spcBef>
                <a:spcPts val="0"/>
              </a:spcBef>
              <a:spcAft>
                <a:spcPts val="0"/>
              </a:spcAft>
              <a:buNone/>
            </a:pPr>
            <a:r>
              <a:t/>
            </a:r>
            <a:endParaRPr sz="800">
              <a:solidFill>
                <a:schemeClr val="lt1"/>
              </a:solidFill>
            </a:endParaRPr>
          </a:p>
          <a:p>
            <a:pPr indent="0" lvl="0" marL="0" rtl="0" algn="l">
              <a:spcBef>
                <a:spcPts val="0"/>
              </a:spcBef>
              <a:spcAft>
                <a:spcPts val="0"/>
              </a:spcAft>
              <a:buNone/>
            </a:pPr>
            <a:r>
              <a:t/>
            </a:r>
            <a:endParaRPr sz="800">
              <a:solidFill>
                <a:schemeClr val="lt1"/>
              </a:solidFill>
            </a:endParaRPr>
          </a:p>
          <a:p>
            <a:pPr indent="0" lvl="0" marL="0" rtl="0" algn="l">
              <a:spcBef>
                <a:spcPts val="0"/>
              </a:spcBef>
              <a:spcAft>
                <a:spcPts val="0"/>
              </a:spcAft>
              <a:buNone/>
            </a:pPr>
            <a:r>
              <a:t/>
            </a:r>
            <a:endParaRPr sz="800">
              <a:solidFill>
                <a:schemeClr val="lt1"/>
              </a:solidFill>
            </a:endParaRPr>
          </a:p>
        </p:txBody>
      </p:sp>
      <p:sp>
        <p:nvSpPr>
          <p:cNvPr id="541" name="Google Shape;541;p34"/>
          <p:cNvSpPr txBox="1"/>
          <p:nvPr>
            <p:ph type="title"/>
          </p:nvPr>
        </p:nvSpPr>
        <p:spPr>
          <a:xfrm>
            <a:off x="3927675" y="3097379"/>
            <a:ext cx="2324700" cy="29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Datasets Used in Analysis</a:t>
            </a:r>
            <a:endParaRPr sz="1200"/>
          </a:p>
        </p:txBody>
      </p:sp>
      <p:grpSp>
        <p:nvGrpSpPr>
          <p:cNvPr id="542" name="Google Shape;542;p34"/>
          <p:cNvGrpSpPr/>
          <p:nvPr/>
        </p:nvGrpSpPr>
        <p:grpSpPr>
          <a:xfrm rot="8099563">
            <a:off x="5439764" y="4215533"/>
            <a:ext cx="176565" cy="177183"/>
            <a:chOff x="5779408" y="3699191"/>
            <a:chExt cx="317645" cy="318757"/>
          </a:xfrm>
        </p:grpSpPr>
        <p:sp>
          <p:nvSpPr>
            <p:cNvPr id="543" name="Google Shape;543;p34"/>
            <p:cNvSpPr/>
            <p:nvPr/>
          </p:nvSpPr>
          <p:spPr>
            <a:xfrm>
              <a:off x="5892837" y="3700334"/>
              <a:ext cx="204216" cy="317614"/>
            </a:xfrm>
            <a:custGeom>
              <a:rect b="b" l="l" r="r" t="t"/>
              <a:pathLst>
                <a:path extrusionOk="0" h="10002" w="6431">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4"/>
            <p:cNvSpPr/>
            <p:nvPr/>
          </p:nvSpPr>
          <p:spPr>
            <a:xfrm>
              <a:off x="5779408" y="3699191"/>
              <a:ext cx="195134" cy="316883"/>
            </a:xfrm>
            <a:custGeom>
              <a:rect b="b" l="l" r="r" t="t"/>
              <a:pathLst>
                <a:path extrusionOk="0" h="9979" w="6145">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5" name="Google Shape;545;p34"/>
          <p:cNvSpPr txBox="1"/>
          <p:nvPr>
            <p:ph idx="2" type="subTitle"/>
          </p:nvPr>
        </p:nvSpPr>
        <p:spPr>
          <a:xfrm>
            <a:off x="3621000" y="3727051"/>
            <a:ext cx="2617200" cy="1230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800">
                <a:solidFill>
                  <a:schemeClr val="lt1"/>
                </a:solidFill>
              </a:rPr>
              <a:t>- fare_amount</a:t>
            </a:r>
            <a:endParaRPr sz="800">
              <a:solidFill>
                <a:schemeClr val="lt1"/>
              </a:solidFill>
            </a:endParaRPr>
          </a:p>
          <a:p>
            <a:pPr indent="0" lvl="0" marL="457200" rtl="0" algn="l">
              <a:spcBef>
                <a:spcPts val="0"/>
              </a:spcBef>
              <a:spcAft>
                <a:spcPts val="0"/>
              </a:spcAft>
              <a:buNone/>
            </a:pPr>
            <a:r>
              <a:rPr lang="en" sz="800">
                <a:solidFill>
                  <a:schemeClr val="lt1"/>
                </a:solidFill>
              </a:rPr>
              <a:t>- extra</a:t>
            </a:r>
            <a:endParaRPr sz="800">
              <a:solidFill>
                <a:schemeClr val="lt1"/>
              </a:solidFill>
            </a:endParaRPr>
          </a:p>
          <a:p>
            <a:pPr indent="0" lvl="0" marL="457200" rtl="0" algn="l">
              <a:spcBef>
                <a:spcPts val="0"/>
              </a:spcBef>
              <a:spcAft>
                <a:spcPts val="0"/>
              </a:spcAft>
              <a:buNone/>
            </a:pPr>
            <a:r>
              <a:rPr lang="en" sz="800">
                <a:solidFill>
                  <a:schemeClr val="lt1"/>
                </a:solidFill>
              </a:rPr>
              <a:t>- mta_tax</a:t>
            </a:r>
            <a:endParaRPr sz="800">
              <a:solidFill>
                <a:schemeClr val="lt1"/>
              </a:solidFill>
            </a:endParaRPr>
          </a:p>
          <a:p>
            <a:pPr indent="0" lvl="0" marL="457200" rtl="0" algn="l">
              <a:spcBef>
                <a:spcPts val="0"/>
              </a:spcBef>
              <a:spcAft>
                <a:spcPts val="0"/>
              </a:spcAft>
              <a:buNone/>
            </a:pPr>
            <a:r>
              <a:rPr lang="en" sz="800">
                <a:solidFill>
                  <a:schemeClr val="lt1"/>
                </a:solidFill>
              </a:rPr>
              <a:t>- tip_amount</a:t>
            </a:r>
            <a:endParaRPr sz="800">
              <a:solidFill>
                <a:schemeClr val="lt1"/>
              </a:solidFill>
            </a:endParaRPr>
          </a:p>
          <a:p>
            <a:pPr indent="0" lvl="0" marL="457200" rtl="0" algn="l">
              <a:spcBef>
                <a:spcPts val="0"/>
              </a:spcBef>
              <a:spcAft>
                <a:spcPts val="0"/>
              </a:spcAft>
              <a:buNone/>
            </a:pPr>
            <a:r>
              <a:rPr lang="en" sz="800">
                <a:solidFill>
                  <a:schemeClr val="lt1"/>
                </a:solidFill>
              </a:rPr>
              <a:t>- tolls_amount</a:t>
            </a:r>
            <a:endParaRPr sz="800">
              <a:solidFill>
                <a:schemeClr val="lt1"/>
              </a:solidFill>
            </a:endParaRPr>
          </a:p>
          <a:p>
            <a:pPr indent="0" lvl="0" marL="457200" rtl="0" algn="l">
              <a:spcBef>
                <a:spcPts val="0"/>
              </a:spcBef>
              <a:spcAft>
                <a:spcPts val="0"/>
              </a:spcAft>
              <a:buNone/>
            </a:pPr>
            <a:r>
              <a:rPr lang="en" sz="800">
                <a:solidFill>
                  <a:schemeClr val="lt1"/>
                </a:solidFill>
              </a:rPr>
              <a:t>- total_amount</a:t>
            </a:r>
            <a:endParaRPr sz="800">
              <a:solidFill>
                <a:schemeClr val="lt1"/>
              </a:solidFill>
            </a:endParaRPr>
          </a:p>
          <a:p>
            <a:pPr indent="0" lvl="0" marL="457200" rtl="0" algn="l">
              <a:spcBef>
                <a:spcPts val="0"/>
              </a:spcBef>
              <a:spcAft>
                <a:spcPts val="0"/>
              </a:spcAft>
              <a:buNone/>
            </a:pPr>
            <a:r>
              <a:rPr lang="en" sz="800">
                <a:solidFill>
                  <a:schemeClr val="lt1"/>
                </a:solidFill>
              </a:rPr>
              <a:t>- payment_type</a:t>
            </a:r>
            <a:endParaRPr sz="800">
              <a:solidFill>
                <a:schemeClr val="lt1"/>
              </a:solidFill>
            </a:endParaRPr>
          </a:p>
          <a:p>
            <a:pPr indent="0" lvl="0" marL="457200" rtl="0" algn="l">
              <a:spcBef>
                <a:spcPts val="0"/>
              </a:spcBef>
              <a:spcAft>
                <a:spcPts val="0"/>
              </a:spcAft>
              <a:buNone/>
            </a:pPr>
            <a:r>
              <a:rPr lang="en" sz="800">
                <a:solidFill>
                  <a:schemeClr val="lt1"/>
                </a:solidFill>
              </a:rPr>
              <a:t>- trip_type</a:t>
            </a:r>
            <a:endParaRPr sz="800">
              <a:solidFill>
                <a:schemeClr val="lt1"/>
              </a:solidFill>
            </a:endParaRPr>
          </a:p>
          <a:p>
            <a:pPr indent="0" lvl="0" marL="457200" rtl="0" algn="l">
              <a:spcBef>
                <a:spcPts val="0"/>
              </a:spcBef>
              <a:spcAft>
                <a:spcPts val="0"/>
              </a:spcAft>
              <a:buNone/>
            </a:pPr>
            <a:r>
              <a:t/>
            </a:r>
            <a:endParaRPr sz="800">
              <a:solidFill>
                <a:schemeClr val="lt1"/>
              </a:solidFill>
            </a:endParaRPr>
          </a:p>
          <a:p>
            <a:pPr indent="0" lvl="0" marL="457200" rtl="0" algn="l">
              <a:spcBef>
                <a:spcPts val="0"/>
              </a:spcBef>
              <a:spcAft>
                <a:spcPts val="0"/>
              </a:spcAft>
              <a:buNone/>
            </a:pPr>
            <a:r>
              <a:t/>
            </a:r>
            <a:endParaRPr sz="800">
              <a:solidFill>
                <a:schemeClr val="lt1"/>
              </a:solidFill>
            </a:endParaRPr>
          </a:p>
          <a:p>
            <a:pPr indent="0" lvl="0" marL="457200" rtl="0" algn="l">
              <a:spcBef>
                <a:spcPts val="0"/>
              </a:spcBef>
              <a:spcAft>
                <a:spcPts val="0"/>
              </a:spcAft>
              <a:buNone/>
            </a:pPr>
            <a:r>
              <a:t/>
            </a:r>
            <a:endParaRPr sz="8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35"/>
          <p:cNvSpPr txBox="1"/>
          <p:nvPr>
            <p:ph type="title"/>
          </p:nvPr>
        </p:nvSpPr>
        <p:spPr>
          <a:xfrm>
            <a:off x="3893700" y="1468425"/>
            <a:ext cx="3537900" cy="159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Statement</a:t>
            </a:r>
            <a:endParaRPr/>
          </a:p>
        </p:txBody>
      </p:sp>
      <p:grpSp>
        <p:nvGrpSpPr>
          <p:cNvPr id="551" name="Google Shape;551;p35"/>
          <p:cNvGrpSpPr/>
          <p:nvPr/>
        </p:nvGrpSpPr>
        <p:grpSpPr>
          <a:xfrm flipH="1">
            <a:off x="-5202412" y="1648704"/>
            <a:ext cx="8892667" cy="1427045"/>
            <a:chOff x="6456469" y="3575596"/>
            <a:chExt cx="3443700" cy="552604"/>
          </a:xfrm>
        </p:grpSpPr>
        <p:sp>
          <p:nvSpPr>
            <p:cNvPr id="552" name="Google Shape;552;p35"/>
            <p:cNvSpPr/>
            <p:nvPr/>
          </p:nvSpPr>
          <p:spPr>
            <a:xfrm>
              <a:off x="6456469" y="3575596"/>
              <a:ext cx="3443700" cy="552600"/>
            </a:xfrm>
            <a:prstGeom prst="roundRect">
              <a:avLst>
                <a:gd fmla="val 50000" name="adj"/>
              </a:avLst>
            </a:prstGeom>
            <a:gradFill>
              <a:gsLst>
                <a:gs pos="0">
                  <a:schemeClr val="lt2"/>
                </a:gs>
                <a:gs pos="100000">
                  <a:schemeClr val="accent3"/>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5"/>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4" name="Google Shape;554;p35"/>
          <p:cNvSpPr txBox="1"/>
          <p:nvPr>
            <p:ph idx="2" type="title"/>
          </p:nvPr>
        </p:nvSpPr>
        <p:spPr>
          <a:xfrm>
            <a:off x="2269000" y="1941325"/>
            <a:ext cx="14211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555" name="Google Shape;555;p35"/>
          <p:cNvGrpSpPr/>
          <p:nvPr/>
        </p:nvGrpSpPr>
        <p:grpSpPr>
          <a:xfrm rot="10800000">
            <a:off x="-1778501" y="941197"/>
            <a:ext cx="4357122" cy="707497"/>
            <a:chOff x="6456475" y="3575600"/>
            <a:chExt cx="3403204" cy="552603"/>
          </a:xfrm>
        </p:grpSpPr>
        <p:sp>
          <p:nvSpPr>
            <p:cNvPr id="556" name="Google Shape;556;p35"/>
            <p:cNvSpPr/>
            <p:nvPr/>
          </p:nvSpPr>
          <p:spPr>
            <a:xfrm>
              <a:off x="6456479" y="3575603"/>
              <a:ext cx="3403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5"/>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8" name="Google Shape;558;p35"/>
          <p:cNvGrpSpPr/>
          <p:nvPr/>
        </p:nvGrpSpPr>
        <p:grpSpPr>
          <a:xfrm rot="10800000">
            <a:off x="-2248905" y="233701"/>
            <a:ext cx="3759089" cy="707494"/>
            <a:chOff x="6456475" y="3575600"/>
            <a:chExt cx="2936100" cy="552600"/>
          </a:xfrm>
        </p:grpSpPr>
        <p:sp>
          <p:nvSpPr>
            <p:cNvPr id="559" name="Google Shape;559;p35"/>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5"/>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grpSp>
        <p:nvGrpSpPr>
          <p:cNvPr id="565" name="Google Shape;565;p36"/>
          <p:cNvGrpSpPr/>
          <p:nvPr/>
        </p:nvGrpSpPr>
        <p:grpSpPr>
          <a:xfrm flipH="1">
            <a:off x="-4372315" y="292625"/>
            <a:ext cx="6912087" cy="707494"/>
            <a:chOff x="3993732" y="3575599"/>
            <a:chExt cx="5398803" cy="552601"/>
          </a:xfrm>
        </p:grpSpPr>
        <p:sp>
          <p:nvSpPr>
            <p:cNvPr id="566" name="Google Shape;566;p36"/>
            <p:cNvSpPr/>
            <p:nvPr/>
          </p:nvSpPr>
          <p:spPr>
            <a:xfrm>
              <a:off x="3993734" y="3575599"/>
              <a:ext cx="53988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6"/>
            <p:cNvSpPr/>
            <p:nvPr/>
          </p:nvSpPr>
          <p:spPr>
            <a:xfrm>
              <a:off x="3993732"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8" name="Google Shape;568;p36"/>
          <p:cNvGrpSpPr/>
          <p:nvPr/>
        </p:nvGrpSpPr>
        <p:grpSpPr>
          <a:xfrm>
            <a:off x="7572461" y="3618468"/>
            <a:ext cx="1369867" cy="3494622"/>
            <a:chOff x="6323153" y="613276"/>
            <a:chExt cx="2290365" cy="5842872"/>
          </a:xfrm>
        </p:grpSpPr>
        <p:grpSp>
          <p:nvGrpSpPr>
            <p:cNvPr id="569" name="Google Shape;569;p36"/>
            <p:cNvGrpSpPr/>
            <p:nvPr/>
          </p:nvGrpSpPr>
          <p:grpSpPr>
            <a:xfrm rot="5400000">
              <a:off x="5205837" y="3453434"/>
              <a:ext cx="4357122" cy="707497"/>
              <a:chOff x="6456475" y="3575600"/>
              <a:chExt cx="3403204" cy="552603"/>
            </a:xfrm>
          </p:grpSpPr>
          <p:sp>
            <p:nvSpPr>
              <p:cNvPr id="570" name="Google Shape;570;p36"/>
              <p:cNvSpPr/>
              <p:nvPr/>
            </p:nvSpPr>
            <p:spPr>
              <a:xfrm>
                <a:off x="6456479" y="3575603"/>
                <a:ext cx="3403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6"/>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36"/>
            <p:cNvGrpSpPr/>
            <p:nvPr/>
          </p:nvGrpSpPr>
          <p:grpSpPr>
            <a:xfrm rot="5400000">
              <a:off x="5448246" y="2903168"/>
              <a:ext cx="5455165" cy="875381"/>
              <a:chOff x="6456469" y="3575596"/>
              <a:chExt cx="3443700" cy="552604"/>
            </a:xfrm>
          </p:grpSpPr>
          <p:sp>
            <p:nvSpPr>
              <p:cNvPr id="573" name="Google Shape;573;p36"/>
              <p:cNvSpPr/>
              <p:nvPr/>
            </p:nvSpPr>
            <p:spPr>
              <a:xfrm>
                <a:off x="6456469" y="3575596"/>
                <a:ext cx="34437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6"/>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5" name="Google Shape;575;p36"/>
            <p:cNvGrpSpPr/>
            <p:nvPr/>
          </p:nvGrpSpPr>
          <p:grpSpPr>
            <a:xfrm rot="5400000">
              <a:off x="4797356" y="4222856"/>
              <a:ext cx="3759089" cy="707494"/>
              <a:chOff x="6456475" y="3575600"/>
              <a:chExt cx="2936100" cy="552600"/>
            </a:xfrm>
          </p:grpSpPr>
          <p:sp>
            <p:nvSpPr>
              <p:cNvPr id="576" name="Google Shape;576;p36"/>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6"/>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78" name="Google Shape;578;p36"/>
          <p:cNvSpPr txBox="1"/>
          <p:nvPr>
            <p:ph type="title"/>
          </p:nvPr>
        </p:nvSpPr>
        <p:spPr>
          <a:xfrm>
            <a:off x="304800" y="463950"/>
            <a:ext cx="1454700" cy="35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rPr>
              <a:t>Problem Statement</a:t>
            </a:r>
            <a:endParaRPr sz="1000">
              <a:solidFill>
                <a:schemeClr val="lt1"/>
              </a:solidFill>
            </a:endParaRPr>
          </a:p>
        </p:txBody>
      </p:sp>
      <p:sp>
        <p:nvSpPr>
          <p:cNvPr id="579" name="Google Shape;579;p36"/>
          <p:cNvSpPr/>
          <p:nvPr/>
        </p:nvSpPr>
        <p:spPr>
          <a:xfrm rot="2783616">
            <a:off x="3455988" y="414655"/>
            <a:ext cx="2101608" cy="2126834"/>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6"/>
          <p:cNvSpPr txBox="1"/>
          <p:nvPr>
            <p:ph type="title"/>
          </p:nvPr>
        </p:nvSpPr>
        <p:spPr>
          <a:xfrm>
            <a:off x="3163278" y="1235231"/>
            <a:ext cx="2685000" cy="42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Problem</a:t>
            </a:r>
            <a:endParaRPr sz="2000"/>
          </a:p>
        </p:txBody>
      </p:sp>
      <p:sp>
        <p:nvSpPr>
          <p:cNvPr id="581" name="Google Shape;581;p36"/>
          <p:cNvSpPr txBox="1"/>
          <p:nvPr>
            <p:ph idx="1" type="subTitle"/>
          </p:nvPr>
        </p:nvSpPr>
        <p:spPr>
          <a:xfrm>
            <a:off x="356950" y="1810165"/>
            <a:ext cx="8390100" cy="25419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300">
                <a:solidFill>
                  <a:srgbClr val="000000"/>
                </a:solidFill>
                <a:latin typeface="Arial"/>
                <a:ea typeface="Arial"/>
                <a:cs typeface="Arial"/>
                <a:sym typeface="Arial"/>
              </a:rPr>
              <a:t>Lack of Understanding Regarding Passenger Preferences:</a:t>
            </a:r>
            <a:endParaRPr b="1" sz="1300">
              <a:solidFill>
                <a:srgbClr val="000000"/>
              </a:solidFill>
              <a:latin typeface="Arial"/>
              <a:ea typeface="Arial"/>
              <a:cs typeface="Arial"/>
              <a:sym typeface="Arial"/>
            </a:endParaRPr>
          </a:p>
          <a:p>
            <a:pPr indent="-304800" lvl="0" marL="457200" rtl="0" algn="l">
              <a:lnSpc>
                <a:spcPct val="115000"/>
              </a:lnSpc>
              <a:spcBef>
                <a:spcPts val="1400"/>
              </a:spcBef>
              <a:spcAft>
                <a:spcPts val="0"/>
              </a:spcAft>
              <a:buClr>
                <a:srgbClr val="000000"/>
              </a:buClr>
              <a:buSzPts val="1200"/>
              <a:buFont typeface="Arial"/>
              <a:buChar char="-"/>
            </a:pPr>
            <a:r>
              <a:rPr lang="en" sz="1200">
                <a:solidFill>
                  <a:srgbClr val="000000"/>
                </a:solidFill>
                <a:latin typeface="Arial"/>
                <a:ea typeface="Arial"/>
                <a:cs typeface="Arial"/>
                <a:sym typeface="Arial"/>
              </a:rPr>
              <a:t>NYC TLC has designated two vendors for tracking taxis: </a:t>
            </a:r>
            <a:r>
              <a:rPr b="1" lang="en" sz="1200">
                <a:solidFill>
                  <a:srgbClr val="000000"/>
                </a:solidFill>
                <a:latin typeface="Arial"/>
                <a:ea typeface="Arial"/>
                <a:cs typeface="Arial"/>
                <a:sym typeface="Arial"/>
              </a:rPr>
              <a:t>Vendor 1 (Creative Mobile Technologies, LLC)</a:t>
            </a:r>
            <a:r>
              <a:rPr lang="en" sz="1200">
                <a:solidFill>
                  <a:srgbClr val="000000"/>
                </a:solidFill>
                <a:latin typeface="Arial"/>
                <a:ea typeface="Arial"/>
                <a:cs typeface="Arial"/>
                <a:sym typeface="Arial"/>
              </a:rPr>
              <a:t> and </a:t>
            </a:r>
            <a:r>
              <a:rPr b="1" lang="en" sz="1200">
                <a:solidFill>
                  <a:srgbClr val="000000"/>
                </a:solidFill>
                <a:latin typeface="Arial"/>
                <a:ea typeface="Arial"/>
                <a:cs typeface="Arial"/>
                <a:sym typeface="Arial"/>
              </a:rPr>
              <a:t>Vendor 2 (VeriFone Inc.)</a:t>
            </a:r>
            <a:r>
              <a:rPr lang="en" sz="1200">
                <a:solidFill>
                  <a:srgbClr val="000000"/>
                </a:solidFill>
                <a:latin typeface="Arial"/>
                <a:ea typeface="Arial"/>
                <a:cs typeface="Arial"/>
                <a:sym typeface="Arial"/>
              </a:rPr>
              <a:t>. Currently, we observe that during the recorded period, </a:t>
            </a:r>
            <a:r>
              <a:rPr b="1" lang="en" sz="1200">
                <a:solidFill>
                  <a:srgbClr val="000000"/>
                </a:solidFill>
                <a:latin typeface="Arial"/>
                <a:ea typeface="Arial"/>
                <a:cs typeface="Arial"/>
                <a:sym typeface="Arial"/>
              </a:rPr>
              <a:t>a significantly higher number of trips occurred for vehicles tracked by Vendor 2 compared to Vendor 1</a:t>
            </a:r>
            <a:r>
              <a:rPr lang="en" sz="1200">
                <a:solidFill>
                  <a:srgbClr val="000000"/>
                </a:solidFill>
                <a:latin typeface="Arial"/>
                <a:ea typeface="Arial"/>
                <a:cs typeface="Arial"/>
                <a:sym typeface="Arial"/>
              </a:rPr>
              <a:t>. This significant difference suggests that vehicles tracked by </a:t>
            </a:r>
            <a:r>
              <a:rPr b="1" lang="en" sz="1200">
                <a:solidFill>
                  <a:srgbClr val="000000"/>
                </a:solidFill>
                <a:latin typeface="Arial"/>
                <a:ea typeface="Arial"/>
                <a:cs typeface="Arial"/>
                <a:sym typeface="Arial"/>
              </a:rPr>
              <a:t>Vendor 1 may have different characteristics compared to those tracked by Vendor 2</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There has not yet been an in-depth analysis of passenger preferences</a:t>
            </a:r>
            <a:r>
              <a:rPr lang="en" sz="1200">
                <a:solidFill>
                  <a:srgbClr val="000000"/>
                </a:solidFill>
                <a:latin typeface="Arial"/>
                <a:ea typeface="Arial"/>
                <a:cs typeface="Arial"/>
                <a:sym typeface="Arial"/>
              </a:rPr>
              <a:t> based on time, and types of trips. Therefore, we are not yet able to optimize the trips occurring for each vendor.</a:t>
            </a:r>
            <a:endParaRPr sz="1200">
              <a:solidFill>
                <a:srgbClr val="000000"/>
              </a:solidFill>
              <a:latin typeface="Arial"/>
              <a:ea typeface="Arial"/>
              <a:cs typeface="Arial"/>
              <a:sym typeface="Arial"/>
            </a:endParaRPr>
          </a:p>
          <a:p>
            <a:pPr indent="0" lvl="0" marL="0" rtl="0" algn="l">
              <a:spcBef>
                <a:spcPts val="400"/>
              </a:spcBef>
              <a:spcAft>
                <a:spcPts val="0"/>
              </a:spcAft>
              <a:buNone/>
            </a:pPr>
            <a:r>
              <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37"/>
          <p:cNvSpPr txBox="1"/>
          <p:nvPr>
            <p:ph type="title"/>
          </p:nvPr>
        </p:nvSpPr>
        <p:spPr>
          <a:xfrm>
            <a:off x="2444750" y="320100"/>
            <a:ext cx="63237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Significant Daily Trip Volume Disparity Between Vehicles tracked by Vendor 1 and Vendor 2 Throughout January 2023</a:t>
            </a:r>
            <a:endParaRPr sz="1600"/>
          </a:p>
        </p:txBody>
      </p:sp>
      <p:grpSp>
        <p:nvGrpSpPr>
          <p:cNvPr id="587" name="Google Shape;587;p37"/>
          <p:cNvGrpSpPr/>
          <p:nvPr/>
        </p:nvGrpSpPr>
        <p:grpSpPr>
          <a:xfrm flipH="1">
            <a:off x="-3640350" y="293400"/>
            <a:ext cx="5896550" cy="707494"/>
            <a:chOff x="6456472" y="3575600"/>
            <a:chExt cx="4605600" cy="552600"/>
          </a:xfrm>
        </p:grpSpPr>
        <p:sp>
          <p:nvSpPr>
            <p:cNvPr id="588" name="Google Shape;588;p37"/>
            <p:cNvSpPr/>
            <p:nvPr/>
          </p:nvSpPr>
          <p:spPr>
            <a:xfrm>
              <a:off x="6456472" y="3575600"/>
              <a:ext cx="46056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7"/>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0" name="Google Shape;590;p37"/>
          <p:cNvSpPr txBox="1"/>
          <p:nvPr>
            <p:ph type="title"/>
          </p:nvPr>
        </p:nvSpPr>
        <p:spPr>
          <a:xfrm>
            <a:off x="223680" y="479950"/>
            <a:ext cx="1100700" cy="413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chemeClr val="lt1"/>
                </a:solidFill>
              </a:rPr>
              <a:t>02 | Problem</a:t>
            </a:r>
            <a:endParaRPr sz="1000">
              <a:solidFill>
                <a:schemeClr val="lt1"/>
              </a:solidFill>
            </a:endParaRPr>
          </a:p>
        </p:txBody>
      </p:sp>
      <p:sp>
        <p:nvSpPr>
          <p:cNvPr id="591" name="Google Shape;591;p37"/>
          <p:cNvSpPr txBox="1"/>
          <p:nvPr>
            <p:ph idx="4294967295" type="subTitle"/>
          </p:nvPr>
        </p:nvSpPr>
        <p:spPr>
          <a:xfrm>
            <a:off x="6537825" y="1371875"/>
            <a:ext cx="2099100" cy="2855700"/>
          </a:xfrm>
          <a:prstGeom prst="rect">
            <a:avLst/>
          </a:prstGeom>
        </p:spPr>
        <p:txBody>
          <a:bodyPr anchorCtr="0" anchor="t" bIns="91425" lIns="91425" spcFirstLastPara="1" rIns="91425" wrap="square" tIns="91425">
            <a:noAutofit/>
          </a:bodyPr>
          <a:lstStyle/>
          <a:p>
            <a:pPr indent="-177800" lvl="0" marL="171450" rtl="0" algn="just">
              <a:spcBef>
                <a:spcPts val="0"/>
              </a:spcBef>
              <a:spcAft>
                <a:spcPts val="0"/>
              </a:spcAft>
              <a:buSzPts val="1000"/>
              <a:buChar char="●"/>
            </a:pPr>
            <a:r>
              <a:rPr b="1" lang="en" sz="1000"/>
              <a:t>VeriFone Inc. (Vendor 2) vehicles consistently outperform Creative Mobile Technologies, LLC (Vendor 1) in daily transactions</a:t>
            </a:r>
            <a:r>
              <a:rPr lang="en" sz="1000"/>
              <a:t>, often exceeding 1,500 transactions per day, compared to Vendor 1's steady volume of around 500 or fewer.</a:t>
            </a:r>
            <a:endParaRPr sz="1000"/>
          </a:p>
          <a:p>
            <a:pPr indent="-177800" lvl="0" marL="171450" rtl="0" algn="just">
              <a:spcBef>
                <a:spcPts val="0"/>
              </a:spcBef>
              <a:spcAft>
                <a:spcPts val="0"/>
              </a:spcAft>
              <a:buSzPts val="1000"/>
              <a:buChar char="●"/>
            </a:pPr>
            <a:r>
              <a:rPr lang="en" sz="1000"/>
              <a:t>Vendor 2 shows notable fluctuations in transaction volume with clear peaks and troughs, suggesting variability in demand or operations. In contrast, Vendor 1 maintains a stable but lower transaction volume.</a:t>
            </a:r>
            <a:endParaRPr sz="1000"/>
          </a:p>
        </p:txBody>
      </p:sp>
      <p:pic>
        <p:nvPicPr>
          <p:cNvPr id="592" name="Google Shape;592;p37"/>
          <p:cNvPicPr preferRelativeResize="0"/>
          <p:nvPr/>
        </p:nvPicPr>
        <p:blipFill>
          <a:blip r:embed="rId3">
            <a:alphaModFix/>
          </a:blip>
          <a:stretch>
            <a:fillRect/>
          </a:stretch>
        </p:blipFill>
        <p:spPr>
          <a:xfrm>
            <a:off x="526250" y="1371874"/>
            <a:ext cx="5714050" cy="3057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aunch Product Crowdfunding Pitch Deck by Slidesgo">
  <a:themeElements>
    <a:clrScheme name="Simple Light">
      <a:dk1>
        <a:srgbClr val="191919"/>
      </a:dk1>
      <a:lt1>
        <a:srgbClr val="FFFFFF"/>
      </a:lt1>
      <a:dk2>
        <a:srgbClr val="002080"/>
      </a:dk2>
      <a:lt2>
        <a:srgbClr val="0336D0"/>
      </a:lt2>
      <a:accent1>
        <a:srgbClr val="1382DB"/>
      </a:accent1>
      <a:accent2>
        <a:srgbClr val="1FC2E1"/>
      </a:accent2>
      <a:accent3>
        <a:srgbClr val="00C3B1"/>
      </a:accent3>
      <a:accent4>
        <a:srgbClr val="03FCD5"/>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