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67" r:id="rId2"/>
    <p:sldId id="318" r:id="rId3"/>
    <p:sldId id="327" r:id="rId4"/>
    <p:sldId id="328" r:id="rId5"/>
    <p:sldId id="329" r:id="rId6"/>
    <p:sldId id="331" r:id="rId7"/>
    <p:sldId id="330" r:id="rId8"/>
    <p:sldId id="341" r:id="rId9"/>
    <p:sldId id="332" r:id="rId10"/>
    <p:sldId id="340" r:id="rId11"/>
    <p:sldId id="333" r:id="rId12"/>
    <p:sldId id="350" r:id="rId13"/>
    <p:sldId id="351" r:id="rId14"/>
    <p:sldId id="334" r:id="rId15"/>
    <p:sldId id="342" r:id="rId16"/>
    <p:sldId id="363" r:id="rId17"/>
    <p:sldId id="358" r:id="rId18"/>
    <p:sldId id="360" r:id="rId19"/>
    <p:sldId id="361" r:id="rId20"/>
    <p:sldId id="364" r:id="rId21"/>
    <p:sldId id="365" r:id="rId22"/>
    <p:sldId id="366" r:id="rId23"/>
    <p:sldId id="367" r:id="rId24"/>
    <p:sldId id="368" r:id="rId25"/>
    <p:sldId id="369" r:id="rId26"/>
    <p:sldId id="384" r:id="rId27"/>
    <p:sldId id="386" r:id="rId28"/>
    <p:sldId id="388" r:id="rId29"/>
    <p:sldId id="389" r:id="rId30"/>
    <p:sldId id="394" r:id="rId31"/>
    <p:sldId id="395" r:id="rId32"/>
    <p:sldId id="399" r:id="rId33"/>
    <p:sldId id="396" r:id="rId34"/>
    <p:sldId id="355" r:id="rId35"/>
    <p:sldId id="356" r:id="rId36"/>
    <p:sldId id="357" r:id="rId37"/>
    <p:sldId id="322" r:id="rId38"/>
    <p:sldId id="325" r:id="rId39"/>
    <p:sldId id="362" r:id="rId40"/>
    <p:sldId id="326" r:id="rId41"/>
  </p:sldIdLst>
  <p:sldSz cx="12192000" cy="6858000"/>
  <p:notesSz cx="6858000" cy="9144000"/>
  <p:defaultTextStyle>
    <a:defPPr>
      <a:defRPr lang="en-US"/>
    </a:defPPr>
    <a:lvl1pPr marL="0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10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19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29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38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548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057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7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075" algn="l" defTabSz="121901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40F0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6591" autoAdjust="0"/>
  </p:normalViewPr>
  <p:slideViewPr>
    <p:cSldViewPr snapToGrid="0" snapToObjects="1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0:55.3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0:55.3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4:57.01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0:55.3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4:57.01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7:07.8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0:55.3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4:57.01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7:07.8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51:35.85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0:55.36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4:57.01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47:07.8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51:35.85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18:55:00.44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9T21:44:46.15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10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19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29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38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548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057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7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075" algn="l" defTabSz="12190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r>
              <a:rPr lang="en-US" dirty="0"/>
              <a:t>1.Helps If category 3 node has to be deleted. Gives us direct access to predecessor. </a:t>
            </a:r>
          </a:p>
          <a:p>
            <a:r>
              <a:rPr lang="en-US" dirty="0"/>
              <a:t>2. Helps concurrent contains. IN concurrent version, if a node is moved upwards, through threaded links we have access to that node.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incoming threaded link is order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49" y="6567987"/>
            <a:ext cx="735651" cy="281208"/>
          </a:xfr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42110" y="365127"/>
            <a:ext cx="9462167" cy="1429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44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542109" y="1939896"/>
            <a:ext cx="11296667" cy="405070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182-A738-D344-AD4C-0014E2FCF0E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2" y="6513921"/>
            <a:ext cx="6545367" cy="2075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67987"/>
            <a:ext cx="12192000" cy="290015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567985"/>
            <a:ext cx="2552491" cy="272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1" b="0" i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05F0F182-A738-D344-AD4C-0014E2FCF0E4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7987"/>
            <a:ext cx="838200" cy="28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4" y="5908432"/>
            <a:ext cx="703699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1.xml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3.xml"/><Relationship Id="rId11" Type="http://schemas.openxmlformats.org/officeDocument/2006/relationships/image" Target="../media/image26.png"/><Relationship Id="rId5" Type="http://schemas.openxmlformats.org/officeDocument/2006/relationships/customXml" Target="../ink/ink12.xml"/><Relationship Id="rId10" Type="http://schemas.openxmlformats.org/officeDocument/2006/relationships/customXml" Target="../ink/ink15.xm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customXml" Target="../ink/ink16.xml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5" Type="http://schemas.openxmlformats.org/officeDocument/2006/relationships/customXml" Target="../ink/ink17.xml"/><Relationship Id="rId10" Type="http://schemas.openxmlformats.org/officeDocument/2006/relationships/customXml" Target="../ink/ink20.xm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4.xml"/><Relationship Id="rId11" Type="http://schemas.openxmlformats.org/officeDocument/2006/relationships/customXml" Target="../ink/ink27.xml"/><Relationship Id="rId5" Type="http://schemas.openxmlformats.org/officeDocument/2006/relationships/customXml" Target="../ink/ink23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customXml" Target="../ink/ink36.xml"/><Relationship Id="rId3" Type="http://schemas.openxmlformats.org/officeDocument/2006/relationships/customXml" Target="../ink/ink29.xml"/><Relationship Id="rId7" Type="http://schemas.openxmlformats.org/officeDocument/2006/relationships/image" Target="../media/image25.png"/><Relationship Id="rId12" Type="http://schemas.openxmlformats.org/officeDocument/2006/relationships/customXml" Target="../ink/ink3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1.xml"/><Relationship Id="rId11" Type="http://schemas.openxmlformats.org/officeDocument/2006/relationships/customXml" Target="../ink/ink34.xml"/><Relationship Id="rId5" Type="http://schemas.openxmlformats.org/officeDocument/2006/relationships/customXml" Target="../ink/ink30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a/Binary_search_tree.svg" TargetMode="External"/><Relationship Id="rId2" Type="http://schemas.openxmlformats.org/officeDocument/2006/relationships/hyperlink" Target="https://arxiv.org/abs/1404.3272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echiedelight.com/insertion-in-bst/" TargetMode="External"/><Relationship Id="rId5" Type="http://schemas.openxmlformats.org/officeDocument/2006/relationships/hyperlink" Target="https://www.techiedelight.com/search-given-key-in-bst/" TargetMode="External"/><Relationship Id="rId4" Type="http://schemas.openxmlformats.org/officeDocument/2006/relationships/hyperlink" Target="https://www.techiedelight.com/deletion-from-bs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" y="0"/>
            <a:ext cx="12184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5" y="1840050"/>
            <a:ext cx="12192000" cy="1721575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4267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Lock Free Binary Search Trees</a:t>
            </a:r>
            <a:endParaRPr lang="en-US" sz="1467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3" y="5656646"/>
            <a:ext cx="703699" cy="949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5566" y="3689694"/>
            <a:ext cx="5300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S.M. Iqbal Morshed</a:t>
            </a:r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Fnu Tulha</a:t>
            </a:r>
          </a:p>
        </p:txBody>
      </p:sp>
    </p:spTree>
    <p:extLst>
      <p:ext uri="{BB962C8B-B14F-4D97-AF65-F5344CB8AC3E}">
        <p14:creationId xmlns:p14="http://schemas.microsoft.com/office/powerpoint/2010/main" val="798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FE1A1-B0F2-4BBE-89F5-9DF8B970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 Threaded BST?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547A-8BF4-4331-ACFE-BF272FF9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44" y="307731"/>
            <a:ext cx="4405109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E7DD6-C6D6-4D2D-A891-DEEB314E8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043" y="615215"/>
            <a:ext cx="5455917" cy="338266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215C6-6A92-4051-AF41-42D7D9B1B0C7}"/>
              </a:ext>
            </a:extLst>
          </p:cNvPr>
          <p:cNvSpPr txBox="1"/>
          <p:nvPr/>
        </p:nvSpPr>
        <p:spPr>
          <a:xfrm>
            <a:off x="1256663" y="759490"/>
            <a:ext cx="717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Other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3D64-FF57-4AA4-AC97-F4295677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8" y="3151622"/>
            <a:ext cx="2255715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5F1BF-2907-4D9B-9B4E-8E634BFA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378" y="3071588"/>
            <a:ext cx="2812024" cy="2362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A20E6-312C-4793-AC8B-81715FC2D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281" y="2059560"/>
            <a:ext cx="2758679" cy="4038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C37A7-A487-4575-9267-755951E91E7E}"/>
              </a:ext>
            </a:extLst>
          </p:cNvPr>
          <p:cNvSpPr txBox="1"/>
          <p:nvPr/>
        </p:nvSpPr>
        <p:spPr>
          <a:xfrm>
            <a:off x="924564" y="1558076"/>
            <a:ext cx="763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incoming threaded link is an order link.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Categories defined for the incoming order links at a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0748-A47E-4528-BB7D-6CCD1794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/>
              <a:t>Updated BST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E701E-9B38-4EFB-81AC-BAF487341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846742" y="120359"/>
            <a:ext cx="4855346" cy="8243658"/>
          </a:xfrm>
        </p:spPr>
        <p:txBody>
          <a:bodyPr>
            <a:normAutofit/>
          </a:bodyPr>
          <a:lstStyle/>
          <a:p>
            <a:r>
              <a:rPr lang="en-US" sz="2000" dirty="0"/>
              <a:t>Backlinks from node to parent.</a:t>
            </a:r>
          </a:p>
          <a:p>
            <a:r>
              <a:rPr lang="en-US" sz="2000" dirty="0" err="1"/>
              <a:t>prev</a:t>
            </a:r>
            <a:r>
              <a:rPr lang="en-US" sz="2000" dirty="0"/>
              <a:t> and </a:t>
            </a:r>
            <a:r>
              <a:rPr lang="en-US" sz="2000" dirty="0" err="1"/>
              <a:t>succ</a:t>
            </a:r>
            <a:r>
              <a:rPr lang="en-US" sz="2000" dirty="0"/>
              <a:t> obtained according to in order traversal.</a:t>
            </a:r>
          </a:p>
          <a:p>
            <a:r>
              <a:rPr lang="en-US" sz="2000" dirty="0"/>
              <a:t>Mark, Flag and Thread bit used for each link.</a:t>
            </a:r>
          </a:p>
          <a:p>
            <a:r>
              <a:rPr lang="en-US" sz="2000" dirty="0"/>
              <a:t>Each link of a node is represented by:</a:t>
            </a:r>
          </a:p>
          <a:p>
            <a:pPr lvl="1"/>
            <a:r>
              <a:rPr lang="en-US" sz="1600" dirty="0"/>
              <a:t>(Reference, flag, mark, thread)</a:t>
            </a:r>
          </a:p>
          <a:p>
            <a:r>
              <a:rPr lang="en-US" sz="2000" dirty="0"/>
              <a:t>Important: CAS takes this argument as well.  </a:t>
            </a:r>
          </a:p>
          <a:p>
            <a:pPr lvl="1"/>
            <a:r>
              <a:rPr lang="en-US" sz="1600" dirty="0"/>
              <a:t>For example, (R, 0, 0, 1)</a:t>
            </a:r>
          </a:p>
          <a:p>
            <a:pPr marL="457189" lvl="1" indent="0">
              <a:buNone/>
            </a:pPr>
            <a:endParaRPr lang="en-US" sz="1600" dirty="0"/>
          </a:p>
          <a:p>
            <a:pPr marL="457189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16DA8-D734-48B8-B1E5-2F43FEF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80" y="488952"/>
            <a:ext cx="4716859" cy="4798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065C8-1DA6-46A7-8600-17F438CB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2" y="1794128"/>
            <a:ext cx="1150358" cy="10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AE7-3D64-414A-8AEB-A0544197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ADT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1F192-E072-4CAB-8ABE-887669EB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73098" y="-896345"/>
            <a:ext cx="4547647" cy="10417445"/>
          </a:xfrm>
        </p:spPr>
        <p:txBody>
          <a:bodyPr/>
          <a:lstStyle/>
          <a:p>
            <a:r>
              <a:rPr lang="en-US" dirty="0"/>
              <a:t>Supports add, contains and remove. </a:t>
            </a:r>
          </a:p>
          <a:p>
            <a:r>
              <a:rPr lang="en-US" dirty="0"/>
              <a:t>Add(k) -&gt; Add node with key k to a BST.</a:t>
            </a:r>
          </a:p>
          <a:p>
            <a:r>
              <a:rPr lang="en-US" dirty="0"/>
              <a:t>Contains(k) -&gt; return true if a node with key k is found. </a:t>
            </a:r>
          </a:p>
          <a:p>
            <a:r>
              <a:rPr lang="en-US" dirty="0"/>
              <a:t>Remove(k) -&gt; remove node with key k. </a:t>
            </a:r>
          </a:p>
        </p:txBody>
      </p:sp>
    </p:spTree>
    <p:extLst>
      <p:ext uri="{BB962C8B-B14F-4D97-AF65-F5344CB8AC3E}">
        <p14:creationId xmlns:p14="http://schemas.microsoft.com/office/powerpoint/2010/main" val="42231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E1A1-B0F2-4BBE-89F5-9DF8B970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Operation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848603EE-6D9E-4A33-8055-6AF984AFF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5400000" flipV="1">
            <a:off x="3389279" y="-1428872"/>
            <a:ext cx="4465013" cy="105156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Contains can help marked nodes. </a:t>
            </a:r>
          </a:p>
          <a:p>
            <a:r>
              <a:rPr lang="en-US" sz="1800" dirty="0"/>
              <a:t>Condition: Starting from </a:t>
            </a:r>
            <a:r>
              <a:rPr lang="en-US" sz="1800" dirty="0" err="1"/>
              <a:t>curr</a:t>
            </a:r>
            <a:r>
              <a:rPr lang="en-US" sz="1800" dirty="0"/>
              <a:t> and </a:t>
            </a:r>
            <a:r>
              <a:rPr lang="en-US" sz="1800" dirty="0" err="1"/>
              <a:t>prev</a:t>
            </a:r>
            <a:r>
              <a:rPr lang="en-US" sz="1800" dirty="0"/>
              <a:t>, we traverse the BST:</a:t>
            </a:r>
          </a:p>
          <a:p>
            <a:pPr marL="0" indent="0">
              <a:buNone/>
            </a:pPr>
            <a:r>
              <a:rPr lang="en-US" sz="1800" dirty="0"/>
              <a:t>While(true):</a:t>
            </a:r>
          </a:p>
          <a:p>
            <a:pPr marL="0" indent="0">
              <a:buNone/>
            </a:pPr>
            <a:r>
              <a:rPr lang="en-US" sz="1800" dirty="0"/>
              <a:t>    if </a:t>
            </a:r>
            <a:r>
              <a:rPr lang="en-US" sz="1800" dirty="0" err="1"/>
              <a:t>k_curr</a:t>
            </a:r>
            <a:r>
              <a:rPr lang="en-US" sz="1800" dirty="0"/>
              <a:t> == k:</a:t>
            </a:r>
          </a:p>
          <a:p>
            <a:pPr marL="0" indent="0">
              <a:buNone/>
            </a:pPr>
            <a:r>
              <a:rPr lang="en-US" sz="1700" dirty="0"/>
              <a:t>       return 2;</a:t>
            </a:r>
          </a:p>
          <a:p>
            <a:pPr marL="0" indent="0">
              <a:buNone/>
            </a:pPr>
            <a:r>
              <a:rPr lang="en-US" sz="1700" dirty="0"/>
              <a:t>        If(help):</a:t>
            </a:r>
          </a:p>
          <a:p>
            <a:pPr marL="0" indent="0">
              <a:buNone/>
            </a:pPr>
            <a:r>
              <a:rPr lang="en-US" sz="1700" dirty="0"/>
              <a:t>          help(marked)</a:t>
            </a:r>
          </a:p>
          <a:p>
            <a:pPr marL="0" indent="0">
              <a:buNone/>
            </a:pPr>
            <a:r>
              <a:rPr lang="en-US" sz="1700" dirty="0"/>
              <a:t>        else if link == </a:t>
            </a:r>
            <a:r>
              <a:rPr lang="en-US" sz="1700" dirty="0" err="1"/>
              <a:t>leftThreaded</a:t>
            </a:r>
            <a:r>
              <a:rPr lang="en-US" sz="1700" dirty="0"/>
              <a:t>:</a:t>
            </a:r>
          </a:p>
          <a:p>
            <a:pPr marL="457189" lvl="1" indent="0">
              <a:buNone/>
            </a:pPr>
            <a:r>
              <a:rPr lang="en-US" sz="1700" dirty="0"/>
              <a:t>    stop; // </a:t>
            </a:r>
            <a:r>
              <a:rPr lang="en-US" sz="1700" b="1" dirty="0"/>
              <a:t>since the key is not present</a:t>
            </a:r>
          </a:p>
          <a:p>
            <a:pPr marL="457189" lvl="1" indent="0">
              <a:buNone/>
            </a:pPr>
            <a:r>
              <a:rPr lang="en-US" sz="1700" dirty="0"/>
              <a:t>else if link==</a:t>
            </a:r>
            <a:r>
              <a:rPr lang="en-US" sz="1700" dirty="0" err="1"/>
              <a:t>rightThreaded</a:t>
            </a:r>
            <a:r>
              <a:rPr lang="en-US" sz="1700" dirty="0"/>
              <a:t>:</a:t>
            </a:r>
          </a:p>
          <a:p>
            <a:pPr marL="457189" lvl="1" indent="0">
              <a:buNone/>
            </a:pPr>
            <a:r>
              <a:rPr lang="en-US" sz="1700" dirty="0"/>
              <a:t>     if k &lt; </a:t>
            </a:r>
            <a:r>
              <a:rPr lang="en-US" sz="1700" dirty="0" err="1"/>
              <a:t>k_next</a:t>
            </a:r>
            <a:r>
              <a:rPr lang="en-US" sz="1700" dirty="0"/>
              <a:t>:</a:t>
            </a:r>
          </a:p>
          <a:p>
            <a:pPr marL="457189" lvl="1" indent="0">
              <a:buNone/>
            </a:pPr>
            <a:r>
              <a:rPr lang="en-US" sz="1700" dirty="0"/>
              <a:t>          stop; </a:t>
            </a:r>
            <a:r>
              <a:rPr lang="en-US" sz="1700" b="1" dirty="0"/>
              <a:t>since the key is not present</a:t>
            </a:r>
            <a:endParaRPr lang="en-US" sz="1700" dirty="0"/>
          </a:p>
          <a:p>
            <a:pPr marL="457189" lvl="1" indent="0">
              <a:buNone/>
            </a:pPr>
            <a:r>
              <a:rPr lang="en-US" sz="1700" dirty="0"/>
              <a:t>else:</a:t>
            </a:r>
          </a:p>
          <a:p>
            <a:pPr marL="457189" lvl="1" indent="0">
              <a:buNone/>
            </a:pPr>
            <a:r>
              <a:rPr lang="en-US" sz="1700" dirty="0"/>
              <a:t>     continue;</a:t>
            </a:r>
            <a:endParaRPr lang="en-US" dirty="0"/>
          </a:p>
          <a:p>
            <a:pPr marL="914377" lvl="2" indent="0">
              <a:buNone/>
            </a:pPr>
            <a:r>
              <a:rPr lang="en-US" sz="1200" dirty="0"/>
              <a:t>	</a:t>
            </a:r>
          </a:p>
          <a:p>
            <a:pPr marL="914377" lvl="2" indent="0">
              <a:buNone/>
            </a:pPr>
            <a:endParaRPr lang="en-US" sz="1200" dirty="0"/>
          </a:p>
          <a:p>
            <a:pPr marL="914377" lvl="2" indent="0">
              <a:buNone/>
            </a:pPr>
            <a:endParaRPr lang="en-US" sz="1200" dirty="0"/>
          </a:p>
          <a:p>
            <a:pPr marL="914377" lvl="2" indent="0">
              <a:buNone/>
            </a:pPr>
            <a:endParaRPr lang="en-US" sz="1200" dirty="0"/>
          </a:p>
          <a:p>
            <a:pPr marL="914377" lvl="2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91AD6-EFFD-42F0-BB6F-ECF660C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41" y="891724"/>
            <a:ext cx="4716859" cy="47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8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FE1A1-B0F2-4BBE-89F5-9DF8B970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operation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52771C-CF79-4E6D-AB4F-6541E775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2426818"/>
            <a:ext cx="3587878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F8EB2E0-06A3-4D63-852C-162EC1AE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65" y="2426818"/>
            <a:ext cx="392953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4291E-5CA0-4DCC-8E71-F3D6A163C0E1}"/>
              </a:ext>
            </a:extLst>
          </p:cNvPr>
          <p:cNvSpPr txBox="1"/>
          <p:nvPr/>
        </p:nvSpPr>
        <p:spPr>
          <a:xfrm>
            <a:off x="9475486" y="5039591"/>
            <a:ext cx="271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Backlinks not shown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117A351-883D-43F8-8DA1-CABF4F60B8DF}"/>
              </a:ext>
            </a:extLst>
          </p:cNvPr>
          <p:cNvSpPr/>
          <p:nvPr/>
        </p:nvSpPr>
        <p:spPr>
          <a:xfrm>
            <a:off x="9165367" y="1356744"/>
            <a:ext cx="2716513" cy="92300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Node to be deleted</a:t>
            </a:r>
          </a:p>
          <a:p>
            <a:pPr algn="ctr"/>
            <a:r>
              <a:rPr lang="en-US" sz="1800" dirty="0"/>
              <a:t>(delete node)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43062A5-45A3-4A5B-998A-892ED10E951D}"/>
              </a:ext>
            </a:extLst>
          </p:cNvPr>
          <p:cNvSpPr/>
          <p:nvPr/>
        </p:nvSpPr>
        <p:spPr>
          <a:xfrm>
            <a:off x="8681801" y="4367853"/>
            <a:ext cx="2151941" cy="46553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Predecessor node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CD1DC1B-9AFC-445A-B0B3-0EF97BB36A0C}"/>
              </a:ext>
            </a:extLst>
          </p:cNvPr>
          <p:cNvSpPr/>
          <p:nvPr/>
        </p:nvSpPr>
        <p:spPr>
          <a:xfrm>
            <a:off x="8980107" y="3532908"/>
            <a:ext cx="1514712" cy="380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Order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C8FF7-60E1-405C-A488-7560D035902D}"/>
              </a:ext>
            </a:extLst>
          </p:cNvPr>
          <p:cNvSpPr txBox="1"/>
          <p:nvPr/>
        </p:nvSpPr>
        <p:spPr>
          <a:xfrm>
            <a:off x="8737744" y="74814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815D0-978D-4FCE-87F5-5B9E407A7FAE}"/>
              </a:ext>
            </a:extLst>
          </p:cNvPr>
          <p:cNvSpPr txBox="1"/>
          <p:nvPr/>
        </p:nvSpPr>
        <p:spPr>
          <a:xfrm>
            <a:off x="5825836" y="6127103"/>
            <a:ext cx="536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Removal of Category 3 node (Node 8)</a:t>
            </a:r>
          </a:p>
        </p:txBody>
      </p:sp>
    </p:spTree>
    <p:extLst>
      <p:ext uri="{BB962C8B-B14F-4D97-AF65-F5344CB8AC3E}">
        <p14:creationId xmlns:p14="http://schemas.microsoft.com/office/powerpoint/2010/main" val="40808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64249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31009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009" y="629258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4E4B41-A7D0-4DD9-917F-B8B73105BB81}"/>
              </a:ext>
            </a:extLst>
          </p:cNvPr>
          <p:cNvSpPr txBox="1"/>
          <p:nvPr/>
        </p:nvSpPr>
        <p:spPr>
          <a:xfrm>
            <a:off x="9064488" y="3202562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15075-51D8-4D87-A058-8489D4FBED7D}"/>
              </a:ext>
            </a:extLst>
          </p:cNvPr>
          <p:cNvSpPr txBox="1"/>
          <p:nvPr/>
        </p:nvSpPr>
        <p:spPr>
          <a:xfrm>
            <a:off x="8650461" y="6976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786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31009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009" y="629258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BFA3C-B203-40E5-AE6A-6FF0BFB70D47}"/>
              </a:ext>
            </a:extLst>
          </p:cNvPr>
          <p:cNvSpPr txBox="1"/>
          <p:nvPr/>
        </p:nvSpPr>
        <p:spPr>
          <a:xfrm>
            <a:off x="8682837" y="71697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592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3: Mark the outgoing right link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31009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009" y="629258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14:cNvPr>
              <p14:cNvContentPartPr/>
              <p14:nvPr/>
            </p14:nvContentPartPr>
            <p14:xfrm>
              <a:off x="9312793" y="23752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8793" y="22672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95018-B10A-423E-8201-7E76BC236657}"/>
              </a:ext>
            </a:extLst>
          </p:cNvPr>
          <p:cNvSpPr txBox="1"/>
          <p:nvPr/>
        </p:nvSpPr>
        <p:spPr>
          <a:xfrm>
            <a:off x="9312967" y="2071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87A85-B979-4CAD-8EC5-415A9580D1CA}"/>
              </a:ext>
            </a:extLst>
          </p:cNvPr>
          <p:cNvSpPr txBox="1"/>
          <p:nvPr/>
        </p:nvSpPr>
        <p:spPr>
          <a:xfrm>
            <a:off x="8669150" y="73775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5085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 Search tree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alt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Binary Search Tree contains keys that are taken from an ordered universe. </a:t>
            </a:r>
          </a:p>
          <a:p>
            <a:pPr indent="-228600" defTabSz="914400"/>
            <a:r>
              <a:rPr lang="en-US" alt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Build on the concept of binary search. </a:t>
            </a:r>
          </a:p>
          <a:p>
            <a:pPr indent="-228600" defTabSz="914400"/>
            <a:endParaRPr lang="en-US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indent="-228600" defTabSz="914400"/>
            <a:endParaRPr lang="en-US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14EC9-1442-4EB7-A3E1-7CB1B6A3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668549"/>
            <a:ext cx="6250769" cy="53600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0B5CDF8-54D5-6043-A52E-76818AC5EAB8}" type="slidenum">
              <a:rPr lang="en-US" sz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680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3: Mark the outgoing right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4: Flag the parent-link of the predecessor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31009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009" y="629258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14:cNvPr>
              <p14:cNvContentPartPr/>
              <p14:nvPr/>
            </p14:nvContentPartPr>
            <p14:xfrm>
              <a:off x="9312793" y="23752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8793" y="22672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95018-B10A-423E-8201-7E76BC236657}"/>
              </a:ext>
            </a:extLst>
          </p:cNvPr>
          <p:cNvSpPr txBox="1"/>
          <p:nvPr/>
        </p:nvSpPr>
        <p:spPr>
          <a:xfrm>
            <a:off x="9312967" y="2071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14:cNvPr>
              <p14:cNvContentPartPr/>
              <p14:nvPr/>
            </p14:nvContentPartPr>
            <p14:xfrm>
              <a:off x="8000593" y="4174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6953" y="406616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2E2039A-82F9-472F-A4A3-27E1531B0BE0}"/>
              </a:ext>
            </a:extLst>
          </p:cNvPr>
          <p:cNvSpPr txBox="1"/>
          <p:nvPr/>
        </p:nvSpPr>
        <p:spPr>
          <a:xfrm>
            <a:off x="7712767" y="41265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B6D97-7F84-4D1E-B1D7-6C47F1A21CA5}"/>
              </a:ext>
            </a:extLst>
          </p:cNvPr>
          <p:cNvSpPr txBox="1"/>
          <p:nvPr/>
        </p:nvSpPr>
        <p:spPr>
          <a:xfrm>
            <a:off x="8669150" y="73775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94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3: Mark the outgoing right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4: Flag the parent-link of the predecessor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5: Flag the incoming parent link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31009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009" y="629258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14:cNvPr>
              <p14:cNvContentPartPr/>
              <p14:nvPr/>
            </p14:nvContentPartPr>
            <p14:xfrm>
              <a:off x="9312793" y="23752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8793" y="22672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95018-B10A-423E-8201-7E76BC236657}"/>
              </a:ext>
            </a:extLst>
          </p:cNvPr>
          <p:cNvSpPr txBox="1"/>
          <p:nvPr/>
        </p:nvSpPr>
        <p:spPr>
          <a:xfrm>
            <a:off x="9312967" y="2071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14:cNvPr>
              <p14:cNvContentPartPr/>
              <p14:nvPr/>
            </p14:nvContentPartPr>
            <p14:xfrm>
              <a:off x="8000593" y="4174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6953" y="406616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2E2039A-82F9-472F-A4A3-27E1531B0BE0}"/>
              </a:ext>
            </a:extLst>
          </p:cNvPr>
          <p:cNvSpPr txBox="1"/>
          <p:nvPr/>
        </p:nvSpPr>
        <p:spPr>
          <a:xfrm>
            <a:off x="7712767" y="41265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14:cNvPr>
              <p14:cNvContentPartPr/>
              <p14:nvPr/>
            </p14:nvContentPartPr>
            <p14:xfrm>
              <a:off x="8656513" y="14010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2873" y="12934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DD23F6A-F633-4F7F-920A-C50DFAFC4D4E}"/>
              </a:ext>
            </a:extLst>
          </p:cNvPr>
          <p:cNvSpPr txBox="1"/>
          <p:nvPr/>
        </p:nvSpPr>
        <p:spPr>
          <a:xfrm>
            <a:off x="8647149" y="120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841B7-9FE2-49FD-AB59-EE2BAE537B02}"/>
              </a:ext>
            </a:extLst>
          </p:cNvPr>
          <p:cNvSpPr txBox="1"/>
          <p:nvPr/>
        </p:nvSpPr>
        <p:spPr>
          <a:xfrm>
            <a:off x="8669150" y="7273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4096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638043"/>
            <a:ext cx="3363974" cy="37625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3: Mark the outgoing right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4: Flag the parent-link of the predecessor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5: Flag the incoming parent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6: Mark the outgoing left-link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63701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9701" y="629222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14:cNvPr>
              <p14:cNvContentPartPr/>
              <p14:nvPr/>
            </p14:nvContentPartPr>
            <p14:xfrm>
              <a:off x="9312793" y="23752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8793" y="22672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95018-B10A-423E-8201-7E76BC236657}"/>
              </a:ext>
            </a:extLst>
          </p:cNvPr>
          <p:cNvSpPr txBox="1"/>
          <p:nvPr/>
        </p:nvSpPr>
        <p:spPr>
          <a:xfrm>
            <a:off x="9312967" y="2071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14:cNvPr>
              <p14:cNvContentPartPr/>
              <p14:nvPr/>
            </p14:nvContentPartPr>
            <p14:xfrm>
              <a:off x="8000593" y="4174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6953" y="406616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2E2039A-82F9-472F-A4A3-27E1531B0BE0}"/>
              </a:ext>
            </a:extLst>
          </p:cNvPr>
          <p:cNvSpPr txBox="1"/>
          <p:nvPr/>
        </p:nvSpPr>
        <p:spPr>
          <a:xfrm>
            <a:off x="7712767" y="41265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14:cNvPr>
              <p14:cNvContentPartPr/>
              <p14:nvPr/>
            </p14:nvContentPartPr>
            <p14:xfrm>
              <a:off x="8656513" y="14010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2873" y="12934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DD23F6A-F633-4F7F-920A-C50DFAFC4D4E}"/>
              </a:ext>
            </a:extLst>
          </p:cNvPr>
          <p:cNvSpPr txBox="1"/>
          <p:nvPr/>
        </p:nvSpPr>
        <p:spPr>
          <a:xfrm>
            <a:off x="8647149" y="120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C7BABB6-422E-4498-8400-5883A5645F89}"/>
                  </a:ext>
                </a:extLst>
              </p14:cNvPr>
              <p14:cNvContentPartPr/>
              <p14:nvPr/>
            </p14:nvContentPartPr>
            <p14:xfrm>
              <a:off x="8079999" y="234838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C7BABB6-422E-4498-8400-5883A5645F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5999" y="224038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CB61B64-F7BA-4E51-A69A-DBB95E0193A1}"/>
              </a:ext>
            </a:extLst>
          </p:cNvPr>
          <p:cNvSpPr txBox="1"/>
          <p:nvPr/>
        </p:nvSpPr>
        <p:spPr>
          <a:xfrm>
            <a:off x="7765876" y="2060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F9E89-2E5B-421B-9A9D-3D83D9F4B1D4}"/>
              </a:ext>
            </a:extLst>
          </p:cNvPr>
          <p:cNvSpPr txBox="1"/>
          <p:nvPr/>
        </p:nvSpPr>
        <p:spPr>
          <a:xfrm>
            <a:off x="8679541" y="7273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4743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1105820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latin typeface="+mj-lt"/>
                <a:ea typeface="+mj-ea"/>
                <a:cs typeface="+mj-cs"/>
              </a:rPr>
              <a:t>7 Steps of 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3468" y="2060747"/>
            <a:ext cx="3363974" cy="45739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1: Flag the incoming order link.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2: Set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prelink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3: Mark the outgoing right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4: Flag the parent-link of the predecessor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5: Flag the incoming parent 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6: Mark the outgoing left-link</a:t>
            </a:r>
          </a:p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Step 7: Mark the outgoing left link of the predecessor</a:t>
            </a: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FE39B7-CB77-4A40-8B1A-44BB1817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60" y="643467"/>
            <a:ext cx="4333775" cy="54101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14:cNvPr>
              <p14:cNvContentPartPr/>
              <p14:nvPr/>
            </p14:nvContentPartPr>
            <p14:xfrm>
              <a:off x="8907929" y="344066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EAC1AD-A7BB-4C8F-AD7A-BADB23D31E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4289" y="333266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78E32-8F5B-46D4-B2CE-79D769EFC359}"/>
              </a:ext>
            </a:extLst>
          </p:cNvPr>
          <p:cNvSpPr txBox="1"/>
          <p:nvPr/>
        </p:nvSpPr>
        <p:spPr>
          <a:xfrm>
            <a:off x="6096000" y="6172994"/>
            <a:ext cx="47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               Mark           </a:t>
            </a:r>
            <a:r>
              <a:rPr lang="en-US" dirty="0" err="1"/>
              <a:t>Prelink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14:cNvPr>
              <p14:cNvContentPartPr/>
              <p14:nvPr/>
            </p14:nvContentPartPr>
            <p14:xfrm>
              <a:off x="6947009" y="639122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9D4CF-B222-490F-8378-6B4EC9B4C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369" y="62832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14:cNvPr>
              <p14:cNvContentPartPr/>
              <p14:nvPr/>
            </p14:nvContentPartPr>
            <p14:xfrm>
              <a:off x="8563701" y="640022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1F6759-40B7-4E85-A4B7-FAD1AA36BD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9701" y="6292225"/>
                <a:ext cx="108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FF1AA-8C95-4D26-8D9B-1300943F8DCA}"/>
              </a:ext>
            </a:extLst>
          </p:cNvPr>
          <p:cNvCxnSpPr/>
          <p:nvPr/>
        </p:nvCxnSpPr>
        <p:spPr>
          <a:xfrm>
            <a:off x="10265790" y="6391225"/>
            <a:ext cx="405352" cy="0"/>
          </a:xfrm>
          <a:prstGeom prst="straightConnector1">
            <a:avLst/>
          </a:prstGeom>
          <a:ln>
            <a:solidFill>
              <a:schemeClr val="accent6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88E34C5-4288-4F4F-BFF4-7084A5BC4F9F}"/>
              </a:ext>
            </a:extLst>
          </p:cNvPr>
          <p:cNvCxnSpPr/>
          <p:nvPr/>
        </p:nvCxnSpPr>
        <p:spPr>
          <a:xfrm rot="5400000">
            <a:off x="7543467" y="3122295"/>
            <a:ext cx="2220791" cy="244986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D399B-F2C0-47AC-85FC-04E286161F64}"/>
              </a:ext>
            </a:extLst>
          </p:cNvPr>
          <p:cNvSpPr txBox="1"/>
          <p:nvPr/>
        </p:nvSpPr>
        <p:spPr>
          <a:xfrm>
            <a:off x="9024731" y="32202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C6CB8-512C-4E25-ADF9-6F1EE54C9245}"/>
              </a:ext>
            </a:extLst>
          </p:cNvPr>
          <p:cNvSpPr txBox="1"/>
          <p:nvPr/>
        </p:nvSpPr>
        <p:spPr>
          <a:xfrm>
            <a:off x="8328992" y="31010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14:cNvPr>
              <p14:cNvContentPartPr/>
              <p14:nvPr/>
            </p14:nvContentPartPr>
            <p14:xfrm>
              <a:off x="9312793" y="23752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05B0EC-3DE5-4208-ABC5-0574A2A0E4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8793" y="22672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95018-B10A-423E-8201-7E76BC236657}"/>
              </a:ext>
            </a:extLst>
          </p:cNvPr>
          <p:cNvSpPr txBox="1"/>
          <p:nvPr/>
        </p:nvSpPr>
        <p:spPr>
          <a:xfrm>
            <a:off x="9312967" y="2071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14:cNvPr>
              <p14:cNvContentPartPr/>
              <p14:nvPr/>
            </p14:nvContentPartPr>
            <p14:xfrm>
              <a:off x="8000593" y="417416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AEAAC-B3B4-414B-80A6-A55F4FF522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6953" y="406616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2E2039A-82F9-472F-A4A3-27E1531B0BE0}"/>
              </a:ext>
            </a:extLst>
          </p:cNvPr>
          <p:cNvSpPr txBox="1"/>
          <p:nvPr/>
        </p:nvSpPr>
        <p:spPr>
          <a:xfrm>
            <a:off x="7712767" y="412658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14:cNvPr>
              <p14:cNvContentPartPr/>
              <p14:nvPr/>
            </p14:nvContentPartPr>
            <p14:xfrm>
              <a:off x="8656513" y="14010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866D21-1C54-4F8C-8DED-96E80693D6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2873" y="129344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DD23F6A-F633-4F7F-920A-C50DFAFC4D4E}"/>
              </a:ext>
            </a:extLst>
          </p:cNvPr>
          <p:cNvSpPr txBox="1"/>
          <p:nvPr/>
        </p:nvSpPr>
        <p:spPr>
          <a:xfrm>
            <a:off x="8647149" y="1202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C7BABB6-422E-4498-8400-5883A5645F89}"/>
                  </a:ext>
                </a:extLst>
              </p14:cNvPr>
              <p14:cNvContentPartPr/>
              <p14:nvPr/>
            </p14:nvContentPartPr>
            <p14:xfrm>
              <a:off x="8079999" y="234838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C7BABB6-422E-4498-8400-5883A5645F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5999" y="224038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CB61B64-F7BA-4E51-A69A-DBB95E0193A1}"/>
              </a:ext>
            </a:extLst>
          </p:cNvPr>
          <p:cNvSpPr txBox="1"/>
          <p:nvPr/>
        </p:nvSpPr>
        <p:spPr>
          <a:xfrm>
            <a:off x="7765876" y="20607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FFCADA-8D73-4E4E-B2F2-B5828D738E7C}"/>
                  </a:ext>
                </a:extLst>
              </p14:cNvPr>
              <p14:cNvContentPartPr/>
              <p14:nvPr/>
            </p14:nvContentPartPr>
            <p14:xfrm>
              <a:off x="8050178" y="497230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FFCADA-8D73-4E4E-B2F2-B5828D738E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6178" y="486430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5A9E310-E640-435F-AAF8-762A9A242F9C}"/>
              </a:ext>
            </a:extLst>
          </p:cNvPr>
          <p:cNvSpPr txBox="1"/>
          <p:nvPr/>
        </p:nvSpPr>
        <p:spPr>
          <a:xfrm>
            <a:off x="8014252" y="48455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8DA48-F90D-4E19-8493-D24ED430FAFF}"/>
              </a:ext>
            </a:extLst>
          </p:cNvPr>
          <p:cNvSpPr txBox="1"/>
          <p:nvPr/>
        </p:nvSpPr>
        <p:spPr>
          <a:xfrm>
            <a:off x="8703619" y="74814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052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210014" cy="860358"/>
          </a:xfrm>
        </p:spPr>
        <p:txBody>
          <a:bodyPr/>
          <a:lstStyle/>
          <a:p>
            <a:r>
              <a:rPr lang="en-US" dirty="0"/>
              <a:t>Pointer swapping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20680" y="759025"/>
            <a:ext cx="5896520" cy="5571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1AEBA-CAD3-4354-9E67-24487D7EE1D5}"/>
              </a:ext>
            </a:extLst>
          </p:cNvPr>
          <p:cNvSpPr/>
          <p:nvPr/>
        </p:nvSpPr>
        <p:spPr>
          <a:xfrm>
            <a:off x="8589390" y="190425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2D749-6372-4CA0-8E10-51403CBA25F8}"/>
              </a:ext>
            </a:extLst>
          </p:cNvPr>
          <p:cNvSpPr/>
          <p:nvPr/>
        </p:nvSpPr>
        <p:spPr>
          <a:xfrm>
            <a:off x="6770017" y="3092071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83710-1BD8-4014-A7C5-6C651789371C}"/>
              </a:ext>
            </a:extLst>
          </p:cNvPr>
          <p:cNvSpPr/>
          <p:nvPr/>
        </p:nvSpPr>
        <p:spPr>
          <a:xfrm>
            <a:off x="7442462" y="392626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49429-A4C5-4578-A9D2-1E9E0268BC08}"/>
              </a:ext>
            </a:extLst>
          </p:cNvPr>
          <p:cNvSpPr/>
          <p:nvPr/>
        </p:nvSpPr>
        <p:spPr>
          <a:xfrm>
            <a:off x="8177774" y="4799666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86060B-35DC-4BE2-AD05-84EF46FB6788}"/>
              </a:ext>
            </a:extLst>
          </p:cNvPr>
          <p:cNvCxnSpPr/>
          <p:nvPr/>
        </p:nvCxnSpPr>
        <p:spPr>
          <a:xfrm flipH="1">
            <a:off x="7307345" y="2413302"/>
            <a:ext cx="1282045" cy="6787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A5E307-0A79-464A-B8B1-DC2515F5DD46}"/>
              </a:ext>
            </a:extLst>
          </p:cNvPr>
          <p:cNvCxnSpPr>
            <a:cxnSpLocks/>
          </p:cNvCxnSpPr>
          <p:nvPr/>
        </p:nvCxnSpPr>
        <p:spPr>
          <a:xfrm>
            <a:off x="7155936" y="3545176"/>
            <a:ext cx="302818" cy="44150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A73FB9F-5D93-4C9A-8B78-1A698B8C85B2}"/>
              </a:ext>
            </a:extLst>
          </p:cNvPr>
          <p:cNvCxnSpPr/>
          <p:nvPr/>
        </p:nvCxnSpPr>
        <p:spPr>
          <a:xfrm rot="5400000" flipH="1" flipV="1">
            <a:off x="7382067" y="3653369"/>
            <a:ext cx="2895411" cy="411616"/>
          </a:xfrm>
          <a:prstGeom prst="curvedConnector3">
            <a:avLst>
              <a:gd name="adj1" fmla="val -1350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4E585-4635-42D3-AB6C-E9985CA96C72}"/>
              </a:ext>
            </a:extLst>
          </p:cNvPr>
          <p:cNvSpPr/>
          <p:nvPr/>
        </p:nvSpPr>
        <p:spPr>
          <a:xfrm>
            <a:off x="6666455" y="4643889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AEE368-44CF-4FA8-8223-DB8D7AFB39D5}"/>
              </a:ext>
            </a:extLst>
          </p:cNvPr>
          <p:cNvCxnSpPr>
            <a:cxnSpLocks/>
          </p:cNvCxnSpPr>
          <p:nvPr/>
        </p:nvCxnSpPr>
        <p:spPr>
          <a:xfrm flipH="1">
            <a:off x="7181136" y="4353201"/>
            <a:ext cx="248483" cy="38071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9A77A-41A7-4CE0-88C7-80D04CFAF02D}"/>
              </a:ext>
            </a:extLst>
          </p:cNvPr>
          <p:cNvSpPr/>
          <p:nvPr/>
        </p:nvSpPr>
        <p:spPr>
          <a:xfrm>
            <a:off x="7411039" y="561187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832D798-E92A-4993-A5DB-0ED6DC6E3849}"/>
              </a:ext>
            </a:extLst>
          </p:cNvPr>
          <p:cNvCxnSpPr/>
          <p:nvPr/>
        </p:nvCxnSpPr>
        <p:spPr>
          <a:xfrm rot="5400000" flipH="1" flipV="1">
            <a:off x="7692999" y="5379640"/>
            <a:ext cx="781394" cy="745140"/>
          </a:xfrm>
          <a:prstGeom prst="curvedConnector3">
            <a:avLst>
              <a:gd name="adj1" fmla="val -26318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ABC2C62-B885-46E4-A421-CA3786FB0ADC}"/>
              </a:ext>
            </a:extLst>
          </p:cNvPr>
          <p:cNvSpPr/>
          <p:nvPr/>
        </p:nvSpPr>
        <p:spPr>
          <a:xfrm>
            <a:off x="9847783" y="2919953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AA157-4181-4201-A6ED-1574BA98A54B}"/>
              </a:ext>
            </a:extLst>
          </p:cNvPr>
          <p:cNvCxnSpPr>
            <a:cxnSpLocks/>
          </p:cNvCxnSpPr>
          <p:nvPr/>
        </p:nvCxnSpPr>
        <p:spPr>
          <a:xfrm>
            <a:off x="9137065" y="2428040"/>
            <a:ext cx="710718" cy="5791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41B273-E8F1-4E8F-8D22-DC7998F8E4AE}"/>
              </a:ext>
            </a:extLst>
          </p:cNvPr>
          <p:cNvSpPr/>
          <p:nvPr/>
        </p:nvSpPr>
        <p:spPr>
          <a:xfrm>
            <a:off x="8589390" y="886161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2D9C8C-263C-4D24-8663-177C1ACF7724}"/>
              </a:ext>
            </a:extLst>
          </p:cNvPr>
          <p:cNvCxnSpPr>
            <a:cxnSpLocks/>
          </p:cNvCxnSpPr>
          <p:nvPr/>
        </p:nvCxnSpPr>
        <p:spPr>
          <a:xfrm>
            <a:off x="8759449" y="1381761"/>
            <a:ext cx="0" cy="55534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E0C192-5085-4ED8-92FE-C13B4E0E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2" y="1316788"/>
            <a:ext cx="4144656" cy="51471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631EF0D-6E43-4CF1-B3FC-1AC96859C4C4}"/>
              </a:ext>
            </a:extLst>
          </p:cNvPr>
          <p:cNvSpPr/>
          <p:nvPr/>
        </p:nvSpPr>
        <p:spPr>
          <a:xfrm>
            <a:off x="4860296" y="33028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A574618-A372-4032-B06F-3D72DCD61AE3}"/>
              </a:ext>
            </a:extLst>
          </p:cNvPr>
          <p:cNvCxnSpPr/>
          <p:nvPr/>
        </p:nvCxnSpPr>
        <p:spPr>
          <a:xfrm rot="16200000" flipH="1">
            <a:off x="7321798" y="4985305"/>
            <a:ext cx="1176563" cy="76576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941D7-4847-4D9C-8E17-E300418F74C3}"/>
              </a:ext>
            </a:extLst>
          </p:cNvPr>
          <p:cNvCxnSpPr/>
          <p:nvPr/>
        </p:nvCxnSpPr>
        <p:spPr>
          <a:xfrm flipH="1">
            <a:off x="7979790" y="5361513"/>
            <a:ext cx="197984" cy="250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7D94D44-89FA-487A-8933-8D3C3D7A3271}"/>
              </a:ext>
            </a:extLst>
          </p:cNvPr>
          <p:cNvCxnSpPr>
            <a:cxnSpLocks/>
          </p:cNvCxnSpPr>
          <p:nvPr/>
        </p:nvCxnSpPr>
        <p:spPr>
          <a:xfrm rot="5400000">
            <a:off x="7422044" y="3462263"/>
            <a:ext cx="2371628" cy="303183"/>
          </a:xfrm>
          <a:prstGeom prst="curvedConnector3">
            <a:avLst/>
          </a:prstGeom>
          <a:ln>
            <a:solidFill>
              <a:schemeClr val="accent6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58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210014" cy="860358"/>
          </a:xfrm>
        </p:spPr>
        <p:txBody>
          <a:bodyPr/>
          <a:lstStyle/>
          <a:p>
            <a:r>
              <a:rPr lang="en-US" dirty="0"/>
              <a:t>Pointer swapping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20680" y="759025"/>
            <a:ext cx="5896520" cy="5571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1AEBA-CAD3-4354-9E67-24487D7EE1D5}"/>
              </a:ext>
            </a:extLst>
          </p:cNvPr>
          <p:cNvSpPr/>
          <p:nvPr/>
        </p:nvSpPr>
        <p:spPr>
          <a:xfrm>
            <a:off x="8589390" y="190425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2D749-6372-4CA0-8E10-51403CBA25F8}"/>
              </a:ext>
            </a:extLst>
          </p:cNvPr>
          <p:cNvSpPr/>
          <p:nvPr/>
        </p:nvSpPr>
        <p:spPr>
          <a:xfrm>
            <a:off x="6770017" y="3092071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83710-1BD8-4014-A7C5-6C651789371C}"/>
              </a:ext>
            </a:extLst>
          </p:cNvPr>
          <p:cNvSpPr/>
          <p:nvPr/>
        </p:nvSpPr>
        <p:spPr>
          <a:xfrm>
            <a:off x="7442462" y="392626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49429-A4C5-4578-A9D2-1E9E0268BC08}"/>
              </a:ext>
            </a:extLst>
          </p:cNvPr>
          <p:cNvSpPr/>
          <p:nvPr/>
        </p:nvSpPr>
        <p:spPr>
          <a:xfrm>
            <a:off x="8385578" y="3302860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86060B-35DC-4BE2-AD05-84EF46FB6788}"/>
              </a:ext>
            </a:extLst>
          </p:cNvPr>
          <p:cNvCxnSpPr>
            <a:cxnSpLocks/>
          </p:cNvCxnSpPr>
          <p:nvPr/>
        </p:nvCxnSpPr>
        <p:spPr>
          <a:xfrm flipH="1">
            <a:off x="7155936" y="2413302"/>
            <a:ext cx="1387141" cy="59390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A5E307-0A79-464A-B8B1-DC2515F5DD46}"/>
              </a:ext>
            </a:extLst>
          </p:cNvPr>
          <p:cNvCxnSpPr>
            <a:cxnSpLocks/>
          </p:cNvCxnSpPr>
          <p:nvPr/>
        </p:nvCxnSpPr>
        <p:spPr>
          <a:xfrm>
            <a:off x="7155936" y="3545176"/>
            <a:ext cx="302818" cy="44150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A73FB9F-5D93-4C9A-8B78-1A698B8C85B2}"/>
              </a:ext>
            </a:extLst>
          </p:cNvPr>
          <p:cNvCxnSpPr>
            <a:cxnSpLocks/>
          </p:cNvCxnSpPr>
          <p:nvPr/>
        </p:nvCxnSpPr>
        <p:spPr>
          <a:xfrm flipV="1">
            <a:off x="8780601" y="3429001"/>
            <a:ext cx="1390350" cy="4015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4E585-4635-42D3-AB6C-E9985CA96C72}"/>
              </a:ext>
            </a:extLst>
          </p:cNvPr>
          <p:cNvSpPr/>
          <p:nvPr/>
        </p:nvSpPr>
        <p:spPr>
          <a:xfrm>
            <a:off x="6666455" y="4643889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AEE368-44CF-4FA8-8223-DB8D7AFB39D5}"/>
              </a:ext>
            </a:extLst>
          </p:cNvPr>
          <p:cNvCxnSpPr>
            <a:cxnSpLocks/>
          </p:cNvCxnSpPr>
          <p:nvPr/>
        </p:nvCxnSpPr>
        <p:spPr>
          <a:xfrm flipH="1">
            <a:off x="7181136" y="4353201"/>
            <a:ext cx="248483" cy="38071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9A77A-41A7-4CE0-88C7-80D04CFAF02D}"/>
              </a:ext>
            </a:extLst>
          </p:cNvPr>
          <p:cNvSpPr/>
          <p:nvPr/>
        </p:nvSpPr>
        <p:spPr>
          <a:xfrm>
            <a:off x="7411039" y="5611875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832D798-E92A-4993-A5DB-0ED6DC6E38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6893" y="4562378"/>
            <a:ext cx="2283730" cy="782788"/>
          </a:xfrm>
          <a:prstGeom prst="curvedConnector3">
            <a:avLst>
              <a:gd name="adj1" fmla="val -9028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ABC2C62-B885-46E4-A421-CA3786FB0ADC}"/>
              </a:ext>
            </a:extLst>
          </p:cNvPr>
          <p:cNvSpPr/>
          <p:nvPr/>
        </p:nvSpPr>
        <p:spPr>
          <a:xfrm>
            <a:off x="9847783" y="2919953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AA157-4181-4201-A6ED-1574BA98A54B}"/>
              </a:ext>
            </a:extLst>
          </p:cNvPr>
          <p:cNvCxnSpPr>
            <a:cxnSpLocks/>
          </p:cNvCxnSpPr>
          <p:nvPr/>
        </p:nvCxnSpPr>
        <p:spPr>
          <a:xfrm>
            <a:off x="9137065" y="2428040"/>
            <a:ext cx="710718" cy="5791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41B273-E8F1-4E8F-8D22-DC7998F8E4AE}"/>
              </a:ext>
            </a:extLst>
          </p:cNvPr>
          <p:cNvSpPr/>
          <p:nvPr/>
        </p:nvSpPr>
        <p:spPr>
          <a:xfrm>
            <a:off x="8589390" y="886161"/>
            <a:ext cx="53732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E0C192-5085-4ED8-92FE-C13B4E0E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2" y="1285615"/>
            <a:ext cx="4144656" cy="51471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631EF0D-6E43-4CF1-B3FC-1AC96859C4C4}"/>
              </a:ext>
            </a:extLst>
          </p:cNvPr>
          <p:cNvSpPr/>
          <p:nvPr/>
        </p:nvSpPr>
        <p:spPr>
          <a:xfrm>
            <a:off x="4860296" y="33028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A574618-A372-4032-B06F-3D72DCD61AE3}"/>
              </a:ext>
            </a:extLst>
          </p:cNvPr>
          <p:cNvCxnSpPr/>
          <p:nvPr/>
        </p:nvCxnSpPr>
        <p:spPr>
          <a:xfrm rot="16200000" flipH="1">
            <a:off x="7321798" y="4985305"/>
            <a:ext cx="1176563" cy="76576"/>
          </a:xfrm>
          <a:prstGeom prst="curved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53CF904-83CE-48E6-9FB5-F6B1CEFA1412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7890319" y="2177628"/>
            <a:ext cx="1889156" cy="3613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E573459-C0EB-4C5B-BA01-D44762E4BF2B}"/>
              </a:ext>
            </a:extLst>
          </p:cNvPr>
          <p:cNvCxnSpPr>
            <a:cxnSpLocks/>
          </p:cNvCxnSpPr>
          <p:nvPr/>
        </p:nvCxnSpPr>
        <p:spPr>
          <a:xfrm rot="10800000">
            <a:off x="7286092" y="3227861"/>
            <a:ext cx="1200813" cy="592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DCA6-1342-414E-AD59-53C829B0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orderly modification of links?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B8D73-D06A-4CDD-89C6-2976B3F2D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398139" y="543025"/>
            <a:ext cx="7477427" cy="9954707"/>
          </a:xfrm>
        </p:spPr>
        <p:txBody>
          <a:bodyPr/>
          <a:lstStyle/>
          <a:p>
            <a:r>
              <a:rPr lang="en-US" dirty="0"/>
              <a:t>This is because, in this way concurrent operation can know in what stage a node is in. </a:t>
            </a:r>
          </a:p>
          <a:p>
            <a:r>
              <a:rPr lang="en-US" dirty="0"/>
              <a:t>And the helper function exactly knows what step should be taken to help the operation take step forward.</a:t>
            </a:r>
          </a:p>
        </p:txBody>
      </p:sp>
    </p:spTree>
    <p:extLst>
      <p:ext uri="{BB962C8B-B14F-4D97-AF65-F5344CB8AC3E}">
        <p14:creationId xmlns:p14="http://schemas.microsoft.com/office/powerpoint/2010/main" val="382080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14B4-8B94-469C-BFB5-52A556A3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latin typeface="+mj-lt"/>
                <a:ea typeface="+mj-ea"/>
                <a:cs typeface="+mj-cs"/>
              </a:rPr>
              <a:t>Remove 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79A5-D9D3-4EBB-8824-BF536658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/>
            <a:r>
              <a:rPr lang="en-US" sz="2000" dirty="0">
                <a:latin typeface="+mn-lt"/>
                <a:ea typeface="+mn-ea"/>
                <a:cs typeface="+mn-cs"/>
              </a:rPr>
              <a:t>4 helper function is used to perform Remove() operation</a:t>
            </a:r>
          </a:p>
          <a:p>
            <a:pPr marL="457189" lvl="1" indent="-228600" defTabSz="914400"/>
            <a:r>
              <a:rPr lang="en-US" sz="1600" dirty="0" err="1">
                <a:latin typeface="+mn-lt"/>
                <a:ea typeface="+mn-ea"/>
                <a:cs typeface="+mn-cs"/>
              </a:rPr>
              <a:t>TryFlag</a:t>
            </a:r>
            <a:r>
              <a:rPr lang="en-US" sz="1600" dirty="0">
                <a:latin typeface="+mn-lt"/>
                <a:ea typeface="+mn-ea"/>
                <a:cs typeface="+mn-cs"/>
              </a:rPr>
              <a:t>()</a:t>
            </a:r>
          </a:p>
          <a:p>
            <a:pPr marL="457189" lvl="1" indent="-228600" defTabSz="914400"/>
            <a:r>
              <a:rPr lang="en-US" sz="1600" dirty="0" err="1">
                <a:latin typeface="+mn-lt"/>
                <a:ea typeface="+mn-ea"/>
                <a:cs typeface="+mn-cs"/>
              </a:rPr>
              <a:t>CleanFlag</a:t>
            </a:r>
            <a:r>
              <a:rPr lang="en-US" sz="1600" dirty="0">
                <a:latin typeface="+mn-lt"/>
                <a:ea typeface="+mn-ea"/>
                <a:cs typeface="+mn-cs"/>
              </a:rPr>
              <a:t>()</a:t>
            </a:r>
          </a:p>
          <a:p>
            <a:pPr marL="457189" lvl="1" indent="-228600" defTabSz="914400"/>
            <a:r>
              <a:rPr lang="en-US" sz="1600" dirty="0" err="1">
                <a:latin typeface="+mn-lt"/>
                <a:ea typeface="+mn-ea"/>
                <a:cs typeface="+mn-cs"/>
              </a:rPr>
              <a:t>TryMark</a:t>
            </a:r>
            <a:r>
              <a:rPr lang="en-US" sz="1600" dirty="0">
                <a:latin typeface="+mn-lt"/>
                <a:ea typeface="+mn-ea"/>
                <a:cs typeface="+mn-cs"/>
              </a:rPr>
              <a:t>()</a:t>
            </a:r>
          </a:p>
          <a:p>
            <a:pPr marL="457189" lvl="1" indent="-228600" defTabSz="914400"/>
            <a:r>
              <a:rPr lang="en-US" sz="1600" dirty="0" err="1">
                <a:latin typeface="+mn-lt"/>
                <a:ea typeface="+mn-ea"/>
                <a:cs typeface="+mn-cs"/>
              </a:rPr>
              <a:t>CleanMark</a:t>
            </a:r>
            <a:r>
              <a:rPr lang="en-US" sz="1600" dirty="0">
                <a:latin typeface="+mn-lt"/>
                <a:ea typeface="+mn-ea"/>
                <a:cs typeface="+mn-cs"/>
              </a:rPr>
              <a:t>()</a:t>
            </a:r>
          </a:p>
          <a:p>
            <a:pPr marL="228589" lvl="1" indent="0" defTabSz="914400">
              <a:buNone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 defTabSz="914400"/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21BB4-9C42-4211-9EE5-D9950FB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612726"/>
            <a:ext cx="6542117" cy="3475499"/>
          </a:xfrm>
          <a:prstGeom prst="rect">
            <a:avLst/>
          </a:prstGeom>
        </p:spPr>
      </p:pic>
      <p:sp>
        <p:nvSpPr>
          <p:cNvPr id="6" name="Vertical Text Placeholder 2">
            <a:extLst>
              <a:ext uri="{FF2B5EF4-FFF2-40B4-BE49-F238E27FC236}">
                <a16:creationId xmlns:a16="http://schemas.microsoft.com/office/drawing/2014/main" id="{479A7097-BBFD-430A-AF8B-B84E09494FA8}"/>
              </a:ext>
            </a:extLst>
          </p:cNvPr>
          <p:cNvSpPr txBox="1">
            <a:spLocks/>
          </p:cNvSpPr>
          <p:nvPr/>
        </p:nvSpPr>
        <p:spPr>
          <a:xfrm rot="16200000">
            <a:off x="7159269" y="1226672"/>
            <a:ext cx="4038600" cy="585404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89EA6-2AA6-48CE-BD71-168BBBF4A3B9}"/>
              </a:ext>
            </a:extLst>
          </p:cNvPr>
          <p:cNvSpPr/>
          <p:nvPr/>
        </p:nvSpPr>
        <p:spPr>
          <a:xfrm>
            <a:off x="5391522" y="3553691"/>
            <a:ext cx="6354362" cy="123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B157A72-CC5D-42DB-B180-B49E83D94B12}"/>
              </a:ext>
            </a:extLst>
          </p:cNvPr>
          <p:cNvSpPr/>
          <p:nvPr/>
        </p:nvSpPr>
        <p:spPr>
          <a:xfrm>
            <a:off x="4812790" y="2476539"/>
            <a:ext cx="504898" cy="22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4-1D89-41E3-96EA-BBE82F6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CleanFlag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EA24D-D56E-4715-A687-FE3B041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21" y="658688"/>
            <a:ext cx="7211724" cy="516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5522A-4FC1-4FB1-9EAD-ACD03E91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84" y="955890"/>
            <a:ext cx="4524375" cy="5572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A2003A-E821-4989-B7B2-D4D6FE80F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FAB4A-0C56-4830-AB64-285959F5C2B2}"/>
              </a:ext>
            </a:extLst>
          </p:cNvPr>
          <p:cNvSpPr/>
          <p:nvPr/>
        </p:nvSpPr>
        <p:spPr>
          <a:xfrm>
            <a:off x="221672" y="198425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to perform next step when a link is flagged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identifies current state of the concurrent remove operation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state of flagged link</a:t>
            </a:r>
          </a:p>
        </p:txBody>
      </p:sp>
    </p:spTree>
    <p:extLst>
      <p:ext uri="{BB962C8B-B14F-4D97-AF65-F5344CB8AC3E}">
        <p14:creationId xmlns:p14="http://schemas.microsoft.com/office/powerpoint/2010/main" val="193836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4-1D89-41E3-96EA-BBE82F6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CleanFlag</a:t>
            </a:r>
            <a:r>
              <a:rPr lang="en-US" dirty="0"/>
              <a:t>()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6A3D-F4AE-465A-B0E5-065EA716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153860" y="1585874"/>
            <a:ext cx="4626481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Link is threaded</a:t>
            </a:r>
          </a:p>
          <a:p>
            <a:pPr lvl="2"/>
            <a:r>
              <a:rPr lang="en-US" dirty="0"/>
              <a:t>Now in step 1</a:t>
            </a:r>
          </a:p>
          <a:p>
            <a:pPr lvl="2"/>
            <a:r>
              <a:rPr lang="en-US" dirty="0"/>
              <a:t>Perform step 2</a:t>
            </a:r>
          </a:p>
          <a:p>
            <a:pPr lvl="3"/>
            <a:r>
              <a:rPr lang="en-US" dirty="0"/>
              <a:t>Set the pre-link</a:t>
            </a:r>
          </a:p>
          <a:p>
            <a:pPr lvl="2"/>
            <a:r>
              <a:rPr lang="en-US" dirty="0"/>
              <a:t>Perform step 3</a:t>
            </a:r>
          </a:p>
          <a:p>
            <a:pPr lvl="3"/>
            <a:r>
              <a:rPr lang="en-US" dirty="0"/>
              <a:t>Mark the outgoing right-link</a:t>
            </a:r>
          </a:p>
          <a:p>
            <a:pPr lvl="2"/>
            <a:r>
              <a:rPr lang="en-US" dirty="0"/>
              <a:t>Then calls </a:t>
            </a:r>
            <a:r>
              <a:rPr lang="en-US" dirty="0" err="1"/>
              <a:t>CleanMark</a:t>
            </a:r>
            <a:r>
              <a:rPr lang="en-US" dirty="0"/>
              <a:t>() to perform next steps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EA24D-D56E-4715-A687-FE3B041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21" y="658688"/>
            <a:ext cx="7211724" cy="516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5522A-4FC1-4FB1-9EAD-ACD03E91A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84" y="955890"/>
            <a:ext cx="4524375" cy="557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C955B-F2A5-4278-834C-B30F159C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4" y="955890"/>
            <a:ext cx="44005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3F4D-B712-4317-B28B-EE399EE675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BST Insertion</a:t>
            </a:r>
          </a:p>
        </p:txBody>
      </p:sp>
      <p:pic>
        <p:nvPicPr>
          <p:cNvPr id="1028" name="Picture 4" descr="https://i2.wp.com/www.techiedelight.com/wp-content/uploads/Insert-into-BST.png?zoom=1.25&amp;resize=408%2C365&amp;ssl=1">
            <a:extLst>
              <a:ext uri="{FF2B5EF4-FFF2-40B4-BE49-F238E27FC236}">
                <a16:creationId xmlns:a16="http://schemas.microsoft.com/office/drawing/2014/main" id="{F28D2B4F-B063-4495-89CD-84BE7D6D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53" y="961812"/>
            <a:ext cx="551529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2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4-1D89-41E3-96EA-BBE82F6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CleanFlag</a:t>
            </a:r>
            <a:r>
              <a:rPr lang="en-US" dirty="0"/>
              <a:t>()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6A3D-F4AE-465A-B0E5-065EA716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788707" y="385985"/>
            <a:ext cx="5353324" cy="6930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Link is not threaded</a:t>
            </a:r>
          </a:p>
          <a:p>
            <a:pPr lvl="2"/>
            <a:r>
              <a:rPr lang="en-US" dirty="0"/>
              <a:t>It is Parent link</a:t>
            </a:r>
          </a:p>
          <a:p>
            <a:pPr lvl="3"/>
            <a:r>
              <a:rPr lang="en-US" dirty="0"/>
              <a:t>Parent link of the predecessor node</a:t>
            </a:r>
          </a:p>
          <a:p>
            <a:pPr lvl="4"/>
            <a:r>
              <a:rPr lang="en-US" dirty="0"/>
              <a:t>In step 4</a:t>
            </a:r>
          </a:p>
          <a:p>
            <a:pPr lvl="4"/>
            <a:r>
              <a:rPr lang="en-US" dirty="0"/>
              <a:t>Performs step 5: Flag the incoming parent link</a:t>
            </a:r>
          </a:p>
          <a:p>
            <a:pPr lvl="3"/>
            <a:r>
              <a:rPr lang="en-US" dirty="0"/>
              <a:t>Parent link of the node to be deleted</a:t>
            </a:r>
          </a:p>
          <a:p>
            <a:pPr lvl="4"/>
            <a:r>
              <a:rPr lang="en-US" dirty="0"/>
              <a:t>In step 5</a:t>
            </a:r>
          </a:p>
          <a:p>
            <a:pPr lvl="4"/>
            <a:r>
              <a:rPr lang="en-US" dirty="0"/>
              <a:t>Performs step 6:  Mark the outgoing left-link</a:t>
            </a:r>
          </a:p>
          <a:p>
            <a:pPr lvl="4"/>
            <a:r>
              <a:rPr lang="en-US" dirty="0" err="1"/>
              <a:t>CleanMark</a:t>
            </a:r>
            <a:r>
              <a:rPr lang="en-US" dirty="0"/>
              <a:t>() is called to perform 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EA24D-D56E-4715-A687-FE3B041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21" y="658688"/>
            <a:ext cx="7211724" cy="51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594FF-9730-4196-96CF-0A8B7C44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89" y="882648"/>
            <a:ext cx="4657725" cy="561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05527-A0F5-497C-B49A-9C2C896B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89" y="936840"/>
            <a:ext cx="4429125" cy="55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B417C-3158-42F9-A249-648BDDA48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36" y="916688"/>
            <a:ext cx="4572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4-1D89-41E3-96EA-BBE82F6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CleanFlag</a:t>
            </a:r>
            <a:r>
              <a:rPr lang="en-US" dirty="0"/>
              <a:t>()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6A3D-F4AE-465A-B0E5-065EA716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788707" y="385985"/>
            <a:ext cx="5353324" cy="6930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err="1"/>
              <a:t>CleanFlag</a:t>
            </a:r>
            <a:r>
              <a:rPr lang="en-US" dirty="0"/>
              <a:t>() knows which parent link is flagged?</a:t>
            </a:r>
          </a:p>
          <a:p>
            <a:pPr lvl="2"/>
            <a:r>
              <a:rPr lang="en-US" dirty="0"/>
              <a:t>If the right child-link of the destination node is</a:t>
            </a:r>
          </a:p>
          <a:p>
            <a:pPr lvl="3"/>
            <a:r>
              <a:rPr lang="en-US" dirty="0"/>
              <a:t>threaded and flagged</a:t>
            </a:r>
          </a:p>
          <a:p>
            <a:pPr lvl="4"/>
            <a:r>
              <a:rPr lang="en-US" dirty="0"/>
              <a:t>Then, it is parent-link of the predecessor</a:t>
            </a:r>
          </a:p>
          <a:p>
            <a:pPr lvl="3"/>
            <a:r>
              <a:rPr lang="en-US" dirty="0"/>
              <a:t>marked</a:t>
            </a:r>
          </a:p>
          <a:p>
            <a:pPr lvl="4"/>
            <a:r>
              <a:rPr lang="en-US" dirty="0"/>
              <a:t>Then it is parent-link of the node to be deleted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EA24D-D56E-4715-A687-FE3B041C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21" y="658688"/>
            <a:ext cx="7211724" cy="51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594FF-9730-4196-96CF-0A8B7C44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89" y="882648"/>
            <a:ext cx="4657725" cy="561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05527-A0F5-497C-B49A-9C2C896B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89" y="936840"/>
            <a:ext cx="4429125" cy="559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B417C-3158-42F9-A249-648BDDA48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36" y="916688"/>
            <a:ext cx="4572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B434-1D89-41E3-96EA-BBE82F6F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CleanMark</a:t>
            </a:r>
            <a:r>
              <a:rPr lang="en-US" dirty="0"/>
              <a:t>()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6A3D-F4AE-465A-B0E5-065EA716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788707" y="385985"/>
            <a:ext cx="5353324" cy="6930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Helps to perform next step when a link is marked</a:t>
            </a:r>
          </a:p>
          <a:p>
            <a:pPr lvl="2"/>
            <a:r>
              <a:rPr lang="en-US" dirty="0"/>
              <a:t>If right link is marked</a:t>
            </a:r>
          </a:p>
          <a:p>
            <a:pPr lvl="3"/>
            <a:r>
              <a:rPr lang="en-US" dirty="0"/>
              <a:t>In step 3, perform step 4 by calling </a:t>
            </a:r>
            <a:r>
              <a:rPr lang="en-US" dirty="0" err="1"/>
              <a:t>CleanFlag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If left link is marked</a:t>
            </a:r>
          </a:p>
          <a:p>
            <a:pPr lvl="3"/>
            <a:r>
              <a:rPr lang="en-US" dirty="0"/>
              <a:t>In step 6</a:t>
            </a:r>
          </a:p>
          <a:p>
            <a:pPr lvl="3"/>
            <a:r>
              <a:rPr lang="en-US" dirty="0"/>
              <a:t>Perform step 7: mark the outgoing left-link of the predecessor</a:t>
            </a:r>
          </a:p>
          <a:p>
            <a:pPr lvl="2"/>
            <a:r>
              <a:rPr lang="en-US" dirty="0"/>
              <a:t>If left link is marked and right-link is thread and flagged</a:t>
            </a:r>
          </a:p>
          <a:p>
            <a:pPr lvl="3"/>
            <a:r>
              <a:rPr lang="en-US" dirty="0"/>
              <a:t>In step 7</a:t>
            </a:r>
          </a:p>
          <a:p>
            <a:pPr lvl="3"/>
            <a:r>
              <a:rPr lang="en-US" dirty="0"/>
              <a:t>Time to perform pointer-swapping.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B0521-9A53-4EFF-B4B9-EB9031BA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24" y="553243"/>
            <a:ext cx="6093291" cy="383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E10100-D542-4ABE-80ED-DF89BE42E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04" y="936840"/>
            <a:ext cx="4552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DACC-0BA3-44B5-9BA8-2B89757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9999518" cy="777871"/>
          </a:xfrm>
        </p:spPr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3860-9D36-4374-B7B9-AAFAD6B5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100770" y="1042230"/>
            <a:ext cx="5485752" cy="5687289"/>
          </a:xfrm>
        </p:spPr>
        <p:txBody>
          <a:bodyPr>
            <a:normAutofit/>
          </a:bodyPr>
          <a:lstStyle/>
          <a:p>
            <a:r>
              <a:rPr lang="en-US" sz="2400" dirty="0"/>
              <a:t>For this paper, there is no implementation available</a:t>
            </a:r>
          </a:p>
          <a:p>
            <a:r>
              <a:rPr lang="en-US" sz="2400" dirty="0"/>
              <a:t>This paper proposes the idea of bit stealing to store three bits (mark, flag and thread) for each pointer.</a:t>
            </a:r>
          </a:p>
          <a:p>
            <a:pPr lvl="1"/>
            <a:r>
              <a:rPr lang="en-US" sz="2000" dirty="0"/>
              <a:t>However, pointer address is architecture dependent.</a:t>
            </a:r>
          </a:p>
          <a:p>
            <a:pPr lvl="1"/>
            <a:r>
              <a:rPr lang="en-US" sz="2000" dirty="0"/>
              <a:t>So, bit stealing concept is not portable</a:t>
            </a:r>
          </a:p>
          <a:p>
            <a:r>
              <a:rPr lang="en-US" sz="2400" dirty="0"/>
              <a:t>We have created two different node class.</a:t>
            </a:r>
          </a:p>
          <a:p>
            <a:pPr lvl="1"/>
            <a:r>
              <a:rPr lang="en-US" sz="2000" dirty="0"/>
              <a:t>Node </a:t>
            </a:r>
          </a:p>
          <a:p>
            <a:pPr lvl="1"/>
            <a:r>
              <a:rPr lang="en-US" sz="2000" dirty="0" err="1"/>
              <a:t>NodePtrInfo</a:t>
            </a:r>
            <a:endParaRPr lang="en-US" sz="2000" dirty="0"/>
          </a:p>
          <a:p>
            <a:pPr lvl="2"/>
            <a:r>
              <a:rPr lang="en-US" sz="1600" dirty="0"/>
              <a:t>To store child link with 3 bits.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9DF04-FBDE-44E4-A5EE-67119889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50" y="365127"/>
            <a:ext cx="4890050" cy="243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53D7E-2E6C-403F-B0EE-0408A2F2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4" y="2898632"/>
            <a:ext cx="6365301" cy="29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2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Correctness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Helvetica Neue"/>
              </a:rPr>
              <a:t>Logically Removed Node</a:t>
            </a:r>
          </a:p>
          <a:p>
            <a:pPr lvl="1"/>
            <a:r>
              <a:rPr lang="en-US" altLang="en-US" dirty="0">
                <a:latin typeface="Helvetica Neue"/>
              </a:rPr>
              <a:t>If right link is marked but a parent exists</a:t>
            </a:r>
          </a:p>
          <a:p>
            <a:r>
              <a:rPr lang="en-US" altLang="en-US" dirty="0">
                <a:latin typeface="Helvetica Neue"/>
              </a:rPr>
              <a:t>Physically Removed Node</a:t>
            </a:r>
          </a:p>
          <a:p>
            <a:pPr lvl="1"/>
            <a:r>
              <a:rPr lang="en-US" altLang="en-US" dirty="0">
                <a:latin typeface="Helvetica Neue"/>
              </a:rPr>
              <a:t>If no parent exists</a:t>
            </a:r>
          </a:p>
          <a:p>
            <a:r>
              <a:rPr lang="en-US" altLang="en-US" dirty="0">
                <a:latin typeface="Helvetica Neue"/>
              </a:rPr>
              <a:t>Regular Node</a:t>
            </a:r>
          </a:p>
          <a:p>
            <a:pPr lvl="1"/>
            <a:r>
              <a:rPr lang="en-US" altLang="en-US" dirty="0">
                <a:latin typeface="Helvetica Neue"/>
              </a:rPr>
              <a:t>All other nodes</a:t>
            </a:r>
          </a:p>
          <a:p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Correctness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Locate returns true only for non physically removed node.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Add operation has to occur at unmarked and unflagged threaded link.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An unthreaded link cannot be marked and flagged </a:t>
            </a:r>
            <a:r>
              <a:rPr lang="en-US" altLang="en-US" dirty="0" err="1">
                <a:latin typeface="Helvetica Neue"/>
              </a:rPr>
              <a:t>i.e</a:t>
            </a:r>
            <a:r>
              <a:rPr lang="en-US" altLang="en-US" dirty="0">
                <a:latin typeface="Helvetica Neue"/>
              </a:rPr>
              <a:t> </a:t>
            </a:r>
            <a:r>
              <a:rPr lang="en-US" altLang="en-US" dirty="0" err="1">
                <a:latin typeface="Helvetica Neue"/>
              </a:rPr>
              <a:t>trymark</a:t>
            </a:r>
            <a:r>
              <a:rPr lang="en-US" altLang="en-US" dirty="0">
                <a:latin typeface="Helvetica Neue"/>
              </a:rPr>
              <a:t>, </a:t>
            </a:r>
            <a:r>
              <a:rPr lang="en-US" altLang="en-US" dirty="0" err="1">
                <a:latin typeface="Helvetica Neue"/>
              </a:rPr>
              <a:t>tryflag</a:t>
            </a:r>
            <a:r>
              <a:rPr lang="en-US" altLang="en-US" dirty="0">
                <a:latin typeface="Helvetica Neue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Helvetica Neue"/>
              </a:rPr>
              <a:t>If a node is logically removed, eventually, it will be physically removed. </a:t>
            </a:r>
          </a:p>
          <a:p>
            <a:endParaRPr lang="en-US" altLang="en-US" dirty="0">
              <a:latin typeface="Helvetica Neue"/>
            </a:endParaRPr>
          </a:p>
          <a:p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9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Linearizability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023538" y="-1296608"/>
            <a:ext cx="5296581" cy="1043260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Helvetica Neue"/>
              </a:rPr>
              <a:t>Add Operation</a:t>
            </a:r>
          </a:p>
          <a:p>
            <a:pPr lvl="1"/>
            <a:r>
              <a:rPr lang="en-US" altLang="en-US" dirty="0">
                <a:latin typeface="Helvetica Neue"/>
              </a:rPr>
              <a:t>Failure: When a key k is already present.</a:t>
            </a:r>
          </a:p>
          <a:p>
            <a:pPr lvl="1"/>
            <a:r>
              <a:rPr lang="en-US" altLang="en-US" dirty="0">
                <a:latin typeface="Helvetica Neue"/>
              </a:rPr>
              <a:t>Success: When link is not marked, flagged and no node has been inserted.</a:t>
            </a:r>
          </a:p>
          <a:p>
            <a:r>
              <a:rPr lang="en-US" altLang="en-US" dirty="0">
                <a:latin typeface="Helvetica Neue"/>
              </a:rPr>
              <a:t>Contains Operation</a:t>
            </a:r>
          </a:p>
          <a:p>
            <a:pPr lvl="1"/>
            <a:r>
              <a:rPr lang="en-US" altLang="en-US" dirty="0">
                <a:latin typeface="Helvetica Neue"/>
              </a:rPr>
              <a:t>Where the comparison between </a:t>
            </a:r>
            <a:r>
              <a:rPr lang="en-US" altLang="en-US" dirty="0" err="1">
                <a:latin typeface="Helvetica Neue"/>
              </a:rPr>
              <a:t>k_curr</a:t>
            </a:r>
            <a:r>
              <a:rPr lang="en-US" altLang="en-US" dirty="0">
                <a:latin typeface="Helvetica Neue"/>
              </a:rPr>
              <a:t> and k is performed.</a:t>
            </a:r>
          </a:p>
          <a:p>
            <a:r>
              <a:rPr lang="en-US" altLang="en-US" dirty="0">
                <a:latin typeface="Helvetica Neue"/>
              </a:rPr>
              <a:t>Remove Operation</a:t>
            </a:r>
          </a:p>
          <a:p>
            <a:pPr lvl="1"/>
            <a:r>
              <a:rPr lang="en-US" altLang="en-US" dirty="0">
                <a:latin typeface="Helvetica Neue"/>
              </a:rPr>
              <a:t>Success: where CAS for swapping flagged parent link(step V) is performed.</a:t>
            </a:r>
          </a:p>
          <a:p>
            <a:pPr lvl="1"/>
            <a:r>
              <a:rPr lang="en-US" altLang="en-US" dirty="0">
                <a:latin typeface="Helvetica Neue"/>
              </a:rPr>
              <a:t>Failure: </a:t>
            </a:r>
          </a:p>
          <a:p>
            <a:pPr lvl="2"/>
            <a:r>
              <a:rPr lang="en-US" altLang="en-US" dirty="0">
                <a:latin typeface="Helvetica Neue"/>
              </a:rPr>
              <a:t>If node is not located -&gt; LP of unsuccessful LOCATE.</a:t>
            </a:r>
          </a:p>
          <a:p>
            <a:pPr lvl="2"/>
            <a:r>
              <a:rPr lang="en-US" altLang="en-US" dirty="0">
                <a:latin typeface="Helvetica Neue"/>
              </a:rPr>
              <a:t>If node is located -&gt; LP of concurrent remove that flags the order link.  </a:t>
            </a:r>
          </a:p>
          <a:p>
            <a:pPr lvl="1"/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  <a:p>
            <a:endParaRPr lang="en-US" altLang="en-US" dirty="0">
              <a:latin typeface="Helvetica Neue"/>
            </a:endParaRPr>
          </a:p>
          <a:p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  <a:p>
            <a:pPr lvl="1"/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1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Contributions over State-of-the-art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Helvetica Neue"/>
              </a:rPr>
              <a:t>Use of backlinks to simplify complexity issue; each thread is a link away from the point of failure. </a:t>
            </a:r>
          </a:p>
          <a:p>
            <a:r>
              <a:rPr lang="en-US" altLang="en-US" dirty="0">
                <a:latin typeface="Helvetica Neue"/>
              </a:rPr>
              <a:t>Leads to time complexity of O(h(n) + c); first algorithm with additive contention.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9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Challenges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Experimental evaluation not available</a:t>
            </a:r>
          </a:p>
          <a:p>
            <a:pPr lvl="1"/>
            <a:r>
              <a:rPr lang="en-US" altLang="en-US" dirty="0">
                <a:latin typeface="Helvetica Neue"/>
              </a:rPr>
              <a:t>Next best thing?</a:t>
            </a:r>
          </a:p>
          <a:p>
            <a:r>
              <a:rPr lang="en-US" altLang="en-US" dirty="0">
                <a:latin typeface="Helvetica Neue"/>
              </a:rPr>
              <a:t>Major bugs in the pseudocode. </a:t>
            </a:r>
          </a:p>
          <a:p>
            <a:pPr lvl="1"/>
            <a:r>
              <a:rPr lang="en-US" altLang="en-US" dirty="0" err="1">
                <a:latin typeface="Helvetica Neue"/>
              </a:rPr>
              <a:t>e.g</a:t>
            </a:r>
            <a:r>
              <a:rPr lang="en-US" altLang="en-US" dirty="0">
                <a:latin typeface="Helvetica Neue"/>
              </a:rPr>
              <a:t> incorrect function calls, no declarations, incorrect variables used, typos, incorrect function parameters. </a:t>
            </a:r>
          </a:p>
          <a:p>
            <a:pPr lvl="1"/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1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3" y="544331"/>
            <a:ext cx="11570117" cy="727075"/>
          </a:xfrm>
        </p:spPr>
        <p:txBody>
          <a:bodyPr anchor="t">
            <a:noAutofit/>
          </a:bodyPr>
          <a:lstStyle/>
          <a:p>
            <a:r>
              <a:rPr lang="en-US" sz="4270" b="1" dirty="0">
                <a:latin typeface="Helvetica" charset="0"/>
                <a:ea typeface="Helvetica" charset="0"/>
                <a:cs typeface="Helvetica" charset="0"/>
              </a:rPr>
              <a:t>Conclusion</a:t>
            </a: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 rot="16200000">
            <a:off x="3386201" y="-1338943"/>
            <a:ext cx="4571256" cy="10432608"/>
          </a:xfrm>
        </p:spPr>
        <p:txBody>
          <a:bodyPr/>
          <a:lstStyle/>
          <a:p>
            <a:r>
              <a:rPr lang="en-US" altLang="en-US" dirty="0">
                <a:latin typeface="Helvetica Neue"/>
              </a:rPr>
              <a:t>Exploit multiple link pointers for a node. </a:t>
            </a:r>
          </a:p>
          <a:p>
            <a:pPr lvl="1"/>
            <a:r>
              <a:rPr lang="en-US" altLang="en-US" dirty="0">
                <a:latin typeface="Helvetica Neue"/>
              </a:rPr>
              <a:t>Challenging and complex to implement. Other approaches use simple ideas to achieve lock freedom. </a:t>
            </a:r>
          </a:p>
          <a:p>
            <a:pPr lvl="2"/>
            <a:r>
              <a:rPr lang="en-US" altLang="en-US" dirty="0">
                <a:latin typeface="Helvetica Neue"/>
              </a:rPr>
              <a:t>Use of search path and store locally. </a:t>
            </a:r>
          </a:p>
          <a:p>
            <a:r>
              <a:rPr lang="en-US" altLang="en-US" dirty="0">
                <a:latin typeface="Helvetica Neue"/>
              </a:rPr>
              <a:t>Remove operation quite expensive; up to 4 pointers need to be modified in the worst </a:t>
            </a:r>
            <a:r>
              <a:rPr lang="en-US" altLang="en-US">
                <a:latin typeface="Helvetica Neue"/>
              </a:rPr>
              <a:t>case.</a:t>
            </a:r>
            <a:endParaRPr lang="en-US" altLang="en-US" dirty="0">
              <a:latin typeface="Helvetica Neu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5CDF8-54D5-6043-A52E-76818AC5EA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3F4D-B712-4317-B28B-EE399EE675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BST Search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Search given key in BST">
            <a:extLst>
              <a:ext uri="{FF2B5EF4-FFF2-40B4-BE49-F238E27FC236}">
                <a16:creationId xmlns:a16="http://schemas.microsoft.com/office/drawing/2014/main" id="{3C0D07B2-FBA7-4FB6-AAAD-D8103775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03" y="961812"/>
            <a:ext cx="548679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00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A7-B159-48BE-BA44-8991D933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8AD1E-2A46-4060-B566-9CA7DAFB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551774" y="-2088726"/>
            <a:ext cx="2712635" cy="1027146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Lock Free Binary Search Trees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https://arxiv.org/abs/1404.3272</a:t>
            </a:r>
            <a:endParaRPr lang="en-US" sz="2000" dirty="0"/>
          </a:p>
          <a:p>
            <a:r>
              <a:rPr lang="en-US" sz="2000" dirty="0"/>
              <a:t>BST Image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https://upload.wikimedia.org/wikipedia/commons/d/da/Binary_search_tree.svg</a:t>
            </a:r>
            <a:endParaRPr lang="en-US" sz="2000" dirty="0"/>
          </a:p>
          <a:p>
            <a:r>
              <a:rPr lang="en-US" sz="2000" dirty="0"/>
              <a:t>BST operations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https://www.techiedelight.com/deletion-from-bst/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https://www.techiedelight.com/search-given-key-in-bst/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https://www.techiedelight.com/insertion-in-bst/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2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3F4D-B712-4317-B28B-EE399EE675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BST Deletion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1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Children</a:t>
            </a:r>
          </a:p>
        </p:txBody>
      </p:sp>
      <p:pic>
        <p:nvPicPr>
          <p:cNvPr id="3074" name="Picture 2" descr="Deletion from BST case-1">
            <a:extLst>
              <a:ext uri="{FF2B5EF4-FFF2-40B4-BE49-F238E27FC236}">
                <a16:creationId xmlns:a16="http://schemas.microsoft.com/office/drawing/2014/main" id="{F8E0D82E-40A1-4E85-A5EB-38B80BB5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49" y="1971791"/>
            <a:ext cx="7569571" cy="29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0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3F4D-B712-4317-B28B-EE399EE675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BST Deletion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2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Child</a:t>
            </a:r>
          </a:p>
        </p:txBody>
      </p:sp>
      <p:pic>
        <p:nvPicPr>
          <p:cNvPr id="5122" name="Picture 2" descr="Deletion from BST case-3">
            <a:extLst>
              <a:ext uri="{FF2B5EF4-FFF2-40B4-BE49-F238E27FC236}">
                <a16:creationId xmlns:a16="http://schemas.microsoft.com/office/drawing/2014/main" id="{AC7CE550-6B8E-4D94-9AD0-DC5E00805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27" y="1624996"/>
            <a:ext cx="6995591" cy="36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5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5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23F4D-B712-4317-B28B-EE399EE675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BST Deletion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3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Children</a:t>
            </a:r>
          </a:p>
        </p:txBody>
      </p:sp>
      <p:pic>
        <p:nvPicPr>
          <p:cNvPr id="6146" name="Picture 2" descr="Deletion from BST">
            <a:extLst>
              <a:ext uri="{FF2B5EF4-FFF2-40B4-BE49-F238E27FC236}">
                <a16:creationId xmlns:a16="http://schemas.microsoft.com/office/drawing/2014/main" id="{71A948C4-303F-45A7-BB65-8E41DECD3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60" y="1433616"/>
            <a:ext cx="6643314" cy="39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0949-D992-4110-AA96-F28F12B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Free BST	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240F1-8AAC-479D-B38E-228444D8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5400000" flipV="1">
            <a:off x="3713087" y="-1336999"/>
            <a:ext cx="3977196" cy="10515602"/>
          </a:xfrm>
        </p:spPr>
        <p:txBody>
          <a:bodyPr>
            <a:normAutofit/>
          </a:bodyPr>
          <a:lstStyle/>
          <a:p>
            <a:r>
              <a:rPr lang="en-US" sz="2400" dirty="0"/>
              <a:t>Problems in concurrent BST</a:t>
            </a:r>
          </a:p>
          <a:p>
            <a:pPr lvl="1"/>
            <a:r>
              <a:rPr lang="en-US" dirty="0"/>
              <a:t>Multiple threads contend for deleting leaf node -&gt; unsuccessful threads restart from the root.</a:t>
            </a:r>
          </a:p>
          <a:p>
            <a:pPr lvl="1"/>
            <a:r>
              <a:rPr lang="en-US" dirty="0"/>
              <a:t>Time Complexity: O(c*h(n)) </a:t>
            </a:r>
          </a:p>
          <a:p>
            <a:pPr lvl="2"/>
            <a:r>
              <a:rPr lang="en-US" dirty="0"/>
              <a:t>where c = number of contending threads, h = height of tree for n nodes</a:t>
            </a:r>
          </a:p>
          <a:p>
            <a:pPr lvl="1"/>
            <a:r>
              <a:rPr lang="en-US" dirty="0"/>
              <a:t>“Contains” needs to be aware of concurrent remove of binary node.</a:t>
            </a:r>
          </a:p>
          <a:p>
            <a:pPr lvl="2"/>
            <a:r>
              <a:rPr lang="en-US" dirty="0"/>
              <a:t>Leads to invalid state otherwise.</a:t>
            </a:r>
          </a:p>
          <a:p>
            <a:pPr marL="1371566" lvl="3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85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FE1A1-B0F2-4BBE-89F5-9DF8B970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Threaded BST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AEF6A-A9CD-46E3-94B2-F255C6855BE6}"/>
              </a:ext>
            </a:extLst>
          </p:cNvPr>
          <p:cNvSpPr txBox="1"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 of threaded links according to the approach in [3].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If leaf node, threaded link to itself and successor.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If unary node, threaded link to itself OR successor.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If binary node, an outgoing threaded link does not exist.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A547A-8BF4-4331-ACFE-BF272FF9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22" y="643467"/>
            <a:ext cx="596165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1585</Words>
  <Application>Microsoft Office PowerPoint</Application>
  <PresentationFormat>Widescreen</PresentationFormat>
  <Paragraphs>307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Helvetica Neue</vt:lpstr>
      <vt:lpstr>Helvetica Neue Medium</vt:lpstr>
      <vt:lpstr>Office Theme</vt:lpstr>
      <vt:lpstr>Lock Free Binary Search Trees</vt:lpstr>
      <vt:lpstr>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Lock Free BST </vt:lpstr>
      <vt:lpstr>Threaded BST</vt:lpstr>
      <vt:lpstr>Why a Threaded BST?</vt:lpstr>
      <vt:lpstr>PowerPoint Presentation</vt:lpstr>
      <vt:lpstr>Updated BST</vt:lpstr>
      <vt:lpstr>Set ADT</vt:lpstr>
      <vt:lpstr>Contains Operation</vt:lpstr>
      <vt:lpstr>Add operation</vt:lpstr>
      <vt:lpstr>7 Steps of Remove operation</vt:lpstr>
      <vt:lpstr>7 Steps of Remove operation</vt:lpstr>
      <vt:lpstr>7 Steps of Remove operation</vt:lpstr>
      <vt:lpstr>7 Steps of Remove operation</vt:lpstr>
      <vt:lpstr>7 Steps of Remove operation</vt:lpstr>
      <vt:lpstr>7 Steps of Remove operation</vt:lpstr>
      <vt:lpstr>7 Steps of Remove operation</vt:lpstr>
      <vt:lpstr>7 Steps of Remove operation</vt:lpstr>
      <vt:lpstr>Pointer swapping</vt:lpstr>
      <vt:lpstr>Pointer swapping</vt:lpstr>
      <vt:lpstr>Why this orderly modification of links?</vt:lpstr>
      <vt:lpstr>Remove operation</vt:lpstr>
      <vt:lpstr>CleanFlag()</vt:lpstr>
      <vt:lpstr>CleanFlag()</vt:lpstr>
      <vt:lpstr>CleanFlag()</vt:lpstr>
      <vt:lpstr>CleanFlag()</vt:lpstr>
      <vt:lpstr>CleanMark()</vt:lpstr>
      <vt:lpstr>Our implementation</vt:lpstr>
      <vt:lpstr>Correctness</vt:lpstr>
      <vt:lpstr>Correctness</vt:lpstr>
      <vt:lpstr>Linearizability</vt:lpstr>
      <vt:lpstr>Contributions over State-of-the-art</vt:lpstr>
      <vt:lpstr>Challenges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Free Binary Search Trees</dc:title>
  <dc:creator>Fnu Tulha</dc:creator>
  <cp:lastModifiedBy>S.M. Iqbal Morshed</cp:lastModifiedBy>
  <cp:revision>37</cp:revision>
  <dcterms:created xsi:type="dcterms:W3CDTF">2018-11-19T20:04:01Z</dcterms:created>
  <dcterms:modified xsi:type="dcterms:W3CDTF">2018-11-27T03:08:19Z</dcterms:modified>
</cp:coreProperties>
</file>