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310" r:id="rId14"/>
    <p:sldId id="309" r:id="rId15"/>
    <p:sldId id="270" r:id="rId16"/>
    <p:sldId id="269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89" r:id="rId35"/>
    <p:sldId id="291" r:id="rId36"/>
    <p:sldId id="292" r:id="rId37"/>
    <p:sldId id="293" r:id="rId38"/>
    <p:sldId id="294" r:id="rId39"/>
    <p:sldId id="311" r:id="rId40"/>
    <p:sldId id="301" r:id="rId41"/>
    <p:sldId id="295" r:id="rId42"/>
    <p:sldId id="296" r:id="rId43"/>
    <p:sldId id="297" r:id="rId44"/>
    <p:sldId id="299" r:id="rId45"/>
    <p:sldId id="300" r:id="rId46"/>
    <p:sldId id="303" r:id="rId47"/>
    <p:sldId id="302" r:id="rId48"/>
    <p:sldId id="304" r:id="rId49"/>
    <p:sldId id="307" r:id="rId50"/>
    <p:sldId id="305" r:id="rId51"/>
    <p:sldId id="308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A1D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3A4B9-AD0F-4D9A-A485-E4E51D2D588E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5630C-44CD-4C37-BC83-C778CADC5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744311A-3204-4B2D-B19F-B87622444B91}" type="datetime1">
              <a:rPr lang="en-US" smtClean="0"/>
              <a:pPr/>
              <a:t>8/10/2016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4B8647E-9FAB-4A06-B6CC-BF3EBD7BC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5865-8ECF-4D97-A175-6811A8578A69}" type="datetime1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1560-E95B-4F4A-8A33-AF9CD8F20C2E}" type="datetime1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F94C-31AB-4C70-9C05-04B9F3FC4311}" type="datetime1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5C50706-C1A9-4854-BB25-44FE9B8533FA}" type="datetime1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4B8647E-9FAB-4A06-B6CC-BF3EBD7BC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4AAF-D9FA-4203-BEF9-5EF9AE7B91BA}" type="datetime1">
              <a:rPr lang="en-US" smtClean="0"/>
              <a:pPr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9F9E-5550-49FB-9137-82F8FBB88E7E}" type="datetime1">
              <a:rPr lang="en-US" smtClean="0"/>
              <a:pPr/>
              <a:t>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ADE8-2DDA-4F9C-AA2F-8B001E038D3F}" type="datetime1">
              <a:rPr lang="en-US" smtClean="0"/>
              <a:pPr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F11F-E49E-4D5B-BFB7-7C29DF686A51}" type="datetime1">
              <a:rPr lang="en-US" smtClean="0"/>
              <a:pPr/>
              <a:t>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8B90-1F20-4BA4-8932-28072616308A}" type="datetime1">
              <a:rPr lang="en-US" smtClean="0"/>
              <a:pPr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467E-BDB7-4272-9347-7D79F3829BCC}" type="datetime1">
              <a:rPr lang="en-US" smtClean="0"/>
              <a:pPr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7F889F-C398-4CBC-936A-5AA15126A4BC}" type="datetime1">
              <a:rPr lang="en-US" smtClean="0"/>
              <a:pPr/>
              <a:t>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4B8647E-9FAB-4A06-B6CC-BF3EBD7BC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990600"/>
            <a:ext cx="7391400" cy="1447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Merger: A Novel Algorithm for Constructing Short Genetic Element using Comparative Genome Assembly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858000" cy="9144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S. M. </a:t>
            </a:r>
            <a:r>
              <a:rPr lang="en-US" dirty="0" err="1" smtClean="0"/>
              <a:t>Iqbal</a:t>
            </a:r>
            <a:r>
              <a:rPr lang="en-US" dirty="0" smtClean="0"/>
              <a:t> </a:t>
            </a:r>
            <a:r>
              <a:rPr lang="en-US" dirty="0" err="1" smtClean="0"/>
              <a:t>Morshed</a:t>
            </a:r>
            <a:endParaRPr lang="en-US" dirty="0" smtClean="0"/>
          </a:p>
          <a:p>
            <a:pPr algn="l"/>
            <a:r>
              <a:rPr lang="en-US" dirty="0" smtClean="0"/>
              <a:t>Exam roll: 5001</a:t>
            </a:r>
          </a:p>
          <a:p>
            <a:pPr algn="l"/>
            <a:r>
              <a:rPr lang="en-US" dirty="0" smtClean="0"/>
              <a:t>Session: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19200" y="5105400"/>
            <a:ext cx="6858000" cy="6858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Supervisor: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Saifuddin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Md.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Tareeq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Genome Assembly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Genome Assembly Approach</a:t>
            </a:r>
          </a:p>
          <a:p>
            <a:pPr lvl="1"/>
            <a:r>
              <a:rPr lang="en-US" dirty="0" smtClean="0"/>
              <a:t>De Novo Approach</a:t>
            </a:r>
          </a:p>
          <a:p>
            <a:pPr lvl="1"/>
            <a:r>
              <a:rPr lang="en-US" dirty="0" smtClean="0"/>
              <a:t>Comparative assembly Approach</a:t>
            </a:r>
          </a:p>
          <a:p>
            <a:pPr lvl="1"/>
            <a:r>
              <a:rPr lang="en-US" dirty="0" smtClean="0"/>
              <a:t>Combination of de novo and comparative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 novo </a:t>
            </a:r>
            <a:r>
              <a:rPr lang="en-US" dirty="0" err="1" smtClean="0"/>
              <a:t>appraoch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482" name="Picture 2" descr="G:\Dropbox\Thesis\MS Thesis\Presentation Pre-defense\a-peek-inside-the-bioinformatics-black-box-dcamg-symposium-mon-20-july-2015-12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8937686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Genome Assembly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Reads (i.e. raw sequences) are aligned against reference</a:t>
            </a:r>
            <a:endParaRPr lang="en-US" dirty="0"/>
          </a:p>
        </p:txBody>
      </p:sp>
      <p:pic>
        <p:nvPicPr>
          <p:cNvPr id="21506" name="Picture 2" descr="G:\Dropbox\Thesis\MS Thesis\Presentation Pre-defense\Figure-2-Comparative-assembly-Reads-are-aligned-to-a-reference-sequence-The-alignm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6000"/>
            <a:ext cx="7780338" cy="3009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Combination of De-novo and comparative assembly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Aligns reads and </a:t>
            </a:r>
            <a:r>
              <a:rPr lang="en-US" dirty="0" err="1" smtClean="0"/>
              <a:t>contigs</a:t>
            </a:r>
            <a:r>
              <a:rPr lang="en-US" dirty="0" smtClean="0"/>
              <a:t> using comparative assembly</a:t>
            </a:r>
          </a:p>
          <a:p>
            <a:r>
              <a:rPr lang="en-US" dirty="0" smtClean="0"/>
              <a:t>Extends </a:t>
            </a:r>
            <a:r>
              <a:rPr lang="en-US" dirty="0" err="1" smtClean="0"/>
              <a:t>cotings</a:t>
            </a:r>
            <a:r>
              <a:rPr lang="en-US" dirty="0" smtClean="0"/>
              <a:t> using de-novo assembly.</a:t>
            </a:r>
          </a:p>
          <a:p>
            <a:r>
              <a:rPr lang="en-US" dirty="0" smtClean="0"/>
              <a:t>Example:  </a:t>
            </a:r>
            <a:r>
              <a:rPr lang="en-US" dirty="0" err="1" smtClean="0"/>
              <a:t>AlignGraph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chose ‘comparative genome assembly’ approach for constructing short genetic element.</a:t>
            </a:r>
          </a:p>
          <a:p>
            <a:pPr lvl="1"/>
            <a:r>
              <a:rPr lang="en-US" dirty="0" smtClean="0"/>
              <a:t>It is faster</a:t>
            </a:r>
          </a:p>
          <a:p>
            <a:pPr lvl="1"/>
            <a:r>
              <a:rPr lang="en-US" dirty="0" smtClean="0"/>
              <a:t>Suitable for short genetic element assembly</a:t>
            </a:r>
          </a:p>
          <a:p>
            <a:pPr lvl="2"/>
            <a:r>
              <a:rPr lang="en-US" dirty="0" smtClean="0"/>
              <a:t>For the ability to prune unnecessary read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Whole Genome Assembly Vs. Short Genetic Element construction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Whole genome assembly</a:t>
            </a:r>
          </a:p>
          <a:p>
            <a:pPr lvl="1"/>
            <a:r>
              <a:rPr lang="en-US" dirty="0" smtClean="0"/>
              <a:t>Aims to construct complete genome (billions of base pair long)</a:t>
            </a:r>
          </a:p>
          <a:p>
            <a:pPr lvl="1"/>
            <a:r>
              <a:rPr lang="en-US" dirty="0" smtClean="0"/>
              <a:t>In reality, the construct thousands of </a:t>
            </a:r>
            <a:r>
              <a:rPr lang="en-US" dirty="0" err="1" smtClean="0"/>
              <a:t>contigs</a:t>
            </a:r>
            <a:r>
              <a:rPr lang="en-US" dirty="0" smtClean="0"/>
              <a:t>. (long contiguous sequence)</a:t>
            </a:r>
          </a:p>
          <a:p>
            <a:pPr lvl="1"/>
            <a:r>
              <a:rPr lang="en-US" dirty="0" smtClean="0"/>
              <a:t>Focus to increase </a:t>
            </a:r>
            <a:r>
              <a:rPr lang="en-US" dirty="0" err="1" smtClean="0"/>
              <a:t>contig</a:t>
            </a:r>
            <a:r>
              <a:rPr lang="en-US" dirty="0" smtClean="0"/>
              <a:t> length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Short genetic element assembly</a:t>
            </a:r>
          </a:p>
          <a:p>
            <a:pPr lvl="1"/>
            <a:r>
              <a:rPr lang="en-US" dirty="0" smtClean="0"/>
              <a:t>Aims to construct short genetic element (1000 </a:t>
            </a:r>
            <a:r>
              <a:rPr lang="en-US" dirty="0" err="1" smtClean="0"/>
              <a:t>bp</a:t>
            </a:r>
            <a:r>
              <a:rPr lang="en-US" dirty="0" smtClean="0"/>
              <a:t> long)</a:t>
            </a:r>
          </a:p>
          <a:p>
            <a:pPr lvl="1"/>
            <a:r>
              <a:rPr lang="en-US" dirty="0" smtClean="0"/>
              <a:t>Focus on accuracy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want to construct Short genetic element</a:t>
            </a:r>
          </a:p>
          <a:p>
            <a:r>
              <a:rPr lang="en-US" dirty="0" smtClean="0"/>
              <a:t>Focus on promoter considering its importance</a:t>
            </a:r>
          </a:p>
          <a:p>
            <a:r>
              <a:rPr lang="en-US" dirty="0" smtClean="0"/>
              <a:t>To construct a sequence there are several approach</a:t>
            </a:r>
          </a:p>
          <a:p>
            <a:r>
              <a:rPr lang="en-US" dirty="0" smtClean="0"/>
              <a:t>we use comparative assembly approach.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Steps to construct genetic element using comparative assembly</a:t>
            </a:r>
          </a:p>
        </p:txBody>
      </p:sp>
      <p:sp>
        <p:nvSpPr>
          <p:cNvPr id="9" name="Rectangle 8"/>
          <p:cNvSpPr/>
          <p:nvPr/>
        </p:nvSpPr>
        <p:spPr>
          <a:xfrm>
            <a:off x="2438400" y="1905000"/>
            <a:ext cx="4495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Align raw data to the reference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438400" y="3200400"/>
            <a:ext cx="4495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Alignment Grid Construction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438400" y="4495800"/>
            <a:ext cx="4495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Percentage of consensus base calculation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2438400" y="5715000"/>
            <a:ext cx="4495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Assembly</a:t>
            </a:r>
            <a:endParaRPr lang="en-US" sz="2400" dirty="0"/>
          </a:p>
        </p:txBody>
      </p:sp>
      <p:sp>
        <p:nvSpPr>
          <p:cNvPr id="10" name="Down Arrow 9"/>
          <p:cNvSpPr/>
          <p:nvPr/>
        </p:nvSpPr>
        <p:spPr>
          <a:xfrm>
            <a:off x="4495800" y="27432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419600" y="39624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419600" y="52578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Step: Aligning  raw data to the reference Sequence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0776-56B7-486E-BDFC-2FAE6335BAC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0" y="2133600"/>
          <a:ext cx="8458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"/>
                <a:gridCol w="281940"/>
                <a:gridCol w="281940"/>
                <a:gridCol w="281940"/>
                <a:gridCol w="281940"/>
                <a:gridCol w="281940"/>
                <a:gridCol w="281940"/>
                <a:gridCol w="281940"/>
                <a:gridCol w="281940"/>
                <a:gridCol w="281940"/>
                <a:gridCol w="281940"/>
                <a:gridCol w="281940"/>
                <a:gridCol w="281940"/>
                <a:gridCol w="281940"/>
                <a:gridCol w="281940"/>
                <a:gridCol w="281940"/>
                <a:gridCol w="281940"/>
                <a:gridCol w="281940"/>
                <a:gridCol w="281940"/>
                <a:gridCol w="281940"/>
                <a:gridCol w="281940"/>
                <a:gridCol w="281940"/>
                <a:gridCol w="281940"/>
                <a:gridCol w="281940"/>
                <a:gridCol w="281940"/>
                <a:gridCol w="281940"/>
                <a:gridCol w="281940"/>
                <a:gridCol w="281940"/>
                <a:gridCol w="281940"/>
                <a:gridCol w="2819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33400" y="5181600"/>
          <a:ext cx="1981196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28"/>
                <a:gridCol w="283028"/>
                <a:gridCol w="283028"/>
                <a:gridCol w="283028"/>
                <a:gridCol w="283028"/>
                <a:gridCol w="283028"/>
                <a:gridCol w="283028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981200" y="5791200"/>
          <a:ext cx="1981196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28"/>
                <a:gridCol w="283028"/>
                <a:gridCol w="283028"/>
                <a:gridCol w="283028"/>
                <a:gridCol w="283028"/>
                <a:gridCol w="283028"/>
                <a:gridCol w="283028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676404" y="6248400"/>
          <a:ext cx="1981196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28"/>
                <a:gridCol w="283028"/>
                <a:gridCol w="283028"/>
                <a:gridCol w="283028"/>
                <a:gridCol w="283028"/>
                <a:gridCol w="283028"/>
                <a:gridCol w="283028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867400" y="5181600"/>
          <a:ext cx="1981196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28"/>
                <a:gridCol w="283028"/>
                <a:gridCol w="283028"/>
                <a:gridCol w="283028"/>
                <a:gridCol w="283028"/>
                <a:gridCol w="283028"/>
                <a:gridCol w="283028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495800" y="6019800"/>
          <a:ext cx="1981196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28"/>
                <a:gridCol w="283028"/>
                <a:gridCol w="283028"/>
                <a:gridCol w="283028"/>
                <a:gridCol w="283028"/>
                <a:gridCol w="283028"/>
                <a:gridCol w="283028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505200" y="5334000"/>
          <a:ext cx="1981196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28"/>
                <a:gridCol w="283028"/>
                <a:gridCol w="283028"/>
                <a:gridCol w="283028"/>
                <a:gridCol w="283028"/>
                <a:gridCol w="283028"/>
                <a:gridCol w="283028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1000" y="1524000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alignment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6 -0.03885 L 0.15833 -0.394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-1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-0.03885 L 0.075 -0.39408 " pathEditMode="relative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-0.04995 L 0.08333 -0.41628 " pathEditMode="relative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04996 L 0.05833 -0.42739 " pathEditMode="relative" ptsTypes="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-0.04996 L 0.03333 -0.44959 " pathEditMode="relative" ptsTypes="AA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1665 L 0.125 -0.4384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-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Short Genetic Element</a:t>
            </a:r>
          </a:p>
          <a:p>
            <a:pPr lvl="1"/>
            <a:r>
              <a:rPr lang="en-US" dirty="0" smtClean="0"/>
              <a:t>Comparative Genome Assembly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 and Discussion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Alignment: Bowtie2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perform alignment using Bowtie2 aligner</a:t>
            </a:r>
          </a:p>
          <a:p>
            <a:pPr lvl="1"/>
            <a:r>
              <a:rPr lang="en-US" dirty="0" smtClean="0"/>
              <a:t>It performs local alignment.</a:t>
            </a:r>
          </a:p>
          <a:p>
            <a:pPr lvl="1"/>
            <a:r>
              <a:rPr lang="en-US" dirty="0" smtClean="0"/>
              <a:t>Stores the alignment information in SAM file.</a:t>
            </a:r>
          </a:p>
          <a:p>
            <a:pPr lvl="2"/>
            <a:r>
              <a:rPr lang="en-US" dirty="0" smtClean="0"/>
              <a:t>For each read </a:t>
            </a:r>
            <a:r>
              <a:rPr lang="en-US" dirty="0" err="1" smtClean="0"/>
              <a:t>alignement</a:t>
            </a:r>
            <a:r>
              <a:rPr lang="en-US" dirty="0" smtClean="0"/>
              <a:t> SAM file stores the first position, CIGAR value, complete sequence along with other information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Grid Construction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0776-56B7-486E-BDFC-2FAE6335BAC9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1524000" y="2667000"/>
          <a:ext cx="1219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609600" y="2286000"/>
          <a:ext cx="76962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252128"/>
                <a:gridCol w="359282"/>
                <a:gridCol w="359282"/>
                <a:gridCol w="305705"/>
                <a:gridCol w="305705"/>
                <a:gridCol w="305705"/>
                <a:gridCol w="305705"/>
                <a:gridCol w="305705"/>
                <a:gridCol w="3057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2667000"/>
          <a:ext cx="914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181600" y="2667000"/>
          <a:ext cx="914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5A1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43200" y="2667000"/>
          <a:ext cx="609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/>
        </p:nvGraphicFramePr>
        <p:xfrm>
          <a:off x="4572000" y="2667000"/>
          <a:ext cx="609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Content Placeholder 5"/>
          <p:cNvGraphicFramePr>
            <a:graphicFrameLocks/>
          </p:cNvGraphicFramePr>
          <p:nvPr/>
        </p:nvGraphicFramePr>
        <p:xfrm>
          <a:off x="2438400" y="5943600"/>
          <a:ext cx="5486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Content Placeholder 5"/>
          <p:cNvGraphicFramePr>
            <a:graphicFrameLocks/>
          </p:cNvGraphicFramePr>
          <p:nvPr/>
        </p:nvGraphicFramePr>
        <p:xfrm>
          <a:off x="3352800" y="2667000"/>
          <a:ext cx="1295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/>
                <a:gridCol w="323850"/>
                <a:gridCol w="323850"/>
                <a:gridCol w="32385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3657600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Left Clip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90800" y="3657600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Insertion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181600" y="3657600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Right Clip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85800" y="1600200"/>
            <a:ext cx="256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Bowtie 2: Local alignment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 -0.02221 L -0.2 -0.477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-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8.0481E-7 L 0 0.0888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0481E-7 L 3.33333E-6 0.0777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8.0481E-7 L -3.33333E-6 0.0777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-8.0481E-7 L -0.07083 -8.0481E-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34 -8.0481E-7 L -0.03333 -8.0481E-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0776-56B7-486E-BDFC-2FAE6335BAC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599" y="2362200"/>
            <a:ext cx="7828547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600200" y="51054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Graphical Representation using UGENE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After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0776-56B7-486E-BDFC-2FAE6335BAC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Content Placeholder 4" descr="Capture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8200" y="1828800"/>
            <a:ext cx="7467600" cy="4190006"/>
          </a:xfrm>
        </p:spPr>
      </p:pic>
      <p:sp>
        <p:nvSpPr>
          <p:cNvPr id="6" name="TextBox 5"/>
          <p:cNvSpPr txBox="1"/>
          <p:nvPr/>
        </p:nvSpPr>
        <p:spPr>
          <a:xfrm>
            <a:off x="533400" y="64008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Alignment against Os08g44850 gene of O. Sativa ssp. Japonica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86000" y="2362200"/>
            <a:ext cx="533400" cy="2895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05400" y="2362200"/>
            <a:ext cx="3810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000" y="5562600"/>
            <a:ext cx="4191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Clipping due to local alignment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52800" y="3429000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</a:t>
            </a:r>
          </a:p>
          <a:p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17" name="Up Arrow 16"/>
          <p:cNvSpPr/>
          <p:nvPr/>
        </p:nvSpPr>
        <p:spPr>
          <a:xfrm>
            <a:off x="3810000" y="2590800"/>
            <a:ext cx="762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2514600" y="42672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038600" y="4343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19400" y="4800600"/>
            <a:ext cx="221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Alignment of reads</a:t>
            </a:r>
          </a:p>
          <a:p>
            <a:r>
              <a:rPr lang="en-US" dirty="0" smtClean="0"/>
              <a:t>Of target sequence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/>
      <p:bldP spid="17" grpId="0" animBg="1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 of the Problem: Clipping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0776-56B7-486E-BDFC-2FAE6335BAC9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533400" y="1600200"/>
          <a:ext cx="76962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252128"/>
                <a:gridCol w="359282"/>
                <a:gridCol w="359282"/>
                <a:gridCol w="305705"/>
                <a:gridCol w="305705"/>
                <a:gridCol w="305705"/>
                <a:gridCol w="305705"/>
                <a:gridCol w="305705"/>
                <a:gridCol w="3057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1" y="2286000"/>
          <a:ext cx="2133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667000" y="2286000"/>
          <a:ext cx="1219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2667000"/>
          <a:ext cx="2133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67000" y="2667000"/>
          <a:ext cx="609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3400" y="3048000"/>
          <a:ext cx="2133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096000" y="2286000"/>
          <a:ext cx="2133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096000" y="2667000"/>
          <a:ext cx="2133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096000" y="3048000"/>
          <a:ext cx="2133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181600" y="2286000"/>
          <a:ext cx="914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876800" y="2667000"/>
          <a:ext cx="1219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487670" y="3048000"/>
          <a:ext cx="60833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"/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667000" y="3048000"/>
          <a:ext cx="914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0776-56B7-486E-BDFC-2FAE6335BAC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Content Placeholder 4" descr="Capture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1600200"/>
            <a:ext cx="7467600" cy="4190006"/>
          </a:xfrm>
        </p:spPr>
      </p:pic>
      <p:sp>
        <p:nvSpPr>
          <p:cNvPr id="6" name="Rectangle 5"/>
          <p:cNvSpPr/>
          <p:nvPr/>
        </p:nvSpPr>
        <p:spPr>
          <a:xfrm>
            <a:off x="1447800" y="5181600"/>
            <a:ext cx="3581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can we construct correct sequence from this?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0776-56B7-486E-BDFC-2FAE6335BAC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Content Placeholder 6" descr="Capture9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5800" y="1371600"/>
            <a:ext cx="7467600" cy="2745442"/>
          </a:xfrm>
        </p:spPr>
      </p:pic>
      <p:sp>
        <p:nvSpPr>
          <p:cNvPr id="8" name="Rectangle 7"/>
          <p:cNvSpPr/>
          <p:nvPr/>
        </p:nvSpPr>
        <p:spPr>
          <a:xfrm>
            <a:off x="1905000" y="5334000"/>
            <a:ext cx="4800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Can we simply join the two part to construct correct sequence?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4419600"/>
          <a:ext cx="2082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629400" y="4724400"/>
          <a:ext cx="2082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362200" y="3352800"/>
            <a:ext cx="3429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Or is there overlap?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22 4.62535E-8 L 0.22778 4.62535E-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11 -2.45143E-6 L -0.23889 -2.45143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222 -3.284E-6 L -0.34722 -3.284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0776-56B7-486E-BDFC-2FAE6335BAC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Content Placeholder 4" descr="Capture7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676400"/>
            <a:ext cx="8505164" cy="4166580"/>
          </a:xfrm>
        </p:spPr>
      </p:pic>
      <p:cxnSp>
        <p:nvCxnSpPr>
          <p:cNvPr id="9" name="Straight Arrow Connector 8"/>
          <p:cNvCxnSpPr/>
          <p:nvPr/>
        </p:nvCxnSpPr>
        <p:spPr>
          <a:xfrm rot="10800000">
            <a:off x="4191000" y="50292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5486400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Deletion started from column 410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200400" y="4419600"/>
            <a:ext cx="152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00400" y="3657600"/>
            <a:ext cx="762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38400" y="47244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66800" y="51816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Clipping occurred in </a:t>
            </a:r>
            <a:r>
              <a:rPr lang="en-US" dirty="0" err="1" smtClean="0"/>
              <a:t>colum</a:t>
            </a:r>
            <a:r>
              <a:rPr lang="en-US" dirty="0" smtClean="0"/>
              <a:t> 412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Grid Construction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0776-56B7-486E-BDFC-2FAE6335BAC9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1524000" y="2667000"/>
          <a:ext cx="1219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609600" y="2286000"/>
          <a:ext cx="76962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252128"/>
                <a:gridCol w="359282"/>
                <a:gridCol w="359282"/>
                <a:gridCol w="305705"/>
                <a:gridCol w="305705"/>
                <a:gridCol w="305705"/>
                <a:gridCol w="305705"/>
                <a:gridCol w="305705"/>
                <a:gridCol w="3057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2667000"/>
          <a:ext cx="914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181600" y="2667000"/>
          <a:ext cx="914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5A1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43200" y="2667000"/>
          <a:ext cx="609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/>
        </p:nvGraphicFramePr>
        <p:xfrm>
          <a:off x="4572000" y="2667000"/>
          <a:ext cx="609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Content Placeholder 5"/>
          <p:cNvGraphicFramePr>
            <a:graphicFrameLocks/>
          </p:cNvGraphicFramePr>
          <p:nvPr/>
        </p:nvGraphicFramePr>
        <p:xfrm>
          <a:off x="2438400" y="5943600"/>
          <a:ext cx="5486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Content Placeholder 5"/>
          <p:cNvGraphicFramePr>
            <a:graphicFrameLocks/>
          </p:cNvGraphicFramePr>
          <p:nvPr/>
        </p:nvGraphicFramePr>
        <p:xfrm>
          <a:off x="3352800" y="2667000"/>
          <a:ext cx="1295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/>
                <a:gridCol w="323850"/>
                <a:gridCol w="323850"/>
                <a:gridCol w="32385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3657600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Left Clip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90800" y="3657600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Insertion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181600" y="3657600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Right Clip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 -0.02221 L -0.2 -0.477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-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8.0481E-7 L 0 0.0888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0481E-7 L 3.33333E-6 0.0777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8.0481E-7 L -3.33333E-6 0.0777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-8.0481E-7 L -0.07083 -8.0481E-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34 -8.0481E-7 L -0.03333 -8.0481E-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Grid Construction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0776-56B7-486E-BDFC-2FAE6335BAC9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1524000" y="1676400"/>
          <a:ext cx="1219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609600" y="1219200"/>
          <a:ext cx="76962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252128"/>
                <a:gridCol w="359282"/>
                <a:gridCol w="359282"/>
                <a:gridCol w="305705"/>
                <a:gridCol w="305705"/>
                <a:gridCol w="305705"/>
                <a:gridCol w="305705"/>
                <a:gridCol w="305705"/>
                <a:gridCol w="3057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2286000"/>
          <a:ext cx="914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29200" y="2209800"/>
          <a:ext cx="914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5A1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43200" y="2209800"/>
          <a:ext cx="609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/>
        </p:nvGraphicFramePr>
        <p:xfrm>
          <a:off x="4343400" y="1676400"/>
          <a:ext cx="609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Content Placeholder 5"/>
          <p:cNvGraphicFramePr>
            <a:graphicFrameLocks/>
          </p:cNvGraphicFramePr>
          <p:nvPr/>
        </p:nvGraphicFramePr>
        <p:xfrm>
          <a:off x="2743200" y="1676400"/>
          <a:ext cx="1295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/>
                <a:gridCol w="323850"/>
                <a:gridCol w="323850"/>
                <a:gridCol w="32385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2590800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Left Clip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90800" y="2514600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Insertion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029200" y="2590800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Right Clip</a:t>
            </a:r>
            <a:endParaRPr lang="en-US" sz="12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09600" y="3276600"/>
          <a:ext cx="7080504" cy="21945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7848"/>
                <a:gridCol w="307848"/>
                <a:gridCol w="307848"/>
                <a:gridCol w="307848"/>
                <a:gridCol w="307848"/>
                <a:gridCol w="307848"/>
                <a:gridCol w="307848"/>
                <a:gridCol w="307848"/>
                <a:gridCol w="307848"/>
                <a:gridCol w="307848"/>
                <a:gridCol w="307848"/>
                <a:gridCol w="307848"/>
                <a:gridCol w="307848"/>
                <a:gridCol w="307848"/>
                <a:gridCol w="307848"/>
                <a:gridCol w="307848"/>
                <a:gridCol w="307848"/>
                <a:gridCol w="307848"/>
                <a:gridCol w="307848"/>
                <a:gridCol w="307848"/>
                <a:gridCol w="307848"/>
                <a:gridCol w="307848"/>
                <a:gridCol w="307848"/>
              </a:tblGrid>
              <a:tr h="3505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447800" y="1600200"/>
            <a:ext cx="2667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24000" y="3276600"/>
            <a:ext cx="262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   T  A   </a:t>
            </a:r>
            <a:r>
              <a:rPr lang="en-US" b="1" dirty="0" err="1" smtClean="0"/>
              <a:t>A</a:t>
            </a:r>
            <a:r>
              <a:rPr lang="en-US" b="1" dirty="0" smtClean="0"/>
              <a:t>  G  A  C   T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4038600" y="16764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62400" y="32766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67200" y="1600200"/>
            <a:ext cx="838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267200" y="327660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  C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1219200" y="3276600"/>
            <a:ext cx="3048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953000" y="3276600"/>
            <a:ext cx="304800" cy="381000"/>
          </a:xfrm>
          <a:prstGeom prst="rect">
            <a:avLst/>
          </a:prstGeom>
          <a:solidFill>
            <a:srgbClr val="E5A1D8">
              <a:alpha val="6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743200" y="3276600"/>
            <a:ext cx="304800" cy="381000"/>
          </a:xfrm>
          <a:prstGeom prst="rect">
            <a:avLst/>
          </a:prstGeom>
          <a:solidFill>
            <a:srgbClr val="92D050">
              <a:alpha val="6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/>
      <p:bldP spid="21" grpId="0" animBg="1"/>
      <p:bldP spid="21" grpId="1" animBg="1"/>
      <p:bldP spid="22" grpId="0"/>
      <p:bldP spid="23" grpId="0" animBg="1"/>
      <p:bldP spid="23" grpId="1" animBg="1"/>
      <p:bldP spid="24" grpId="0"/>
      <p:bldP spid="25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Genetic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 genetic element</a:t>
            </a:r>
          </a:p>
          <a:p>
            <a:pPr lvl="1"/>
            <a:r>
              <a:rPr lang="en-US" dirty="0" smtClean="0"/>
              <a:t>Promoter</a:t>
            </a:r>
          </a:p>
          <a:p>
            <a:pPr lvl="2"/>
            <a:r>
              <a:rPr lang="en-US" dirty="0" smtClean="0"/>
              <a:t>Initiates transcription of a particular gene</a:t>
            </a:r>
          </a:p>
          <a:p>
            <a:pPr lvl="1"/>
            <a:r>
              <a:rPr lang="en-US" dirty="0" smtClean="0"/>
              <a:t>Enhancer</a:t>
            </a:r>
          </a:p>
          <a:p>
            <a:pPr lvl="2"/>
            <a:r>
              <a:rPr lang="en-US" dirty="0" smtClean="0"/>
              <a:t>Increases the likelihood of transcription</a:t>
            </a:r>
          </a:p>
          <a:p>
            <a:pPr lvl="1"/>
            <a:r>
              <a:rPr lang="en-US" dirty="0" smtClean="0"/>
              <a:t>Silencer</a:t>
            </a:r>
          </a:p>
          <a:p>
            <a:pPr lvl="2"/>
            <a:r>
              <a:rPr lang="en-US" dirty="0" smtClean="0"/>
              <a:t>Stops transcription</a:t>
            </a:r>
          </a:p>
          <a:p>
            <a:pPr lvl="1"/>
            <a:r>
              <a:rPr lang="en-US" dirty="0" smtClean="0"/>
              <a:t>Short gene sequence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Length varies.</a:t>
            </a:r>
          </a:p>
          <a:p>
            <a:pPr lvl="1"/>
            <a:r>
              <a:rPr lang="en-US" dirty="0" smtClean="0"/>
              <a:t>Typically around 1000bp long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Grid Construction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0776-56B7-486E-BDFC-2FAE6335BAC9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1524000" y="1676400"/>
          <a:ext cx="1219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609600" y="1219200"/>
          <a:ext cx="76962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305705"/>
                <a:gridCol w="252128"/>
                <a:gridCol w="359282"/>
                <a:gridCol w="359282"/>
                <a:gridCol w="305705"/>
                <a:gridCol w="305705"/>
                <a:gridCol w="305705"/>
                <a:gridCol w="305705"/>
                <a:gridCol w="305705"/>
                <a:gridCol w="3057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2286000"/>
          <a:ext cx="914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29200" y="2209800"/>
          <a:ext cx="914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5A1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43200" y="2209800"/>
          <a:ext cx="609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/>
        </p:nvGraphicFramePr>
        <p:xfrm>
          <a:off x="4343400" y="1676400"/>
          <a:ext cx="609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Content Placeholder 5"/>
          <p:cNvGraphicFramePr>
            <a:graphicFrameLocks/>
          </p:cNvGraphicFramePr>
          <p:nvPr/>
        </p:nvGraphicFramePr>
        <p:xfrm>
          <a:off x="2743200" y="1676400"/>
          <a:ext cx="1295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/>
                <a:gridCol w="323850"/>
                <a:gridCol w="323850"/>
                <a:gridCol w="32385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2590800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Left Clip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90800" y="2514600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Insertion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029200" y="2590800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Right Clip</a:t>
            </a:r>
            <a:endParaRPr lang="en-US" sz="12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09600" y="3276600"/>
          <a:ext cx="7080504" cy="21945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7848"/>
                <a:gridCol w="307848"/>
                <a:gridCol w="307848"/>
                <a:gridCol w="307848"/>
                <a:gridCol w="307848"/>
                <a:gridCol w="307848"/>
                <a:gridCol w="307848"/>
                <a:gridCol w="307848"/>
                <a:gridCol w="307848"/>
                <a:gridCol w="307848"/>
                <a:gridCol w="307848"/>
                <a:gridCol w="307848"/>
                <a:gridCol w="307848"/>
                <a:gridCol w="307848"/>
                <a:gridCol w="307848"/>
                <a:gridCol w="307848"/>
                <a:gridCol w="307848"/>
                <a:gridCol w="307848"/>
                <a:gridCol w="307848"/>
                <a:gridCol w="307848"/>
                <a:gridCol w="307848"/>
                <a:gridCol w="307848"/>
                <a:gridCol w="307848"/>
              </a:tblGrid>
              <a:tr h="35052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447800" y="1600200"/>
            <a:ext cx="2667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24000" y="3276600"/>
            <a:ext cx="262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   T  A   </a:t>
            </a:r>
            <a:r>
              <a:rPr lang="en-US" b="1" dirty="0" err="1" smtClean="0"/>
              <a:t>A</a:t>
            </a:r>
            <a:r>
              <a:rPr lang="en-US" b="1" dirty="0" smtClean="0"/>
              <a:t>  G  A  C   T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4038600" y="16764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62400" y="32766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67200" y="1600200"/>
            <a:ext cx="838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267200" y="327660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  C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1219200" y="3276600"/>
            <a:ext cx="3048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storing in the </a:t>
            </a:r>
            <a:r>
              <a:rPr lang="en-US" dirty="0" err="1" smtClean="0"/>
              <a:t>Alignement</a:t>
            </a:r>
            <a:r>
              <a:rPr lang="en-US" dirty="0" smtClean="0"/>
              <a:t> Grid important?</a:t>
            </a:r>
          </a:p>
          <a:p>
            <a:pPr lvl="1"/>
            <a:r>
              <a:rPr lang="en-US" dirty="0" smtClean="0"/>
              <a:t>Helps to restore the original sequence.</a:t>
            </a:r>
          </a:p>
          <a:p>
            <a:pPr lvl="1"/>
            <a:r>
              <a:rPr lang="en-US" dirty="0" smtClean="0"/>
              <a:t>Helps to identify the position of </a:t>
            </a:r>
          </a:p>
          <a:p>
            <a:pPr lvl="2"/>
            <a:r>
              <a:rPr lang="en-US" dirty="0" smtClean="0"/>
              <a:t>Insertion</a:t>
            </a:r>
          </a:p>
          <a:p>
            <a:pPr lvl="2"/>
            <a:r>
              <a:rPr lang="en-US" dirty="0" smtClean="0"/>
              <a:t>Deletion</a:t>
            </a:r>
          </a:p>
          <a:p>
            <a:pPr lvl="2"/>
            <a:r>
              <a:rPr lang="en-US" dirty="0" smtClean="0"/>
              <a:t>Clipping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Percentage Calculation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1143008" y="1295400"/>
          <a:ext cx="7848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279310"/>
                <a:gridCol w="398016"/>
                <a:gridCol w="398016"/>
                <a:gridCol w="338663"/>
                <a:gridCol w="338663"/>
                <a:gridCol w="338663"/>
                <a:gridCol w="3386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5" y="2133600"/>
          <a:ext cx="7848589" cy="21945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</a:tblGrid>
              <a:tr h="3556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43013" y="4876800"/>
          <a:ext cx="784858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-76200" y="4800600"/>
            <a:ext cx="119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Cons. Base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76200" y="5193268"/>
            <a:ext cx="1022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56260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Clipping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2173069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Alignment</a:t>
            </a:r>
          </a:p>
          <a:p>
            <a:r>
              <a:rPr lang="en-US" dirty="0" smtClean="0"/>
              <a:t>Grid</a:t>
            </a:r>
            <a:endParaRPr lang="en-US" dirty="0"/>
          </a:p>
        </p:txBody>
      </p:sp>
      <p:graphicFrame>
        <p:nvGraphicFramePr>
          <p:cNvPr id="12" name="Content Placeholder 4"/>
          <p:cNvGraphicFramePr>
            <a:graphicFrameLocks/>
          </p:cNvGraphicFramePr>
          <p:nvPr/>
        </p:nvGraphicFramePr>
        <p:xfrm>
          <a:off x="1143000" y="1752600"/>
          <a:ext cx="784860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279310"/>
                <a:gridCol w="398016"/>
                <a:gridCol w="398016"/>
                <a:gridCol w="338663"/>
                <a:gridCol w="338663"/>
                <a:gridCol w="338663"/>
                <a:gridCol w="338663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182880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Assembly: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assemble column by column</a:t>
            </a:r>
          </a:p>
          <a:p>
            <a:pPr lvl="1"/>
            <a:r>
              <a:rPr lang="en-US" dirty="0" smtClean="0"/>
              <a:t>If insertion percentage is greater than base threshold, </a:t>
            </a:r>
          </a:p>
          <a:p>
            <a:pPr lvl="2"/>
            <a:r>
              <a:rPr lang="en-US" dirty="0" smtClean="0"/>
              <a:t>then we insert the insertion string to the assembly</a:t>
            </a:r>
          </a:p>
          <a:p>
            <a:pPr lvl="1"/>
            <a:r>
              <a:rPr lang="en-US" dirty="0" smtClean="0"/>
              <a:t>If consensus base percentage is greater than base threshold</a:t>
            </a:r>
          </a:p>
          <a:p>
            <a:pPr lvl="2"/>
            <a:r>
              <a:rPr lang="en-US" dirty="0" smtClean="0"/>
              <a:t>We add the consensus base to the assembly.</a:t>
            </a:r>
          </a:p>
          <a:p>
            <a:pPr lvl="1"/>
            <a:r>
              <a:rPr lang="en-US" dirty="0" smtClean="0"/>
              <a:t>Otherwise</a:t>
            </a:r>
          </a:p>
          <a:p>
            <a:pPr lvl="2"/>
            <a:r>
              <a:rPr lang="en-US" dirty="0" smtClean="0"/>
              <a:t>We merge two column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Assembly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1143008" y="1295400"/>
          <a:ext cx="7848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279310"/>
                <a:gridCol w="398016"/>
                <a:gridCol w="398016"/>
                <a:gridCol w="338663"/>
                <a:gridCol w="338663"/>
                <a:gridCol w="338663"/>
                <a:gridCol w="3386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5" y="2133600"/>
          <a:ext cx="7848589" cy="21945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</a:tblGrid>
              <a:tr h="3556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43011" y="4648200"/>
          <a:ext cx="784858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-76200" y="4572000"/>
            <a:ext cx="119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Cons. Base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76200" y="4876800"/>
            <a:ext cx="1022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76200" y="533400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Clipping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-76200" y="5867400"/>
            <a:ext cx="127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Assembly: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002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288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908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43200" y="586740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C T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14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242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2672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386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100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1219200" y="44196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1524000" y="44196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1905000" y="44196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2286000" y="44196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2590800" y="44196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2895600" y="44196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3276600" y="44196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3581400" y="44196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3962400" y="44196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4343400" y="44196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4648200" y="44196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4953000" y="44196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5257800" y="44196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5638800" y="44196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6019800" y="44196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05600" y="5943600"/>
            <a:ext cx="20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threshold = 80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3" grpId="1"/>
      <p:bldP spid="14" grpId="0"/>
      <p:bldP spid="15" grpId="0"/>
      <p:bldP spid="16" grpId="0"/>
      <p:bldP spid="17" grpId="0"/>
      <p:bldP spid="19" grpId="0"/>
      <p:bldP spid="19" grpId="1"/>
      <p:bldP spid="20" grpId="0"/>
      <p:bldP spid="21" grpId="0"/>
      <p:bldP spid="22" grpId="0"/>
      <p:bldP spid="23" grpId="0"/>
      <p:bldP spid="26" grpId="0"/>
      <p:bldP spid="27" grpId="0"/>
      <p:bldP spid="28" grpId="0"/>
      <p:bldP spid="29" grpId="0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6" grpId="2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3993" y="304800"/>
          <a:ext cx="7315196" cy="21945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18052"/>
                <a:gridCol w="318052"/>
                <a:gridCol w="318052"/>
                <a:gridCol w="318052"/>
                <a:gridCol w="318052"/>
                <a:gridCol w="318052"/>
                <a:gridCol w="318052"/>
                <a:gridCol w="318052"/>
                <a:gridCol w="318052"/>
                <a:gridCol w="318052"/>
                <a:gridCol w="318052"/>
                <a:gridCol w="318052"/>
                <a:gridCol w="318052"/>
                <a:gridCol w="318052"/>
                <a:gridCol w="318052"/>
                <a:gridCol w="318052"/>
                <a:gridCol w="318052"/>
                <a:gridCol w="318052"/>
                <a:gridCol w="318052"/>
                <a:gridCol w="318052"/>
                <a:gridCol w="318052"/>
                <a:gridCol w="318052"/>
                <a:gridCol w="318052"/>
              </a:tblGrid>
              <a:tr h="3556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3657600"/>
          <a:ext cx="4135992" cy="21945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95428"/>
                <a:gridCol w="295428"/>
                <a:gridCol w="295428"/>
                <a:gridCol w="295428"/>
                <a:gridCol w="295428"/>
                <a:gridCol w="295428"/>
                <a:gridCol w="295428"/>
                <a:gridCol w="295428"/>
                <a:gridCol w="295428"/>
                <a:gridCol w="295428"/>
                <a:gridCol w="295428"/>
                <a:gridCol w="295428"/>
                <a:gridCol w="295428"/>
                <a:gridCol w="295428"/>
              </a:tblGrid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E5A1D8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E5A1D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E5A1D8"/>
                          </a:solidFill>
                        </a:rPr>
                        <a:t>G</a:t>
                      </a:r>
                      <a:endParaRPr lang="en-US" b="1" dirty="0">
                        <a:solidFill>
                          <a:srgbClr val="E5A1D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E5A1D8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E5A1D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E5A1D8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E5A1D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E5A1D8"/>
                          </a:solidFill>
                        </a:rPr>
                        <a:t>G</a:t>
                      </a:r>
                      <a:endParaRPr lang="en-US" b="1" dirty="0">
                        <a:solidFill>
                          <a:srgbClr val="E5A1D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E5A1D8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E5A1D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E5A1D8"/>
                          </a:solidFill>
                        </a:rPr>
                        <a:t>G</a:t>
                      </a:r>
                      <a:endParaRPr lang="en-US" b="1" dirty="0">
                        <a:solidFill>
                          <a:srgbClr val="E5A1D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E5A1D8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E5A1D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E5A1D8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E5A1D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E5A1D8"/>
                          </a:solidFill>
                        </a:rPr>
                        <a:t>G</a:t>
                      </a:r>
                      <a:endParaRPr lang="en-US" b="1" dirty="0">
                        <a:solidFill>
                          <a:srgbClr val="E5A1D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E5A1D8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E5A1D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E5A1D8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E5A1D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E5A1D8"/>
                          </a:solidFill>
                        </a:rPr>
                        <a:t>G</a:t>
                      </a:r>
                      <a:endParaRPr lang="en-US" b="1" dirty="0">
                        <a:solidFill>
                          <a:srgbClr val="E5A1D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E5A1D8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E5A1D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E5A1D8"/>
                          </a:solidFill>
                        </a:rPr>
                        <a:t>G</a:t>
                      </a:r>
                      <a:endParaRPr lang="en-US" b="1" dirty="0">
                        <a:solidFill>
                          <a:srgbClr val="E5A1D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29200" y="3657600"/>
          <a:ext cx="3840564" cy="21945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4800"/>
                <a:gridCol w="286056"/>
                <a:gridCol w="295428"/>
                <a:gridCol w="295428"/>
                <a:gridCol w="295428"/>
                <a:gridCol w="295428"/>
                <a:gridCol w="295428"/>
                <a:gridCol w="295428"/>
                <a:gridCol w="295428"/>
                <a:gridCol w="295428"/>
                <a:gridCol w="295428"/>
                <a:gridCol w="295428"/>
                <a:gridCol w="295428"/>
              </a:tblGrid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" y="1143000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Alignment</a:t>
            </a:r>
          </a:p>
          <a:p>
            <a:r>
              <a:rPr lang="en-US" dirty="0" smtClean="0"/>
              <a:t>Grid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200400"/>
            <a:ext cx="110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Array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73099" y="3200400"/>
            <a:ext cx="123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Array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6019800"/>
            <a:ext cx="7464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Left Array and Right array stores the read in original order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2602468"/>
            <a:ext cx="108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Point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10400" y="2590800"/>
            <a:ext cx="121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Point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15000" y="152400"/>
            <a:ext cx="304800" cy="2438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620000" y="152400"/>
            <a:ext cx="304800" cy="2438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2819400" y="26670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8153400" y="29718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1310640"/>
          <a:ext cx="4135992" cy="21945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95428"/>
                <a:gridCol w="295428"/>
                <a:gridCol w="295428"/>
                <a:gridCol w="295428"/>
                <a:gridCol w="295428"/>
                <a:gridCol w="295428"/>
                <a:gridCol w="295428"/>
                <a:gridCol w="295428"/>
                <a:gridCol w="295428"/>
                <a:gridCol w="295428"/>
                <a:gridCol w="295428"/>
                <a:gridCol w="295428"/>
                <a:gridCol w="295428"/>
                <a:gridCol w="295428"/>
              </a:tblGrid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E5A1D8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E5A1D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E5A1D8"/>
                          </a:solidFill>
                        </a:rPr>
                        <a:t>G</a:t>
                      </a:r>
                      <a:endParaRPr lang="en-US" b="1" dirty="0">
                        <a:solidFill>
                          <a:srgbClr val="E5A1D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E5A1D8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E5A1D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E5A1D8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E5A1D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E5A1D8"/>
                          </a:solidFill>
                        </a:rPr>
                        <a:t>G</a:t>
                      </a:r>
                      <a:endParaRPr lang="en-US" b="1" dirty="0">
                        <a:solidFill>
                          <a:srgbClr val="E5A1D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E5A1D8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E5A1D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E5A1D8"/>
                          </a:solidFill>
                        </a:rPr>
                        <a:t>G</a:t>
                      </a:r>
                      <a:endParaRPr lang="en-US" b="1" dirty="0">
                        <a:solidFill>
                          <a:srgbClr val="E5A1D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E5A1D8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E5A1D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E5A1D8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E5A1D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E5A1D8"/>
                          </a:solidFill>
                        </a:rPr>
                        <a:t>G</a:t>
                      </a:r>
                      <a:endParaRPr lang="en-US" b="1" dirty="0">
                        <a:solidFill>
                          <a:srgbClr val="E5A1D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E5A1D8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E5A1D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E5A1D8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E5A1D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E5A1D8"/>
                          </a:solidFill>
                        </a:rPr>
                        <a:t>G</a:t>
                      </a:r>
                      <a:endParaRPr lang="en-US" b="1" dirty="0">
                        <a:solidFill>
                          <a:srgbClr val="E5A1D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E5A1D8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E5A1D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E5A1D8"/>
                          </a:solidFill>
                        </a:rPr>
                        <a:t>G</a:t>
                      </a:r>
                      <a:endParaRPr lang="en-US" b="1" dirty="0">
                        <a:solidFill>
                          <a:srgbClr val="E5A1D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29200" y="3657600"/>
          <a:ext cx="3840564" cy="21945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4800"/>
                <a:gridCol w="286056"/>
                <a:gridCol w="295428"/>
                <a:gridCol w="295428"/>
                <a:gridCol w="295428"/>
                <a:gridCol w="295428"/>
                <a:gridCol w="295428"/>
                <a:gridCol w="295428"/>
                <a:gridCol w="295428"/>
                <a:gridCol w="295428"/>
                <a:gridCol w="295428"/>
                <a:gridCol w="295428"/>
                <a:gridCol w="295428"/>
              </a:tblGrid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57 4.30157E-6 L -0.27657 4.3015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657 4.30157E-6 L -0.3099 -0.00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99 4.30157E-6 L -0.34323 -0.00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Assembly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1143008" y="1295400"/>
          <a:ext cx="7848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279310"/>
                <a:gridCol w="398016"/>
                <a:gridCol w="398016"/>
                <a:gridCol w="338663"/>
                <a:gridCol w="338663"/>
                <a:gridCol w="338663"/>
                <a:gridCol w="3386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5" y="2133600"/>
          <a:ext cx="7848589" cy="21945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</a:tblGrid>
              <a:tr h="3556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43011" y="4648200"/>
          <a:ext cx="784858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-76200" y="4572000"/>
            <a:ext cx="119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Cons. Base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76200" y="4876800"/>
            <a:ext cx="1022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76200" y="533400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Clipping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-76200" y="5867400"/>
            <a:ext cx="127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Assembly: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002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288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908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43200" y="586740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C T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14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242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2672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386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100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8686800" y="44196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8382000" y="44196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7244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9530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4" grpId="1" animBg="1"/>
      <p:bldP spid="45" grpId="0"/>
      <p:bldP spid="4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Assembly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1143008" y="1295400"/>
          <a:ext cx="7848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338663"/>
                <a:gridCol w="279310"/>
                <a:gridCol w="398016"/>
                <a:gridCol w="398016"/>
                <a:gridCol w="338663"/>
                <a:gridCol w="338663"/>
                <a:gridCol w="338663"/>
                <a:gridCol w="3386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5" y="2133600"/>
          <a:ext cx="7848589" cy="21945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</a:tblGrid>
              <a:tr h="3556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1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43011" y="4648200"/>
          <a:ext cx="784858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  <a:gridCol w="3412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-76200" y="4572000"/>
            <a:ext cx="119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Cons. Base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76200" y="4876800"/>
            <a:ext cx="1022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76200" y="533400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Clipping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-76200" y="5867400"/>
            <a:ext cx="127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Assembly: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002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288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908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43200" y="586740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C T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14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242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2672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386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100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8686800" y="44196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8382000" y="44196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7244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953000" y="5867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3" grpId="0" animBg="1"/>
      <p:bldP spid="44" grpId="0" animBg="1"/>
      <p:bldP spid="44" grpId="1" animBg="1"/>
      <p:bldP spid="45" grpId="0"/>
      <p:bldP spid="4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Merging is done based on a </a:t>
            </a:r>
            <a:r>
              <a:rPr lang="en-US" b="1" i="1" dirty="0" smtClean="0"/>
              <a:t>Distance</a:t>
            </a:r>
            <a:r>
              <a:rPr lang="en-US" dirty="0" smtClean="0"/>
              <a:t> suggestion.</a:t>
            </a:r>
          </a:p>
          <a:p>
            <a:pPr lvl="1"/>
            <a:r>
              <a:rPr lang="en-US" dirty="0" smtClean="0"/>
              <a:t>If any contiguous read is found between left merge point and right merge point then the number of bases contained in that read, between the two point is considered as distance.</a:t>
            </a:r>
          </a:p>
          <a:p>
            <a:pPr lvl="1"/>
            <a:r>
              <a:rPr lang="en-US" dirty="0" smtClean="0"/>
              <a:t>If many such read is found, then the Distance suggestion with the highest frequency is taken.</a:t>
            </a:r>
          </a:p>
          <a:p>
            <a:pPr lvl="1"/>
            <a:r>
              <a:rPr lang="en-US" dirty="0" smtClean="0"/>
              <a:t>If no suggestion is found. Then the Distance is considered 0.</a:t>
            </a:r>
          </a:p>
          <a:p>
            <a:r>
              <a:rPr lang="en-US" dirty="0" smtClean="0"/>
              <a:t>If the merging based on suggestion fails, </a:t>
            </a:r>
          </a:p>
          <a:p>
            <a:pPr lvl="1"/>
            <a:r>
              <a:rPr lang="en-US" dirty="0" smtClean="0"/>
              <a:t>It is shrank 10 columns gradually to find high percentage consensus.</a:t>
            </a:r>
          </a:p>
          <a:p>
            <a:pPr lvl="1"/>
            <a:r>
              <a:rPr lang="en-US" dirty="0" smtClean="0"/>
              <a:t> If shrink merging fails then it expanded 10 columns to find high percentage consensus.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4FEF0776-56B7-486E-BDFC-2FAE6335BAC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They may differ in biological functionality</a:t>
            </a:r>
          </a:p>
          <a:p>
            <a:pPr lvl="1"/>
            <a:r>
              <a:rPr lang="en-US" dirty="0" smtClean="0"/>
              <a:t>But, same from computational perspective</a:t>
            </a:r>
          </a:p>
          <a:p>
            <a:r>
              <a:rPr lang="en-US" dirty="0" smtClean="0"/>
              <a:t>From computational perspective</a:t>
            </a:r>
          </a:p>
          <a:p>
            <a:pPr lvl="1"/>
            <a:r>
              <a:rPr lang="en-US" dirty="0" smtClean="0"/>
              <a:t>Genetic sequence of approximately 1000bp</a:t>
            </a:r>
          </a:p>
          <a:p>
            <a:pPr lvl="1"/>
            <a:r>
              <a:rPr lang="en-US" dirty="0" smtClean="0"/>
              <a:t>Or, we can think as string of 1000 character.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Even though, all of these in our problem domain</a:t>
            </a:r>
          </a:p>
          <a:p>
            <a:pPr lvl="1"/>
            <a:r>
              <a:rPr lang="en-US" dirty="0" smtClean="0"/>
              <a:t>We will focus more on Promoter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13716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Promoter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505200" y="13716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Enhancer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019800" y="13716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Silencer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Best case complexity O(N)</a:t>
            </a:r>
          </a:p>
          <a:p>
            <a:pPr lvl="1"/>
            <a:r>
              <a:rPr lang="en-US" dirty="0" smtClean="0"/>
              <a:t>N is the length of the Reference Sequence</a:t>
            </a:r>
          </a:p>
          <a:p>
            <a:r>
              <a:rPr lang="en-US" dirty="0" smtClean="0"/>
              <a:t>Worst case complexity O(C*N)</a:t>
            </a:r>
          </a:p>
          <a:p>
            <a:pPr lvl="1"/>
            <a:r>
              <a:rPr lang="en-US" dirty="0" smtClean="0"/>
              <a:t>C is the total how many times we do shrinking and expanding</a:t>
            </a:r>
          </a:p>
          <a:p>
            <a:r>
              <a:rPr lang="en-US" dirty="0" smtClean="0"/>
              <a:t>So, complexity is O(N)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4FEF0776-56B7-486E-BDFC-2FAE6335BAC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and Discussion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</a:p>
          <a:p>
            <a:pPr lvl="1"/>
            <a:r>
              <a:rPr lang="en-US" dirty="0" err="1" smtClean="0"/>
              <a:t>Pokkali</a:t>
            </a:r>
            <a:r>
              <a:rPr lang="en-US" dirty="0" smtClean="0"/>
              <a:t> raw data (i.e. collection of reads sequence)</a:t>
            </a:r>
          </a:p>
          <a:p>
            <a:pPr lvl="1"/>
            <a:r>
              <a:rPr lang="en-US" dirty="0" smtClean="0"/>
              <a:t>3 salt inducible </a:t>
            </a:r>
            <a:r>
              <a:rPr lang="en-US" dirty="0" err="1" smtClean="0"/>
              <a:t>Nipponbare</a:t>
            </a:r>
            <a:r>
              <a:rPr lang="en-US" dirty="0" smtClean="0"/>
              <a:t> promoter</a:t>
            </a:r>
          </a:p>
          <a:p>
            <a:pPr lvl="2"/>
            <a:r>
              <a:rPr lang="en-US" dirty="0" smtClean="0"/>
              <a:t>Os08g44850</a:t>
            </a:r>
          </a:p>
          <a:p>
            <a:pPr lvl="2"/>
            <a:r>
              <a:rPr lang="en-US" dirty="0" smtClean="0"/>
              <a:t>Os01g02160 (</a:t>
            </a:r>
            <a:r>
              <a:rPr lang="en-US" dirty="0" err="1" smtClean="0"/>
              <a:t>Hkt</a:t>
            </a:r>
            <a:r>
              <a:rPr lang="en-US" dirty="0" smtClean="0"/>
              <a:t> 1;5)</a:t>
            </a:r>
          </a:p>
          <a:p>
            <a:pPr lvl="2"/>
            <a:r>
              <a:rPr lang="en-US" dirty="0" smtClean="0"/>
              <a:t>Os02g02170 (High affinity Nitrate transporter)</a:t>
            </a:r>
          </a:p>
          <a:p>
            <a:r>
              <a:rPr lang="en-US" dirty="0" smtClean="0"/>
              <a:t>We used </a:t>
            </a:r>
            <a:r>
              <a:rPr lang="en-US" dirty="0" err="1" smtClean="0"/>
              <a:t>Nipponbare</a:t>
            </a:r>
            <a:r>
              <a:rPr lang="en-US" dirty="0" smtClean="0"/>
              <a:t> promoter as reference sequence.</a:t>
            </a:r>
          </a:p>
          <a:p>
            <a:r>
              <a:rPr lang="en-US" dirty="0" smtClean="0"/>
              <a:t>For each reference sequence corresponding </a:t>
            </a:r>
            <a:r>
              <a:rPr lang="en-US" dirty="0" err="1" smtClean="0"/>
              <a:t>Pokkali</a:t>
            </a:r>
            <a:r>
              <a:rPr lang="en-US" dirty="0" smtClean="0"/>
              <a:t> promoter sequence was constructed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finally constructed</a:t>
            </a:r>
          </a:p>
          <a:p>
            <a:pPr lvl="1"/>
            <a:r>
              <a:rPr lang="en-US" dirty="0" smtClean="0"/>
              <a:t>3 </a:t>
            </a:r>
            <a:r>
              <a:rPr lang="en-US" dirty="0" err="1" smtClean="0"/>
              <a:t>Pokkali</a:t>
            </a:r>
            <a:r>
              <a:rPr lang="en-US" dirty="0" smtClean="0"/>
              <a:t> promoter sequence</a:t>
            </a:r>
          </a:p>
          <a:p>
            <a:pPr lvl="2"/>
            <a:r>
              <a:rPr lang="en-US" dirty="0" smtClean="0"/>
              <a:t>Os08g44850</a:t>
            </a:r>
          </a:p>
          <a:p>
            <a:pPr lvl="2"/>
            <a:r>
              <a:rPr lang="en-US" dirty="0" smtClean="0"/>
              <a:t>Os01g20160</a:t>
            </a:r>
          </a:p>
          <a:p>
            <a:pPr lvl="2"/>
            <a:r>
              <a:rPr lang="en-US" dirty="0" smtClean="0"/>
              <a:t>Os02g20170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Validation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need to validate that our constructed Promoter sequence is the actual one.</a:t>
            </a:r>
          </a:p>
          <a:p>
            <a:r>
              <a:rPr lang="en-US" dirty="0" smtClean="0"/>
              <a:t>To validate we collected 2 original </a:t>
            </a:r>
            <a:r>
              <a:rPr lang="en-US" dirty="0" err="1" smtClean="0"/>
              <a:t>Pokkali</a:t>
            </a:r>
            <a:r>
              <a:rPr lang="en-US" dirty="0" smtClean="0"/>
              <a:t> promoter from literature for</a:t>
            </a:r>
          </a:p>
          <a:p>
            <a:pPr lvl="1"/>
            <a:r>
              <a:rPr lang="en-US" dirty="0" smtClean="0"/>
              <a:t>Os08g44850 gene</a:t>
            </a:r>
          </a:p>
          <a:p>
            <a:pPr lvl="1"/>
            <a:r>
              <a:rPr lang="en-US" dirty="0" smtClean="0"/>
              <a:t>Os02g20160 gene</a:t>
            </a:r>
          </a:p>
          <a:p>
            <a:r>
              <a:rPr lang="en-US" dirty="0" smtClean="0"/>
              <a:t>For the Os02g20170 we compared with O. Sativa </a:t>
            </a:r>
            <a:r>
              <a:rPr lang="en-US" dirty="0" err="1" smtClean="0"/>
              <a:t>Indica</a:t>
            </a:r>
            <a:r>
              <a:rPr lang="en-US" dirty="0" smtClean="0"/>
              <a:t> RS Bio-226 found in NCBI database.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Result: Identity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aligned our constructed sequence with biochemically produced original sequence</a:t>
            </a:r>
          </a:p>
          <a:p>
            <a:pPr lvl="1"/>
            <a:r>
              <a:rPr lang="en-US" dirty="0" smtClean="0"/>
              <a:t>Using BLAST alignment tool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609600" y="3048000"/>
          <a:ext cx="8001000" cy="263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438400"/>
                <a:gridCol w="1295400"/>
                <a:gridCol w="1143000"/>
                <a:gridCol w="1066800"/>
              </a:tblGrid>
              <a:tr h="542290">
                <a:tc>
                  <a:txBody>
                    <a:bodyPr/>
                    <a:lstStyle/>
                    <a:p>
                      <a:r>
                        <a:rPr lang="en-US" dirty="0" smtClean="0"/>
                        <a:t>Assembled Promoter (</a:t>
                      </a:r>
                      <a:r>
                        <a:rPr lang="en-US" dirty="0" err="1" smtClean="0"/>
                        <a:t>Pokkali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Comparison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Indentity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 value</a:t>
                      </a:r>
                      <a:endParaRPr lang="en-US" dirty="0"/>
                    </a:p>
                  </a:txBody>
                  <a:tcPr/>
                </a:tc>
              </a:tr>
              <a:tr h="542290">
                <a:tc>
                  <a:txBody>
                    <a:bodyPr/>
                    <a:lstStyle/>
                    <a:p>
                      <a:r>
                        <a:rPr lang="en-US" dirty="0" smtClean="0"/>
                        <a:t>Os08g44850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Os08g44850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</a:tr>
              <a:tr h="542290">
                <a:tc>
                  <a:txBody>
                    <a:bodyPr/>
                    <a:lstStyle/>
                    <a:p>
                      <a:r>
                        <a:rPr lang="en-US" dirty="0" smtClean="0"/>
                        <a:t>Os02g20160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Os02g20160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</a:tr>
              <a:tr h="542290">
                <a:tc>
                  <a:txBody>
                    <a:bodyPr/>
                    <a:lstStyle/>
                    <a:p>
                      <a:r>
                        <a:rPr lang="en-US" dirty="0" smtClean="0"/>
                        <a:t>Os02g20170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O. Sativa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Indica</a:t>
                      </a:r>
                      <a:r>
                        <a:rPr lang="en-US" baseline="0" dirty="0" smtClean="0"/>
                        <a:t> RP Bio-226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observation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examined the reasons for little (1% to 3% ) dissimilarity.</a:t>
            </a:r>
          </a:p>
          <a:p>
            <a:r>
              <a:rPr lang="en-US" dirty="0" smtClean="0"/>
              <a:t>Found that this is due to Copy Number Variation (CNV) between the two compared sequence.</a:t>
            </a:r>
          </a:p>
          <a:p>
            <a:pPr lvl="1"/>
            <a:r>
              <a:rPr lang="en-US" dirty="0" smtClean="0"/>
              <a:t>Not because of the weakness of our algorithm.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Number Variation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a phenomenon in which</a:t>
            </a:r>
          </a:p>
          <a:p>
            <a:pPr lvl="1"/>
            <a:r>
              <a:rPr lang="en-US" dirty="0" smtClean="0"/>
              <a:t>Section of a genome is repeated</a:t>
            </a:r>
          </a:p>
          <a:p>
            <a:pPr lvl="1"/>
            <a:r>
              <a:rPr lang="en-US" dirty="0" smtClean="0"/>
              <a:t>And the number of repeat varies between individuals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098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09800" y="3886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733800" y="3276600"/>
            <a:ext cx="28194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21152" y="3429000"/>
            <a:ext cx="1007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821668"/>
            <a:ext cx="1007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G:\Dropbox\Thesis\MS Thesis\Latex Template\csedu latex\CNV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372600" cy="505089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52800" y="1524000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3600" y="1524000"/>
            <a:ext cx="6096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2438400"/>
            <a:ext cx="1981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91000" y="3733800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38600" y="5029200"/>
            <a:ext cx="68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Validation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further validated our assembled sequence with promoter prediction software NNPP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3505200"/>
          <a:ext cx="8229600" cy="251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565"/>
                <a:gridCol w="5325035"/>
              </a:tblGrid>
              <a:tr h="5905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Promoter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Pokkali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Constructed)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NNPP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(Predicted Promoter Position, Score)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Os08g44850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177-227(0.74); 54-594 (0.72) ;689-739 (0.65)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Os01g20160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244-294 (0.97);651-701 (0.71) ;673-723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(0.63) ;835-885(0.62) ;886-936(1.0)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Os02g20170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201-251(0.71) ;213-263 (0.63) ;563-613 (0.68) ;875-925 (0.77); 928-978 (0.96)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Also, our assembly program is very efficient in terms of time cost.</a:t>
            </a:r>
          </a:p>
          <a:p>
            <a:pPr lvl="1"/>
            <a:r>
              <a:rPr lang="en-US" dirty="0" smtClean="0"/>
              <a:t>Complexity is linear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4FEF0776-56B7-486E-BDFC-2FAE6335BAC9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7432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Assembled Seq.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(second)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Os08g44850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Os01g20160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Os02g02170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Genetic Element: Promoter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Promoter</a:t>
            </a:r>
          </a:p>
          <a:p>
            <a:pPr lvl="1"/>
            <a:r>
              <a:rPr lang="en-US" dirty="0" smtClean="0"/>
              <a:t>Initiates transcription of a gene.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495800"/>
            <a:ext cx="807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4400" y="4495800"/>
            <a:ext cx="685800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00400" y="2514600"/>
            <a:ext cx="9144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TF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257800" y="2438400"/>
            <a:ext cx="1219200" cy="838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Polymerase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350520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DNA transcription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09800" y="5105400"/>
            <a:ext cx="1097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Promoter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67400" y="51054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33800" y="4495800"/>
            <a:ext cx="838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motif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05000" y="4495800"/>
            <a:ext cx="838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motif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0" y="3962400"/>
            <a:ext cx="3048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AGGTCGCCTGACGT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-3.74653E-6 L 0.04167 0.19982 " pathEditMode="relative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333 0.18871 " pathEditMode="relative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2" grpId="0"/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proposed a novel algorithm Merger</a:t>
            </a:r>
          </a:p>
          <a:p>
            <a:r>
              <a:rPr lang="en-US" dirty="0" smtClean="0"/>
              <a:t>We assembled sequence with high accuracy</a:t>
            </a:r>
          </a:p>
          <a:p>
            <a:r>
              <a:rPr lang="en-US" dirty="0" smtClean="0"/>
              <a:t>Our algorithm is highly efficient in terms of time cost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200" y="3200400"/>
            <a:ext cx="5181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Thank you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pokkali rice এর চিত্র ফলাফল"/>
          <p:cNvSpPr>
            <a:spLocks noGrp="1" noChangeAspect="1" noChangeArrowheads="1"/>
          </p:cNvSpPr>
          <p:nvPr>
            <p:ph sz="quarter" idx="1"/>
          </p:nvPr>
        </p:nvSpPr>
        <p:spPr bwMode="auto">
          <a:xfrm>
            <a:off x="457200" y="1219200"/>
            <a:ext cx="8229600" cy="5257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Same gene is present</a:t>
            </a:r>
          </a:p>
          <a:p>
            <a:pPr lvl="1"/>
            <a:r>
              <a:rPr lang="en-US" dirty="0" smtClean="0"/>
              <a:t>But, expression is different.</a:t>
            </a:r>
          </a:p>
          <a:p>
            <a:pPr lvl="1"/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Difference in promoter</a:t>
            </a:r>
            <a:endParaRPr lang="en-US" dirty="0"/>
          </a:p>
        </p:txBody>
      </p:sp>
      <p:sp>
        <p:nvSpPr>
          <p:cNvPr id="1028" name="AutoShape 4" descr="pokkali rice এর চিত্র ফলাফল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pokkali rice এর চিত্র ফলাফল"/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Importance of Promoter</a:t>
            </a:r>
            <a:endParaRPr lang="en-US" dirty="0"/>
          </a:p>
        </p:txBody>
      </p:sp>
      <p:pic>
        <p:nvPicPr>
          <p:cNvPr id="1031" name="Picture 7" descr="G:\Dropbox\Thesis\MS Thesis\Presentation Pre-defense\23TVKIPOKKALI_RICE_1061827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3028950" cy="2219325"/>
          </a:xfrm>
          <a:prstGeom prst="rect">
            <a:avLst/>
          </a:prstGeom>
          <a:noFill/>
        </p:spPr>
      </p:pic>
      <p:pic>
        <p:nvPicPr>
          <p:cNvPr id="1032" name="Picture 8" descr="G:\Dropbox\Thesis\MS Thesis\Presentation Pre-defense\nipponbar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371600"/>
            <a:ext cx="3169474" cy="222567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447800" y="3669268"/>
            <a:ext cx="1566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Pokkali</a:t>
            </a:r>
            <a:r>
              <a:rPr lang="en-US" sz="2000" b="1" dirty="0" smtClean="0"/>
              <a:t> rice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28875" y="3657600"/>
            <a:ext cx="2130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Nipponbare</a:t>
            </a:r>
            <a:r>
              <a:rPr lang="en-US" sz="2000" b="1" dirty="0" smtClean="0"/>
              <a:t> rice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80675" y="4126468"/>
            <a:ext cx="132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Salt Tolerant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24600" y="4126468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Salt Sensitive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we construct a </a:t>
            </a:r>
            <a:r>
              <a:rPr lang="en-US" dirty="0" err="1" smtClean="0"/>
              <a:t>Pokkali</a:t>
            </a:r>
            <a:r>
              <a:rPr lang="en-US" dirty="0" smtClean="0"/>
              <a:t> promoter?</a:t>
            </a:r>
          </a:p>
          <a:p>
            <a:pPr lvl="1"/>
            <a:r>
              <a:rPr lang="en-US" dirty="0" err="1" smtClean="0"/>
              <a:t>Pokkali</a:t>
            </a:r>
            <a:r>
              <a:rPr lang="en-US" dirty="0" smtClean="0"/>
              <a:t> genome is not assembled.</a:t>
            </a:r>
          </a:p>
          <a:p>
            <a:r>
              <a:rPr lang="en-US" dirty="0" smtClean="0"/>
              <a:t>We have </a:t>
            </a:r>
          </a:p>
          <a:p>
            <a:pPr lvl="1"/>
            <a:r>
              <a:rPr lang="en-US" dirty="0" err="1" smtClean="0"/>
              <a:t>Pokkali</a:t>
            </a:r>
            <a:r>
              <a:rPr lang="en-US" dirty="0" smtClean="0"/>
              <a:t> raw data (i.e. fragmented data)</a:t>
            </a:r>
          </a:p>
          <a:p>
            <a:pPr lvl="1"/>
            <a:r>
              <a:rPr lang="en-US" dirty="0" err="1" smtClean="0"/>
              <a:t>Nipponbare</a:t>
            </a:r>
            <a:r>
              <a:rPr lang="en-US" dirty="0" smtClean="0"/>
              <a:t> genome sequence</a:t>
            </a:r>
          </a:p>
          <a:p>
            <a:r>
              <a:rPr lang="en-US" dirty="0" smtClean="0"/>
              <a:t>Can we construct </a:t>
            </a:r>
            <a:r>
              <a:rPr lang="en-US" dirty="0" err="1" smtClean="0"/>
              <a:t>Pokkali</a:t>
            </a:r>
            <a:r>
              <a:rPr lang="en-US" dirty="0" smtClean="0"/>
              <a:t> promoter sequence?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Given,</a:t>
            </a:r>
          </a:p>
          <a:p>
            <a:pPr lvl="1"/>
            <a:r>
              <a:rPr lang="en-US" dirty="0" smtClean="0"/>
              <a:t>Raw data of a species.</a:t>
            </a:r>
          </a:p>
          <a:p>
            <a:pPr lvl="1"/>
            <a:r>
              <a:rPr lang="en-US" dirty="0" smtClean="0"/>
              <a:t>Reference sequence of another variety.</a:t>
            </a:r>
          </a:p>
          <a:p>
            <a:r>
              <a:rPr lang="en-US" dirty="0" smtClean="0"/>
              <a:t>Can we construct the genetic element?</a:t>
            </a:r>
          </a:p>
          <a:p>
            <a:pPr lvl="1"/>
            <a:r>
              <a:rPr lang="en-US" dirty="0" smtClean="0"/>
              <a:t>Follow one of the genome assembly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Genome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a genome is assembled?</a:t>
            </a:r>
            <a:endParaRPr lang="en-US" dirty="0"/>
          </a:p>
        </p:txBody>
      </p:sp>
      <p:pic>
        <p:nvPicPr>
          <p:cNvPr id="19458" name="Picture 2" descr="G:\Dropbox\Thesis\MS Thesis\Presentation Pre-defense\dna-helix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667000"/>
            <a:ext cx="1016000" cy="762000"/>
          </a:xfrm>
          <a:prstGeom prst="rect">
            <a:avLst/>
          </a:prstGeom>
          <a:noFill/>
        </p:spPr>
      </p:pic>
      <p:sp>
        <p:nvSpPr>
          <p:cNvPr id="13" name="Right Arrow 12"/>
          <p:cNvSpPr/>
          <p:nvPr/>
        </p:nvSpPr>
        <p:spPr>
          <a:xfrm>
            <a:off x="2057400" y="2819400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00400" y="2514600"/>
            <a:ext cx="1905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Sequencer Machine</a:t>
            </a:r>
            <a:endParaRPr lang="en-US" sz="2400" dirty="0"/>
          </a:p>
        </p:txBody>
      </p:sp>
      <p:sp>
        <p:nvSpPr>
          <p:cNvPr id="15" name="Right Arrow 14"/>
          <p:cNvSpPr/>
          <p:nvPr/>
        </p:nvSpPr>
        <p:spPr>
          <a:xfrm>
            <a:off x="5334000" y="2895600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6705600" y="2667000"/>
            <a:ext cx="685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58000" y="2819400"/>
            <a:ext cx="533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6600" y="32004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7315994" y="3201194"/>
            <a:ext cx="455612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553200" y="30480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467600" y="27432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543800" y="28956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/>
          <p:cNvSpPr/>
          <p:nvPr/>
        </p:nvSpPr>
        <p:spPr>
          <a:xfrm>
            <a:off x="7620000" y="4038600"/>
            <a:ext cx="179832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705600" y="5029200"/>
            <a:ext cx="1905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Assembler Program</a:t>
            </a:r>
            <a:endParaRPr lang="en-US" sz="2400" dirty="0"/>
          </a:p>
        </p:txBody>
      </p:sp>
      <p:sp>
        <p:nvSpPr>
          <p:cNvPr id="30" name="Left Arrow 29"/>
          <p:cNvSpPr/>
          <p:nvPr/>
        </p:nvSpPr>
        <p:spPr>
          <a:xfrm>
            <a:off x="5029200" y="5562600"/>
            <a:ext cx="978408" cy="1798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914400" y="5257800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895600" y="52578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647E-9FAB-4A06-B6CC-BF3EBD7BCE3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43000" y="5715000"/>
            <a:ext cx="371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Contigs</a:t>
            </a:r>
            <a:r>
              <a:rPr lang="en-US" dirty="0" smtClean="0"/>
              <a:t> (i.e. long </a:t>
            </a:r>
            <a:r>
              <a:rPr lang="en-US" dirty="0" err="1" smtClean="0"/>
              <a:t>contiguos</a:t>
            </a:r>
            <a:r>
              <a:rPr lang="en-US" dirty="0" smtClean="0"/>
              <a:t> sequence)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29400" y="3657600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fragment (raw data)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829</TotalTime>
  <Words>3181</Words>
  <Application>Microsoft Office PowerPoint</Application>
  <PresentationFormat>On-screen Show (4:3)</PresentationFormat>
  <Paragraphs>2156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Origin</vt:lpstr>
      <vt:lpstr>Merger: A Novel Algorithm for Constructing Short Genetic Element using Comparative Genome Assembly</vt:lpstr>
      <vt:lpstr>Contents</vt:lpstr>
      <vt:lpstr>Short Genetic Element</vt:lpstr>
      <vt:lpstr>Slide 4</vt:lpstr>
      <vt:lpstr>Short Genetic Element: Promoter</vt:lpstr>
      <vt:lpstr>Importance of Promoter</vt:lpstr>
      <vt:lpstr>Slide 7</vt:lpstr>
      <vt:lpstr>Problem Generalization</vt:lpstr>
      <vt:lpstr>Genome assembly</vt:lpstr>
      <vt:lpstr>Genome Assembly Approach</vt:lpstr>
      <vt:lpstr>Slide 11</vt:lpstr>
      <vt:lpstr>Comparative Genome Assembly</vt:lpstr>
      <vt:lpstr>Combination of De-novo and comparative assembly</vt:lpstr>
      <vt:lpstr>Our Approach</vt:lpstr>
      <vt:lpstr>Whole Genome Assembly Vs. Short Genetic Element construction</vt:lpstr>
      <vt:lpstr>Recap</vt:lpstr>
      <vt:lpstr>Methodology</vt:lpstr>
      <vt:lpstr>Slide 18</vt:lpstr>
      <vt:lpstr>1st Step: Aligning  raw data to the reference Sequence</vt:lpstr>
      <vt:lpstr>Alignment: Bowtie2</vt:lpstr>
      <vt:lpstr>Alignment Grid Construction</vt:lpstr>
      <vt:lpstr>Alignment </vt:lpstr>
      <vt:lpstr>Problems After Alignment</vt:lpstr>
      <vt:lpstr>Cause of the Problem: Clipping</vt:lpstr>
      <vt:lpstr>Slide 25</vt:lpstr>
      <vt:lpstr>Slide 26</vt:lpstr>
      <vt:lpstr>Slide 27</vt:lpstr>
      <vt:lpstr>Alignment Grid Construction</vt:lpstr>
      <vt:lpstr>Alignment Grid Construction</vt:lpstr>
      <vt:lpstr>Alignment Grid Construction</vt:lpstr>
      <vt:lpstr>Slide 31</vt:lpstr>
      <vt:lpstr>Step 3: Percentage Calculation</vt:lpstr>
      <vt:lpstr>Step 4: Assembly: Algorithm</vt:lpstr>
      <vt:lpstr>Step 4: Assembly</vt:lpstr>
      <vt:lpstr>Slide 35</vt:lpstr>
      <vt:lpstr>Merging</vt:lpstr>
      <vt:lpstr>Step 4: Assembly</vt:lpstr>
      <vt:lpstr>Step 4: Assembly</vt:lpstr>
      <vt:lpstr>Slide 39</vt:lpstr>
      <vt:lpstr>Complexity</vt:lpstr>
      <vt:lpstr>Result and Discussion</vt:lpstr>
      <vt:lpstr>Result</vt:lpstr>
      <vt:lpstr>Result: Validation</vt:lpstr>
      <vt:lpstr>Result: Identity </vt:lpstr>
      <vt:lpstr>Result: observation</vt:lpstr>
      <vt:lpstr>Copy Number Variation</vt:lpstr>
      <vt:lpstr>Slide 47</vt:lpstr>
      <vt:lpstr>Result: Validation</vt:lpstr>
      <vt:lpstr>Time cost</vt:lpstr>
      <vt:lpstr>Conclusion</vt:lpstr>
      <vt:lpstr>Slide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86</cp:revision>
  <dcterms:created xsi:type="dcterms:W3CDTF">2016-08-09T08:28:16Z</dcterms:created>
  <dcterms:modified xsi:type="dcterms:W3CDTF">2016-08-10T04:11:42Z</dcterms:modified>
</cp:coreProperties>
</file>