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autoAdjust="0"/>
    <p:restoredTop sz="96327" autoAdjust="0"/>
  </p:normalViewPr>
  <p:slideViewPr>
    <p:cSldViewPr snapToGrid="0">
      <p:cViewPr varScale="1">
        <p:scale>
          <a:sx n="110" d="100"/>
          <a:sy n="110" d="100"/>
        </p:scale>
        <p:origin x="492" y="7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18-Mar-21</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18-Mar-21</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82.xml"/><Relationship Id="rId5" Type="http://schemas.openxmlformats.org/officeDocument/2006/relationships/image" Target="../media/image10.emf"/><Relationship Id="rId4"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a16="http://schemas.microsoft.com/office/drawing/2014/main" id="{F175E5EF-88C5-8540-8908-177466FA5B24}"/>
              </a:ext>
            </a:extLst>
          </p:cNvPr>
          <p:cNvGraphicFramePr>
            <a:graphicFrameLocks noChangeAspect="1"/>
          </p:cNvGraphicFramePr>
          <p:nvPr>
            <p:custDataLst>
              <p:tags r:id="rId1"/>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0" name=""/>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rPr>
              <a:t>Executive summary</a:t>
            </a:r>
          </a:p>
        </p:txBody>
      </p:sp>
      <p:sp>
        <p:nvSpPr>
          <p:cNvPr id="4" name="Text Placeholder 3">
            <a:extLst>
              <a:ext uri="{FF2B5EF4-FFF2-40B4-BE49-F238E27FC236}">
                <a16:creationId xmlns:a16="http://schemas.microsoft.com/office/drawing/2014/main" id="{0E5F306D-D033-0749-8A8A-0FBDE0003FE9}"/>
              </a:ext>
            </a:extLst>
          </p:cNvPr>
          <p:cNvSpPr txBox="1">
            <a:spLocks/>
          </p:cNvSpPr>
          <p:nvPr/>
        </p:nvSpPr>
        <p:spPr>
          <a:xfrm>
            <a:off x="4729419" y="572252"/>
            <a:ext cx="6352558" cy="5454079"/>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1600" dirty="0">
                <a:solidFill>
                  <a:schemeClr val="tx1">
                    <a:lumMod val="100000"/>
                  </a:schemeClr>
                </a:solidFill>
                <a:latin typeface="Trebuchet MS" panose="020B0703020202090204" pitchFamily="34" charset="0"/>
              </a:rPr>
              <a:t>Insight 1</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Net Margin on Power Subscription is the most influencing factor to determine customer’s churn</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To reduce number of customer churn, some strategies can be applied to intervene net margin:</a:t>
            </a:r>
          </a:p>
          <a:p>
            <a:pPr marL="393750" lvl="1" indent="-285750">
              <a:lnSpc>
                <a:spcPct val="100000"/>
              </a:lnSpc>
              <a:spcAft>
                <a:spcPts val="0"/>
              </a:spcAft>
              <a:buClr>
                <a:schemeClr val="tx2">
                  <a:lumMod val="100000"/>
                </a:schemeClr>
              </a:buClr>
              <a:buSzPct val="100000"/>
              <a:buFontTx/>
              <a:buChar char="-"/>
            </a:pPr>
            <a:r>
              <a:rPr lang="en-US" sz="1600" dirty="0">
                <a:solidFill>
                  <a:schemeClr val="tx1">
                    <a:lumMod val="100000"/>
                  </a:schemeClr>
                </a:solidFill>
                <a:latin typeface="Trebuchet MS" panose="020B0703020202090204" pitchFamily="34" charset="0"/>
              </a:rPr>
              <a:t>A discount can be effective to compete in the tight market</a:t>
            </a:r>
          </a:p>
          <a:p>
            <a:pPr marL="393750" lvl="1" indent="-285750">
              <a:lnSpc>
                <a:spcPct val="100000"/>
              </a:lnSpc>
              <a:spcAft>
                <a:spcPts val="0"/>
              </a:spcAft>
              <a:buClr>
                <a:schemeClr val="tx2">
                  <a:lumMod val="100000"/>
                </a:schemeClr>
              </a:buClr>
              <a:buSzPct val="100000"/>
              <a:buFontTx/>
              <a:buChar char="-"/>
            </a:pPr>
            <a:r>
              <a:rPr lang="en-US" sz="1600" dirty="0">
                <a:solidFill>
                  <a:schemeClr val="tx1">
                    <a:lumMod val="100000"/>
                  </a:schemeClr>
                </a:solidFill>
                <a:latin typeface="Trebuchet MS" panose="020B0703020202090204" pitchFamily="34" charset="0"/>
              </a:rPr>
              <a:t>Promotion can be massively conducted on two influencing region: LXI and KAM</a:t>
            </a:r>
          </a:p>
          <a:p>
            <a:pPr marL="108000" lvl="1" indent="0">
              <a:lnSpc>
                <a:spcPct val="100000"/>
              </a:lnSpc>
              <a:spcAft>
                <a:spcPts val="0"/>
              </a:spcAft>
              <a:buClr>
                <a:schemeClr val="tx2">
                  <a:lumMod val="100000"/>
                </a:schemeClr>
              </a:buClr>
              <a:buSzPct val="100000"/>
              <a:buNone/>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Insight 2</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A discount at 30% will generate optimum revenue and amount of customers at the same time</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Revenue is important to keep the company financially stable</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Amount of customers is important to keep the sustainability of the business in the long term</a:t>
            </a: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a:p>
            <a:pPr marL="108000" lvl="1" indent="0">
              <a:buClr>
                <a:schemeClr val="tx2">
                  <a:lumMod val="100000"/>
                </a:schemeClr>
              </a:buClr>
              <a:buSzPct val="100000"/>
              <a:buNone/>
            </a:pPr>
            <a:r>
              <a:rPr lang="en-US" sz="1600" dirty="0">
                <a:solidFill>
                  <a:schemeClr val="tx1">
                    <a:lumMod val="100000"/>
                  </a:schemeClr>
                </a:solidFill>
                <a:latin typeface="Trebuchet MS" panose="020B0703020202090204" pitchFamily="34" charset="0"/>
              </a:rPr>
              <a:t>Insight 3</a:t>
            </a: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r>
              <a:rPr lang="en-US" sz="1600" dirty="0">
                <a:solidFill>
                  <a:schemeClr val="tx1">
                    <a:lumMod val="100000"/>
                  </a:schemeClr>
                </a:solidFill>
                <a:latin typeface="Trebuchet MS" panose="020B0703020202090204" pitchFamily="34" charset="0"/>
              </a:rPr>
              <a:t>We can conduct a study a year after this plan is conducted to:</a:t>
            </a:r>
          </a:p>
          <a:p>
            <a:pPr marL="393750" lvl="1" indent="-285750">
              <a:lnSpc>
                <a:spcPct val="100000"/>
              </a:lnSpc>
              <a:spcAft>
                <a:spcPts val="0"/>
              </a:spcAft>
              <a:buClr>
                <a:schemeClr val="tx2">
                  <a:lumMod val="100000"/>
                </a:schemeClr>
              </a:buClr>
              <a:buSzPct val="100000"/>
              <a:buFontTx/>
              <a:buChar char="-"/>
            </a:pPr>
            <a:r>
              <a:rPr lang="en-US" sz="1600" dirty="0" err="1">
                <a:solidFill>
                  <a:schemeClr val="tx1">
                    <a:lumMod val="100000"/>
                  </a:schemeClr>
                </a:solidFill>
                <a:latin typeface="Trebuchet MS" panose="020B0703020202090204" pitchFamily="34" charset="0"/>
              </a:rPr>
              <a:t>undestand</a:t>
            </a:r>
            <a:r>
              <a:rPr lang="en-US" sz="1600" dirty="0">
                <a:solidFill>
                  <a:schemeClr val="tx1">
                    <a:lumMod val="100000"/>
                  </a:schemeClr>
                </a:solidFill>
                <a:latin typeface="Trebuchet MS" panose="020B0703020202090204" pitchFamily="34" charset="0"/>
              </a:rPr>
              <a:t> how discount affect churn. For that case, we need to examine competitor’s price and compare to ours</a:t>
            </a:r>
          </a:p>
          <a:p>
            <a:pPr marL="393750" lvl="1" indent="-285750">
              <a:lnSpc>
                <a:spcPct val="100000"/>
              </a:lnSpc>
              <a:spcAft>
                <a:spcPts val="0"/>
              </a:spcAft>
              <a:buClr>
                <a:schemeClr val="tx2">
                  <a:lumMod val="100000"/>
                </a:schemeClr>
              </a:buClr>
              <a:buSzPct val="100000"/>
              <a:buFontTx/>
              <a:buChar char="-"/>
            </a:pPr>
            <a:r>
              <a:rPr lang="en-US" sz="1600" dirty="0">
                <a:solidFill>
                  <a:schemeClr val="tx1">
                    <a:lumMod val="100000"/>
                  </a:schemeClr>
                </a:solidFill>
                <a:latin typeface="Trebuchet MS" panose="020B0703020202090204" pitchFamily="34" charset="0"/>
              </a:rPr>
              <a:t>Analyze performance of key variables (region, consumption, net margin and its interaction each other) </a:t>
            </a:r>
            <a:r>
              <a:rPr lang="en-US" sz="1600">
                <a:solidFill>
                  <a:schemeClr val="tx1">
                    <a:lumMod val="100000"/>
                  </a:schemeClr>
                </a:solidFill>
                <a:latin typeface="Trebuchet MS" panose="020B0703020202090204" pitchFamily="34" charset="0"/>
              </a:rPr>
              <a:t>to improve our model</a:t>
            </a:r>
            <a:endParaRPr lang="en-US" sz="1600" dirty="0">
              <a:solidFill>
                <a:schemeClr val="tx1">
                  <a:lumMod val="100000"/>
                </a:schemeClr>
              </a:solidFill>
              <a:latin typeface="Trebuchet MS" panose="020B0703020202090204" pitchFamily="34" charset="0"/>
            </a:endParaRPr>
          </a:p>
          <a:p>
            <a:pPr marL="324000" lvl="1" indent="-216000">
              <a:lnSpc>
                <a:spcPct val="100000"/>
              </a:lnSpc>
              <a:spcAft>
                <a:spcPts val="0"/>
              </a:spcAft>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rebuchet MS" panose="020B0703020202090204" pitchFamily="34" charset="0"/>
            </a:endParaRP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187</TotalTime>
  <Words>165</Words>
  <Application>Microsoft Office PowerPoint</Application>
  <PresentationFormat>Widescreen</PresentationFormat>
  <Paragraphs>17</Paragraphs>
  <Slides>1</Slides>
  <Notes>1</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6" baseType="lpstr">
      <vt:lpstr>Arial</vt:lpstr>
      <vt:lpstr>Trebuchet MS</vt:lpstr>
      <vt:lpstr>BCG Grid 16:9</vt:lpstr>
      <vt:lpstr>think-cell Slide</vt:lpstr>
      <vt:lpstr>Executive summary</vt:lpstr>
      <vt:lpstr>Format Guide Workshop</vt:lpstr>
    </vt:vector>
  </TitlesOfParts>
  <Company>The 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Iqbal Ridalta Putra</cp:lastModifiedBy>
  <cp:revision>450</cp:revision>
  <cp:lastPrinted>2016-04-06T18:59:25Z</cp:lastPrinted>
  <dcterms:created xsi:type="dcterms:W3CDTF">2016-11-04T11:46:04Z</dcterms:created>
  <dcterms:modified xsi:type="dcterms:W3CDTF">2021-03-18T14:33:35Z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