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81802-2188-4F5F-BD41-7028C405B1A0}" v="889" dt="2021-11-02T11:50:50.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5181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1112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8230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3103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0972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9374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12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416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0118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11/2/2021</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6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11/2/2021</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3857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9876" y="1506072"/>
            <a:ext cx="4979254" cy="3779457"/>
          </a:xfrm>
        </p:spPr>
        <p:txBody>
          <a:bodyPr anchor="b">
            <a:normAutofit/>
          </a:bodyPr>
          <a:lstStyle/>
          <a:p>
            <a:r>
              <a:rPr lang="en-US" dirty="0"/>
              <a:t>DBMS</a:t>
            </a:r>
            <a:endParaRPr lang="en-US"/>
          </a:p>
        </p:txBody>
      </p:sp>
      <p:sp>
        <p:nvSpPr>
          <p:cNvPr id="3" name="Subtitle 2"/>
          <p:cNvSpPr>
            <a:spLocks noGrp="1"/>
          </p:cNvSpPr>
          <p:nvPr>
            <p:ph type="subTitle" idx="1"/>
          </p:nvPr>
        </p:nvSpPr>
        <p:spPr>
          <a:xfrm>
            <a:off x="978042" y="5727782"/>
            <a:ext cx="10381316" cy="464358"/>
          </a:xfrm>
        </p:spPr>
        <p:txBody>
          <a:bodyPr anchor="ctr">
            <a:normAutofit/>
          </a:bodyPr>
          <a:lstStyle/>
          <a:p>
            <a:pPr algn="r"/>
            <a:r>
              <a:rPr lang="en-US" dirty="0"/>
              <a:t>Database management system</a:t>
            </a:r>
            <a:endParaRPr lang="en-US"/>
          </a:p>
        </p:txBody>
      </p:sp>
      <p:pic>
        <p:nvPicPr>
          <p:cNvPr id="11" name="Graphic 10" descr="Database">
            <a:extLst>
              <a:ext uri="{FF2B5EF4-FFF2-40B4-BE49-F238E27FC236}">
                <a16:creationId xmlns:a16="http://schemas.microsoft.com/office/drawing/2014/main" id="{18C32596-BF1B-4E22-966E-0A049E170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399" y="876308"/>
            <a:ext cx="4304764" cy="4304764"/>
          </a:xfrm>
          <a:prstGeom prst="rect">
            <a:avLst/>
          </a:prstGeom>
        </p:spPr>
      </p:pic>
      <p:cxnSp>
        <p:nvCxnSpPr>
          <p:cNvPr id="16" name="Straight Connector 15">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503528"/>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7060-FEA5-4986-8CA9-A42D5DDC32A5}"/>
              </a:ext>
            </a:extLst>
          </p:cNvPr>
          <p:cNvSpPr>
            <a:spLocks noGrp="1"/>
          </p:cNvSpPr>
          <p:nvPr>
            <p:ph type="title"/>
          </p:nvPr>
        </p:nvSpPr>
        <p:spPr/>
        <p:txBody>
          <a:bodyPr>
            <a:normAutofit/>
          </a:bodyPr>
          <a:lstStyle/>
          <a:p>
            <a:r>
              <a:rPr lang="en-US" sz="2800" b="1"/>
              <a:t>Tuple</a:t>
            </a:r>
          </a:p>
        </p:txBody>
      </p:sp>
      <p:sp>
        <p:nvSpPr>
          <p:cNvPr id="3" name="Content Placeholder 2">
            <a:extLst>
              <a:ext uri="{FF2B5EF4-FFF2-40B4-BE49-F238E27FC236}">
                <a16:creationId xmlns:a16="http://schemas.microsoft.com/office/drawing/2014/main" id="{293B8E9B-CF24-4ED9-B609-4C65916633BC}"/>
              </a:ext>
            </a:extLst>
          </p:cNvPr>
          <p:cNvSpPr>
            <a:spLocks noGrp="1"/>
          </p:cNvSpPr>
          <p:nvPr>
            <p:ph idx="1"/>
          </p:nvPr>
        </p:nvSpPr>
        <p:spPr>
          <a:xfrm>
            <a:off x="188400" y="2037229"/>
            <a:ext cx="11808066" cy="3903298"/>
          </a:xfrm>
        </p:spPr>
        <p:txBody>
          <a:bodyPr vert="horz" lIns="91440" tIns="45720" rIns="91440" bIns="45720" rtlCol="0" anchor="t">
            <a:normAutofit/>
          </a:bodyPr>
          <a:lstStyle/>
          <a:p>
            <a:pPr>
              <a:buNone/>
            </a:pPr>
            <a:r>
              <a:rPr lang="en-US" dirty="0">
                <a:ea typeface="+mn-lt"/>
                <a:cs typeface="+mn-lt"/>
              </a:rPr>
              <a:t>A single entry in a table is called a </a:t>
            </a:r>
            <a:r>
              <a:rPr lang="en-US" b="1" dirty="0">
                <a:ea typeface="+mn-lt"/>
                <a:cs typeface="+mn-lt"/>
              </a:rPr>
              <a:t>tuple</a:t>
            </a:r>
            <a:r>
              <a:rPr lang="en-US" dirty="0">
                <a:ea typeface="+mn-lt"/>
                <a:cs typeface="+mn-lt"/>
              </a:rPr>
              <a:t>or </a:t>
            </a:r>
            <a:r>
              <a:rPr lang="en-US" b="1" dirty="0">
                <a:ea typeface="+mn-lt"/>
                <a:cs typeface="+mn-lt"/>
              </a:rPr>
              <a:t>Record</a:t>
            </a:r>
            <a:r>
              <a:rPr lang="en-US" dirty="0">
                <a:ea typeface="+mn-lt"/>
                <a:cs typeface="+mn-lt"/>
              </a:rPr>
              <a:t> or </a:t>
            </a:r>
            <a:r>
              <a:rPr lang="en-US" b="1" dirty="0">
                <a:ea typeface="+mn-lt"/>
                <a:cs typeface="+mn-lt"/>
              </a:rPr>
              <a:t>Row</a:t>
            </a:r>
            <a:r>
              <a:rPr lang="en-US" dirty="0">
                <a:ea typeface="+mn-lt"/>
                <a:cs typeface="+mn-lt"/>
              </a:rPr>
              <a:t>. A </a:t>
            </a:r>
            <a:r>
              <a:rPr lang="en-US" b="1" dirty="0">
                <a:ea typeface="+mn-lt"/>
                <a:cs typeface="+mn-lt"/>
              </a:rPr>
              <a:t>tuple</a:t>
            </a:r>
            <a:r>
              <a:rPr lang="en-US">
                <a:ea typeface="+mn-lt"/>
                <a:cs typeface="+mn-lt"/>
              </a:rPr>
              <a:t> in a table represents a set of related data.</a:t>
            </a:r>
            <a:endParaRPr lang="en-US" dirty="0">
              <a:ea typeface="+mn-lt"/>
              <a:cs typeface="+mn-lt"/>
            </a:endParaRPr>
          </a:p>
          <a:p>
            <a:pPr>
              <a:buNone/>
            </a:pPr>
            <a:r>
              <a:rPr lang="en-US">
                <a:ea typeface="+mn-lt"/>
                <a:cs typeface="+mn-lt"/>
              </a:rPr>
              <a:t>For example, the above </a:t>
            </a:r>
            <a:r>
              <a:rPr lang="en-US" b="1" dirty="0">
                <a:ea typeface="+mn-lt"/>
                <a:cs typeface="+mn-lt"/>
              </a:rPr>
              <a:t>Employee</a:t>
            </a:r>
            <a:r>
              <a:rPr lang="en-US">
                <a:ea typeface="+mn-lt"/>
                <a:cs typeface="+mn-lt"/>
              </a:rPr>
              <a:t> table has 4 tuples/records/rows.</a:t>
            </a:r>
          </a:p>
          <a:p>
            <a:pPr>
              <a:buNone/>
            </a:pPr>
            <a:r>
              <a:rPr lang="en-US">
                <a:ea typeface="+mn-lt"/>
                <a:cs typeface="+mn-lt"/>
              </a:rPr>
              <a:t>Following is an example of single record or tuple.</a:t>
            </a:r>
            <a:endParaRPr lang="en-US"/>
          </a:p>
          <a:p>
            <a:pPr marL="0" indent="0">
              <a:buNone/>
            </a:pPr>
            <a:endParaRPr lang="en-US" dirty="0"/>
          </a:p>
        </p:txBody>
      </p:sp>
      <p:graphicFrame>
        <p:nvGraphicFramePr>
          <p:cNvPr id="5" name="Table 4">
            <a:extLst>
              <a:ext uri="{FF2B5EF4-FFF2-40B4-BE49-F238E27FC236}">
                <a16:creationId xmlns:a16="http://schemas.microsoft.com/office/drawing/2014/main" id="{A6E2F914-8073-422D-9AE6-77EE09EB8B29}"/>
              </a:ext>
            </a:extLst>
          </p:cNvPr>
          <p:cNvGraphicFramePr>
            <a:graphicFrameLocks noGrp="1"/>
          </p:cNvGraphicFramePr>
          <p:nvPr>
            <p:extLst>
              <p:ext uri="{D42A27DB-BD31-4B8C-83A1-F6EECF244321}">
                <p14:modId xmlns:p14="http://schemas.microsoft.com/office/powerpoint/2010/main" val="2803959525"/>
              </p:ext>
            </p:extLst>
          </p:nvPr>
        </p:nvGraphicFramePr>
        <p:xfrm>
          <a:off x="2027599" y="3921856"/>
          <a:ext cx="7101632" cy="365760"/>
        </p:xfrm>
        <a:graphic>
          <a:graphicData uri="http://schemas.openxmlformats.org/drawingml/2006/table">
            <a:tbl>
              <a:tblPr firstRow="1" bandRow="1">
                <a:tableStyleId>{5C22544A-7EE6-4342-B048-85BDC9FD1C3A}</a:tableStyleId>
              </a:tblPr>
              <a:tblGrid>
                <a:gridCol w="1775408">
                  <a:extLst>
                    <a:ext uri="{9D8B030D-6E8A-4147-A177-3AD203B41FA5}">
                      <a16:colId xmlns:a16="http://schemas.microsoft.com/office/drawing/2014/main" val="277247780"/>
                    </a:ext>
                  </a:extLst>
                </a:gridCol>
                <a:gridCol w="1775408">
                  <a:extLst>
                    <a:ext uri="{9D8B030D-6E8A-4147-A177-3AD203B41FA5}">
                      <a16:colId xmlns:a16="http://schemas.microsoft.com/office/drawing/2014/main" val="779092506"/>
                    </a:ext>
                  </a:extLst>
                </a:gridCol>
                <a:gridCol w="1775408">
                  <a:extLst>
                    <a:ext uri="{9D8B030D-6E8A-4147-A177-3AD203B41FA5}">
                      <a16:colId xmlns:a16="http://schemas.microsoft.com/office/drawing/2014/main" val="2425378621"/>
                    </a:ext>
                  </a:extLst>
                </a:gridCol>
                <a:gridCol w="1775408">
                  <a:extLst>
                    <a:ext uri="{9D8B030D-6E8A-4147-A177-3AD203B41FA5}">
                      <a16:colId xmlns:a16="http://schemas.microsoft.com/office/drawing/2014/main" val="2682721951"/>
                    </a:ext>
                  </a:extLst>
                </a:gridCol>
              </a:tblGrid>
              <a:tr h="0">
                <a:tc>
                  <a:txBody>
                    <a:bodyPr/>
                    <a:lstStyle/>
                    <a:p>
                      <a:r>
                        <a:rPr lang="en-US">
                          <a:effectLst/>
                        </a:rPr>
                        <a:t>1</a:t>
                      </a:r>
                    </a:p>
                  </a:txBody>
                  <a:tcPr/>
                </a:tc>
                <a:tc>
                  <a:txBody>
                    <a:bodyPr/>
                    <a:lstStyle/>
                    <a:p>
                      <a:r>
                        <a:rPr lang="en-US">
                          <a:effectLst/>
                        </a:rPr>
                        <a:t>Adam</a:t>
                      </a:r>
                    </a:p>
                  </a:txBody>
                  <a:tcPr/>
                </a:tc>
                <a:tc>
                  <a:txBody>
                    <a:bodyPr/>
                    <a:lstStyle/>
                    <a:p>
                      <a:r>
                        <a:rPr lang="en-US">
                          <a:effectLst/>
                        </a:rPr>
                        <a:t>34</a:t>
                      </a:r>
                    </a:p>
                  </a:txBody>
                  <a:tcPr/>
                </a:tc>
                <a:tc>
                  <a:txBody>
                    <a:bodyPr/>
                    <a:lstStyle/>
                    <a:p>
                      <a:r>
                        <a:rPr lang="en-US">
                          <a:effectLst/>
                        </a:rPr>
                        <a:t>13000</a:t>
                      </a:r>
                    </a:p>
                  </a:txBody>
                  <a:tcPr/>
                </a:tc>
                <a:extLst>
                  <a:ext uri="{0D108BD9-81ED-4DB2-BD59-A6C34878D82A}">
                    <a16:rowId xmlns:a16="http://schemas.microsoft.com/office/drawing/2014/main" val="3768829850"/>
                  </a:ext>
                </a:extLst>
              </a:tr>
            </a:tbl>
          </a:graphicData>
        </a:graphic>
      </p:graphicFrame>
    </p:spTree>
    <p:extLst>
      <p:ext uri="{BB962C8B-B14F-4D97-AF65-F5344CB8AC3E}">
        <p14:creationId xmlns:p14="http://schemas.microsoft.com/office/powerpoint/2010/main" val="365574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41F6-60EA-4385-AEA7-926B448F24AC}"/>
              </a:ext>
            </a:extLst>
          </p:cNvPr>
          <p:cNvSpPr>
            <a:spLocks noGrp="1"/>
          </p:cNvSpPr>
          <p:nvPr>
            <p:ph type="title"/>
          </p:nvPr>
        </p:nvSpPr>
        <p:spPr>
          <a:xfrm>
            <a:off x="849760" y="401849"/>
            <a:ext cx="10427840" cy="1086056"/>
          </a:xfrm>
        </p:spPr>
        <p:txBody>
          <a:bodyPr>
            <a:normAutofit/>
          </a:bodyPr>
          <a:lstStyle/>
          <a:p>
            <a:r>
              <a:rPr lang="en-US" sz="2800" b="1"/>
              <a:t>Attribute</a:t>
            </a:r>
          </a:p>
        </p:txBody>
      </p:sp>
      <p:sp>
        <p:nvSpPr>
          <p:cNvPr id="3" name="Content Placeholder 2">
            <a:extLst>
              <a:ext uri="{FF2B5EF4-FFF2-40B4-BE49-F238E27FC236}">
                <a16:creationId xmlns:a16="http://schemas.microsoft.com/office/drawing/2014/main" id="{45AF0211-D6FE-44EB-9A36-2D50CCEBC19C}"/>
              </a:ext>
            </a:extLst>
          </p:cNvPr>
          <p:cNvSpPr>
            <a:spLocks noGrp="1"/>
          </p:cNvSpPr>
          <p:nvPr>
            <p:ph idx="1"/>
          </p:nvPr>
        </p:nvSpPr>
        <p:spPr>
          <a:xfrm>
            <a:off x="849758" y="1893456"/>
            <a:ext cx="10643501" cy="3903298"/>
          </a:xfrm>
        </p:spPr>
        <p:txBody>
          <a:bodyPr vert="horz" lIns="91440" tIns="45720" rIns="91440" bIns="45720" rtlCol="0" anchor="t">
            <a:normAutofit/>
          </a:bodyPr>
          <a:lstStyle/>
          <a:p>
            <a:pPr marL="0" indent="0">
              <a:buNone/>
            </a:pPr>
            <a:r>
              <a:rPr lang="en-US">
                <a:ea typeface="+mn-lt"/>
                <a:cs typeface="+mn-lt"/>
              </a:rPr>
              <a:t>A table consists of several records(row), each record can be broken down into several smaller parts of data known as </a:t>
            </a:r>
            <a:r>
              <a:rPr lang="en-US" b="1">
                <a:ea typeface="+mn-lt"/>
                <a:cs typeface="+mn-lt"/>
              </a:rPr>
              <a:t>Attributes</a:t>
            </a:r>
            <a:r>
              <a:rPr lang="en-US">
                <a:ea typeface="+mn-lt"/>
                <a:cs typeface="+mn-lt"/>
              </a:rPr>
              <a:t>. The above </a:t>
            </a:r>
            <a:r>
              <a:rPr lang="en-US" b="1">
                <a:ea typeface="+mn-lt"/>
                <a:cs typeface="+mn-lt"/>
              </a:rPr>
              <a:t>Employee</a:t>
            </a:r>
            <a:r>
              <a:rPr lang="en-US">
                <a:ea typeface="+mn-lt"/>
                <a:cs typeface="+mn-lt"/>
              </a:rPr>
              <a:t> table consist of four attributes, </a:t>
            </a:r>
            <a:r>
              <a:rPr lang="en-US" b="1">
                <a:ea typeface="+mn-lt"/>
                <a:cs typeface="+mn-lt"/>
              </a:rPr>
              <a:t>ID</a:t>
            </a:r>
            <a:r>
              <a:rPr lang="en-US">
                <a:ea typeface="+mn-lt"/>
                <a:cs typeface="+mn-lt"/>
              </a:rPr>
              <a:t>, </a:t>
            </a:r>
            <a:r>
              <a:rPr lang="en-US" b="1">
                <a:ea typeface="+mn-lt"/>
                <a:cs typeface="+mn-lt"/>
              </a:rPr>
              <a:t>Name</a:t>
            </a:r>
            <a:r>
              <a:rPr lang="en-US">
                <a:ea typeface="+mn-lt"/>
                <a:cs typeface="+mn-lt"/>
              </a:rPr>
              <a:t>, </a:t>
            </a:r>
            <a:r>
              <a:rPr lang="en-US" b="1">
                <a:ea typeface="+mn-lt"/>
                <a:cs typeface="+mn-lt"/>
              </a:rPr>
              <a:t>Age</a:t>
            </a:r>
            <a:r>
              <a:rPr lang="en-US">
                <a:ea typeface="+mn-lt"/>
                <a:cs typeface="+mn-lt"/>
              </a:rPr>
              <a:t> and </a:t>
            </a:r>
            <a:r>
              <a:rPr lang="en-US" b="1">
                <a:ea typeface="+mn-lt"/>
                <a:cs typeface="+mn-lt"/>
              </a:rPr>
              <a:t>Salary</a:t>
            </a:r>
            <a:r>
              <a:rPr lang="en-US">
                <a:ea typeface="+mn-lt"/>
                <a:cs typeface="+mn-lt"/>
              </a:rPr>
              <a:t>.</a:t>
            </a:r>
          </a:p>
          <a:p>
            <a:pPr>
              <a:buNone/>
            </a:pPr>
            <a:r>
              <a:rPr lang="en-US" sz="2800" b="1"/>
              <a:t>Attribute Domain</a:t>
            </a:r>
          </a:p>
          <a:p>
            <a:pPr>
              <a:buNone/>
            </a:pPr>
            <a:r>
              <a:rPr lang="en-US" dirty="0">
                <a:ea typeface="+mn-lt"/>
                <a:cs typeface="+mn-lt"/>
              </a:rPr>
              <a:t>When an attribute is defined in a relation(table), it is defined to hold only a certain </a:t>
            </a:r>
            <a:r>
              <a:rPr lang="en-US">
                <a:ea typeface="+mn-lt"/>
                <a:cs typeface="+mn-lt"/>
              </a:rPr>
              <a:t>type  of values,</a:t>
            </a:r>
            <a:endParaRPr lang="en-US" dirty="0">
              <a:ea typeface="+mn-lt"/>
              <a:cs typeface="+mn-lt"/>
            </a:endParaRPr>
          </a:p>
          <a:p>
            <a:pPr>
              <a:buNone/>
            </a:pPr>
            <a:r>
              <a:rPr lang="en-US">
                <a:ea typeface="+mn-lt"/>
                <a:cs typeface="+mn-lt"/>
              </a:rPr>
              <a:t>which is known as </a:t>
            </a:r>
            <a:r>
              <a:rPr lang="en-US" b="1" dirty="0">
                <a:ea typeface="+mn-lt"/>
                <a:cs typeface="+mn-lt"/>
              </a:rPr>
              <a:t>Attribute Domain</a:t>
            </a:r>
            <a:r>
              <a:rPr lang="en-US" dirty="0">
                <a:ea typeface="+mn-lt"/>
                <a:cs typeface="+mn-lt"/>
              </a:rPr>
              <a:t>.</a:t>
            </a:r>
            <a:endParaRPr lang="en-US"/>
          </a:p>
          <a:p>
            <a:pPr>
              <a:buNone/>
            </a:pPr>
            <a:r>
              <a:rPr lang="en-US" dirty="0">
                <a:ea typeface="+mn-lt"/>
                <a:cs typeface="+mn-lt"/>
              </a:rPr>
              <a:t>Hence, the attribute </a:t>
            </a:r>
            <a:r>
              <a:rPr lang="en-US" b="1" dirty="0">
                <a:ea typeface="+mn-lt"/>
                <a:cs typeface="+mn-lt"/>
              </a:rPr>
              <a:t>Name</a:t>
            </a:r>
            <a:r>
              <a:rPr lang="en-US">
                <a:ea typeface="+mn-lt"/>
                <a:cs typeface="+mn-lt"/>
              </a:rPr>
              <a:t> will hold the name of employee for every tuple. If we save employee's</a:t>
            </a:r>
          </a:p>
          <a:p>
            <a:pPr>
              <a:buNone/>
            </a:pPr>
            <a:r>
              <a:rPr lang="en-US">
                <a:ea typeface="+mn-lt"/>
                <a:cs typeface="+mn-lt"/>
              </a:rPr>
              <a:t>address there, it will be violation of the Relational database model</a:t>
            </a:r>
            <a:endParaRPr lang="en-US"/>
          </a:p>
          <a:p>
            <a:pPr marL="0" indent="0">
              <a:buNone/>
            </a:pPr>
            <a:endParaRPr lang="en-US" dirty="0"/>
          </a:p>
        </p:txBody>
      </p:sp>
    </p:spTree>
    <p:extLst>
      <p:ext uri="{BB962C8B-B14F-4D97-AF65-F5344CB8AC3E}">
        <p14:creationId xmlns:p14="http://schemas.microsoft.com/office/powerpoint/2010/main" val="322791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B531-8387-4911-AEF1-9E6435CABA9B}"/>
              </a:ext>
            </a:extLst>
          </p:cNvPr>
          <p:cNvSpPr>
            <a:spLocks noGrp="1"/>
          </p:cNvSpPr>
          <p:nvPr>
            <p:ph type="title"/>
          </p:nvPr>
        </p:nvSpPr>
        <p:spPr/>
        <p:txBody>
          <a:bodyPr>
            <a:normAutofit/>
          </a:bodyPr>
          <a:lstStyle/>
          <a:p>
            <a:r>
              <a:rPr lang="en-US" sz="2800" b="1"/>
              <a:t>Relation Schema</a:t>
            </a:r>
          </a:p>
        </p:txBody>
      </p:sp>
      <p:sp>
        <p:nvSpPr>
          <p:cNvPr id="3" name="Content Placeholder 2">
            <a:extLst>
              <a:ext uri="{FF2B5EF4-FFF2-40B4-BE49-F238E27FC236}">
                <a16:creationId xmlns:a16="http://schemas.microsoft.com/office/drawing/2014/main" id="{1AF49724-767B-48B3-BC6B-A96EF381C28D}"/>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A relation schema describes the structure of the relation, with the name of the relation(name of table), its attributes and their names and type.</a:t>
            </a:r>
          </a:p>
          <a:p>
            <a:pPr marL="0" indent="0">
              <a:buNone/>
            </a:pPr>
            <a:endParaRPr lang="en-US" dirty="0"/>
          </a:p>
          <a:p>
            <a:pPr>
              <a:buNone/>
            </a:pPr>
            <a:r>
              <a:rPr lang="en-US" sz="2800" b="1"/>
              <a:t>Relation Key</a:t>
            </a:r>
          </a:p>
          <a:p>
            <a:pPr>
              <a:buNone/>
            </a:pPr>
            <a:r>
              <a:rPr lang="en-US" dirty="0">
                <a:ea typeface="+mn-lt"/>
                <a:cs typeface="+mn-lt"/>
              </a:rPr>
              <a:t>A relation key is an attribute which can uniquely identify a particular tuple(row) </a:t>
            </a:r>
            <a:r>
              <a:rPr lang="en-US">
                <a:ea typeface="+mn-lt"/>
                <a:cs typeface="+mn-lt"/>
              </a:rPr>
              <a:t>I</a:t>
            </a:r>
          </a:p>
          <a:p>
            <a:pPr>
              <a:buNone/>
            </a:pPr>
            <a:r>
              <a:rPr lang="en-US">
                <a:ea typeface="+mn-lt"/>
                <a:cs typeface="+mn-lt"/>
              </a:rPr>
              <a:t>relation(table).</a:t>
            </a:r>
            <a:endParaRPr lang="en-US"/>
          </a:p>
          <a:p>
            <a:pPr marL="0" indent="0">
              <a:buNone/>
            </a:pPr>
            <a:endParaRPr lang="en-US" dirty="0"/>
          </a:p>
        </p:txBody>
      </p:sp>
    </p:spTree>
    <p:extLst>
      <p:ext uri="{BB962C8B-B14F-4D97-AF65-F5344CB8AC3E}">
        <p14:creationId xmlns:p14="http://schemas.microsoft.com/office/powerpoint/2010/main" val="225719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DF8C-5FE3-4703-98BE-EA3113BF4398}"/>
              </a:ext>
            </a:extLst>
          </p:cNvPr>
          <p:cNvSpPr>
            <a:spLocks noGrp="1"/>
          </p:cNvSpPr>
          <p:nvPr>
            <p:ph type="title"/>
          </p:nvPr>
        </p:nvSpPr>
        <p:spPr/>
        <p:txBody>
          <a:bodyPr/>
          <a:lstStyle/>
          <a:p>
            <a:r>
              <a:rPr lang="en-US" sz="2800" b="1"/>
              <a:t>Relational Integrity Constraints</a:t>
            </a:r>
          </a:p>
          <a:p>
            <a:endParaRPr lang="en-US" dirty="0"/>
          </a:p>
        </p:txBody>
      </p:sp>
      <p:sp>
        <p:nvSpPr>
          <p:cNvPr id="3" name="Content Placeholder 2">
            <a:extLst>
              <a:ext uri="{FF2B5EF4-FFF2-40B4-BE49-F238E27FC236}">
                <a16:creationId xmlns:a16="http://schemas.microsoft.com/office/drawing/2014/main" id="{26C8A9CF-F135-40F2-8B6E-2BA2B690F2A2}"/>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Every relation in a relational database model should abide by or follow a few constraints to be a </a:t>
            </a:r>
          </a:p>
          <a:p>
            <a:pPr>
              <a:buNone/>
            </a:pPr>
            <a:r>
              <a:rPr lang="en-US">
                <a:ea typeface="+mn-lt"/>
                <a:cs typeface="+mn-lt"/>
              </a:rPr>
              <a:t>valid relation, these constraints are called as Relational Integrity Constraints.</a:t>
            </a:r>
            <a:endParaRPr lang="en-US" dirty="0"/>
          </a:p>
          <a:p>
            <a:pPr>
              <a:buNone/>
            </a:pPr>
            <a:r>
              <a:rPr lang="en-US">
                <a:ea typeface="+mn-lt"/>
                <a:cs typeface="+mn-lt"/>
              </a:rPr>
              <a:t>The three main Integrity Constraints are:</a:t>
            </a:r>
            <a:endParaRPr lang="en-US" dirty="0"/>
          </a:p>
          <a:p>
            <a:pPr>
              <a:buFont typeface="Wingdings"/>
              <a:buChar char="v"/>
            </a:pPr>
            <a:r>
              <a:rPr lang="en-US">
                <a:ea typeface="+mn-lt"/>
                <a:cs typeface="+mn-lt"/>
              </a:rPr>
              <a:t>Key Constraints</a:t>
            </a:r>
            <a:endParaRPr lang="en-US" dirty="0"/>
          </a:p>
          <a:p>
            <a:pPr>
              <a:buFont typeface="Wingdings"/>
              <a:buChar char="v"/>
            </a:pPr>
            <a:r>
              <a:rPr lang="en-US">
                <a:ea typeface="+mn-lt"/>
                <a:cs typeface="+mn-lt"/>
              </a:rPr>
              <a:t>Domain Constraints</a:t>
            </a:r>
            <a:endParaRPr lang="en-US" dirty="0"/>
          </a:p>
          <a:p>
            <a:pPr>
              <a:buFont typeface="Wingdings"/>
              <a:buChar char="v"/>
            </a:pPr>
            <a:r>
              <a:rPr lang="en-US">
                <a:ea typeface="+mn-lt"/>
                <a:cs typeface="+mn-lt"/>
              </a:rPr>
              <a:t>Referential integrity Constraints</a:t>
            </a:r>
            <a:endParaRPr lang="en-US" dirty="0"/>
          </a:p>
          <a:p>
            <a:pPr>
              <a:buFont typeface="Wingdings" panose="020B0604020202020204" pitchFamily="34" charset="0"/>
              <a:buChar char="v"/>
            </a:pPr>
            <a:endParaRPr lang="en-US" dirty="0"/>
          </a:p>
        </p:txBody>
      </p:sp>
    </p:spTree>
    <p:extLst>
      <p:ext uri="{BB962C8B-B14F-4D97-AF65-F5344CB8AC3E}">
        <p14:creationId xmlns:p14="http://schemas.microsoft.com/office/powerpoint/2010/main" val="108075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1DD8-6F49-4F81-9D59-12EA54EC8DEB}"/>
              </a:ext>
            </a:extLst>
          </p:cNvPr>
          <p:cNvSpPr>
            <a:spLocks noGrp="1"/>
          </p:cNvSpPr>
          <p:nvPr>
            <p:ph type="title"/>
          </p:nvPr>
        </p:nvSpPr>
        <p:spPr/>
        <p:txBody>
          <a:bodyPr/>
          <a:lstStyle/>
          <a:p>
            <a:r>
              <a:rPr lang="en-US" sz="2800" b="1"/>
              <a:t>Key Constraints</a:t>
            </a:r>
          </a:p>
          <a:p>
            <a:endParaRPr lang="en-US" dirty="0"/>
          </a:p>
        </p:txBody>
      </p:sp>
      <p:sp>
        <p:nvSpPr>
          <p:cNvPr id="3" name="Content Placeholder 2">
            <a:extLst>
              <a:ext uri="{FF2B5EF4-FFF2-40B4-BE49-F238E27FC236}">
                <a16:creationId xmlns:a16="http://schemas.microsoft.com/office/drawing/2014/main" id="{2686549B-3ABA-4927-A8FC-4C3C8ABA5BD6}"/>
              </a:ext>
            </a:extLst>
          </p:cNvPr>
          <p:cNvSpPr>
            <a:spLocks noGrp="1"/>
          </p:cNvSpPr>
          <p:nvPr>
            <p:ph idx="1"/>
          </p:nvPr>
        </p:nvSpPr>
        <p:spPr/>
        <p:txBody>
          <a:bodyPr vert="horz" lIns="91440" tIns="45720" rIns="91440" bIns="45720" rtlCol="0" anchor="t">
            <a:normAutofit lnSpcReduction="10000"/>
          </a:bodyPr>
          <a:lstStyle/>
          <a:p>
            <a:pPr>
              <a:buNone/>
            </a:pPr>
            <a:r>
              <a:rPr lang="en-US">
                <a:ea typeface="+mn-lt"/>
                <a:cs typeface="+mn-lt"/>
              </a:rPr>
              <a:t>We store data in tables, to later access it whenever required. In every table one or more than </a:t>
            </a:r>
          </a:p>
          <a:p>
            <a:pPr>
              <a:buNone/>
            </a:pPr>
            <a:r>
              <a:rPr lang="en-US">
                <a:ea typeface="+mn-lt"/>
                <a:cs typeface="+mn-lt"/>
              </a:rPr>
              <a:t>one attributes together are used to fetch data from tables. The Key Constraint specifies that </a:t>
            </a:r>
          </a:p>
          <a:p>
            <a:pPr>
              <a:buNone/>
            </a:pPr>
            <a:r>
              <a:rPr lang="en-US">
                <a:ea typeface="+mn-lt"/>
                <a:cs typeface="+mn-lt"/>
              </a:rPr>
              <a:t>there should be such an attribute(column) in a relation(table), which can be used to fetch data </a:t>
            </a:r>
          </a:p>
          <a:p>
            <a:pPr>
              <a:buNone/>
            </a:pPr>
            <a:r>
              <a:rPr lang="en-US">
                <a:ea typeface="+mn-lt"/>
                <a:cs typeface="+mn-lt"/>
              </a:rPr>
              <a:t>for any tuple(row).</a:t>
            </a:r>
            <a:endParaRPr lang="en-US"/>
          </a:p>
          <a:p>
            <a:pPr>
              <a:buNone/>
            </a:pPr>
            <a:r>
              <a:rPr lang="en-US">
                <a:ea typeface="+mn-lt"/>
                <a:cs typeface="+mn-lt"/>
              </a:rPr>
              <a:t>The Key attribute should never be NULL or same for two different row of data.</a:t>
            </a:r>
            <a:endParaRPr lang="en-US"/>
          </a:p>
          <a:p>
            <a:pPr>
              <a:buNone/>
            </a:pPr>
            <a:r>
              <a:rPr lang="en-US">
                <a:ea typeface="+mn-lt"/>
                <a:cs typeface="+mn-lt"/>
              </a:rPr>
              <a:t>For example, in the Employee table we can use the attribute </a:t>
            </a:r>
            <a:r>
              <a:rPr lang="en-US">
                <a:latin typeface="Consolas"/>
              </a:rPr>
              <a:t>ID</a:t>
            </a:r>
            <a:r>
              <a:rPr lang="en-US">
                <a:ea typeface="+mn-lt"/>
                <a:cs typeface="+mn-lt"/>
              </a:rPr>
              <a:t> to fetch data for each of the </a:t>
            </a:r>
          </a:p>
          <a:p>
            <a:pPr>
              <a:buNone/>
            </a:pPr>
            <a:r>
              <a:rPr lang="en-US">
                <a:ea typeface="+mn-lt"/>
                <a:cs typeface="+mn-lt"/>
              </a:rPr>
              <a:t>employee. No value of </a:t>
            </a:r>
            <a:r>
              <a:rPr lang="en-US">
                <a:latin typeface="Consolas"/>
              </a:rPr>
              <a:t>ID</a:t>
            </a:r>
            <a:r>
              <a:rPr lang="en-US">
                <a:ea typeface="+mn-lt"/>
                <a:cs typeface="+mn-lt"/>
              </a:rPr>
              <a:t> is null and it is unique for every row, hence it can be our Key </a:t>
            </a:r>
          </a:p>
          <a:p>
            <a:pPr>
              <a:buNone/>
            </a:pPr>
            <a:r>
              <a:rPr lang="en-US">
                <a:ea typeface="+mn-lt"/>
                <a:cs typeface="+mn-lt"/>
              </a:rPr>
              <a:t>attribute.</a:t>
            </a:r>
            <a:endParaRPr lang="en-US"/>
          </a:p>
          <a:p>
            <a:pPr marL="0" indent="0">
              <a:buNone/>
            </a:pPr>
            <a:endParaRPr lang="en-US" dirty="0"/>
          </a:p>
        </p:txBody>
      </p:sp>
    </p:spTree>
    <p:extLst>
      <p:ext uri="{BB962C8B-B14F-4D97-AF65-F5344CB8AC3E}">
        <p14:creationId xmlns:p14="http://schemas.microsoft.com/office/powerpoint/2010/main" val="231245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F5DD-3367-4502-893B-1C96697A0A6C}"/>
              </a:ext>
            </a:extLst>
          </p:cNvPr>
          <p:cNvSpPr>
            <a:spLocks noGrp="1"/>
          </p:cNvSpPr>
          <p:nvPr>
            <p:ph type="title"/>
          </p:nvPr>
        </p:nvSpPr>
        <p:spPr/>
        <p:txBody>
          <a:bodyPr/>
          <a:lstStyle/>
          <a:p>
            <a:r>
              <a:rPr lang="en-US" sz="2800" b="1"/>
              <a:t>Domain Constraint</a:t>
            </a:r>
          </a:p>
          <a:p>
            <a:endParaRPr lang="en-US" dirty="0"/>
          </a:p>
        </p:txBody>
      </p:sp>
      <p:sp>
        <p:nvSpPr>
          <p:cNvPr id="3" name="Content Placeholder 2">
            <a:extLst>
              <a:ext uri="{FF2B5EF4-FFF2-40B4-BE49-F238E27FC236}">
                <a16:creationId xmlns:a16="http://schemas.microsoft.com/office/drawing/2014/main" id="{3B77CC1C-0265-47C6-B962-2CC528B0AA7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Domain constraints refers to the rules defined for the values that can be stored for a certain attribute</a:t>
            </a:r>
          </a:p>
          <a:p>
            <a:pPr marL="0" indent="0">
              <a:buNone/>
            </a:pPr>
            <a:r>
              <a:rPr lang="en-US">
                <a:ea typeface="+mn-lt"/>
                <a:cs typeface="+mn-lt"/>
              </a:rPr>
              <a:t>Like we explained above, we cannot store Address of employee in the column for Name</a:t>
            </a:r>
          </a:p>
          <a:p>
            <a:pPr marL="0" indent="0">
              <a:buNone/>
            </a:pPr>
            <a:r>
              <a:rPr lang="en-US">
                <a:ea typeface="+mn-lt"/>
                <a:cs typeface="+mn-lt"/>
              </a:rPr>
              <a:t>Similarly, a mobile number cannot exceed 10 digits.</a:t>
            </a:r>
            <a:endParaRPr lang="en-US"/>
          </a:p>
        </p:txBody>
      </p:sp>
    </p:spTree>
    <p:extLst>
      <p:ext uri="{BB962C8B-B14F-4D97-AF65-F5344CB8AC3E}">
        <p14:creationId xmlns:p14="http://schemas.microsoft.com/office/powerpoint/2010/main" val="314943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A005-D6B8-4E84-BD96-A67C68479573}"/>
              </a:ext>
            </a:extLst>
          </p:cNvPr>
          <p:cNvSpPr>
            <a:spLocks noGrp="1"/>
          </p:cNvSpPr>
          <p:nvPr>
            <p:ph type="title"/>
          </p:nvPr>
        </p:nvSpPr>
        <p:spPr/>
        <p:txBody>
          <a:bodyPr>
            <a:normAutofit/>
          </a:bodyPr>
          <a:lstStyle/>
          <a:p>
            <a:r>
              <a:rPr lang="en-US" sz="2800" b="1">
                <a:ea typeface="+mj-lt"/>
                <a:cs typeface="+mj-lt"/>
              </a:rPr>
              <a:t>Referential integrity Constraints</a:t>
            </a:r>
            <a:endParaRPr lang="en-US" sz="2800" b="1"/>
          </a:p>
        </p:txBody>
      </p:sp>
      <p:sp>
        <p:nvSpPr>
          <p:cNvPr id="3" name="Content Placeholder 2">
            <a:extLst>
              <a:ext uri="{FF2B5EF4-FFF2-40B4-BE49-F238E27FC236}">
                <a16:creationId xmlns:a16="http://schemas.microsoft.com/office/drawing/2014/main" id="{28FD2685-0078-46B8-BBD8-D180E7E0E25F}"/>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en-US">
                <a:ea typeface="+mn-lt"/>
                <a:cs typeface="+mn-lt"/>
              </a:rPr>
              <a:t>Referential integrity is the state of a database in which all values of all foreign keys are valid. A foreign key is a key that is part of the definition of a referential constraint.</a:t>
            </a:r>
            <a:endParaRPr lang="en-US"/>
          </a:p>
          <a:p>
            <a:pPr>
              <a:buFont typeface="Wingdings" panose="020B0604020202020204" pitchFamily="34" charset="0"/>
              <a:buChar char="v"/>
            </a:pPr>
            <a:r>
              <a:rPr lang="en-US">
                <a:ea typeface="+mn-lt"/>
                <a:cs typeface="+mn-lt"/>
              </a:rPr>
              <a:t>A referential constraint is the rule that the values of the foreign key are valid only if:</a:t>
            </a:r>
            <a:endParaRPr lang="en-US"/>
          </a:p>
          <a:p>
            <a:pPr>
              <a:buFont typeface="Wingdings" panose="020B0604020202020204" pitchFamily="34" charset="0"/>
              <a:buChar char="v"/>
            </a:pPr>
            <a:r>
              <a:rPr lang="en-US">
                <a:ea typeface="+mn-lt"/>
                <a:cs typeface="+mn-lt"/>
              </a:rPr>
              <a:t>They appear as values of a parent key, or</a:t>
            </a:r>
            <a:endParaRPr lang="en-US"/>
          </a:p>
          <a:p>
            <a:pPr>
              <a:buFont typeface="Wingdings" panose="020B0604020202020204" pitchFamily="34" charset="0"/>
              <a:buChar char="v"/>
            </a:pPr>
            <a:r>
              <a:rPr lang="en-US">
                <a:ea typeface="+mn-lt"/>
                <a:cs typeface="+mn-lt"/>
              </a:rPr>
              <a:t>Some component of the foreign key is null</a:t>
            </a:r>
            <a:endParaRPr lang="en-US"/>
          </a:p>
          <a:p>
            <a:endParaRPr lang="en-US" dirty="0"/>
          </a:p>
        </p:txBody>
      </p:sp>
    </p:spTree>
    <p:extLst>
      <p:ext uri="{BB962C8B-B14F-4D97-AF65-F5344CB8AC3E}">
        <p14:creationId xmlns:p14="http://schemas.microsoft.com/office/powerpoint/2010/main" val="304959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571E-765E-4E24-A5E4-00A432475D0B}"/>
              </a:ext>
            </a:extLst>
          </p:cNvPr>
          <p:cNvSpPr>
            <a:spLocks noGrp="1"/>
          </p:cNvSpPr>
          <p:nvPr>
            <p:ph type="title"/>
          </p:nvPr>
        </p:nvSpPr>
        <p:spPr/>
        <p:txBody>
          <a:bodyPr>
            <a:normAutofit/>
          </a:bodyPr>
          <a:lstStyle/>
          <a:p>
            <a:r>
              <a:rPr lang="en-US" sz="2800" b="1"/>
              <a:t>Basic operations in RDBMS</a:t>
            </a:r>
          </a:p>
        </p:txBody>
      </p:sp>
      <p:sp>
        <p:nvSpPr>
          <p:cNvPr id="3" name="Content Placeholder 2">
            <a:extLst>
              <a:ext uri="{FF2B5EF4-FFF2-40B4-BE49-F238E27FC236}">
                <a16:creationId xmlns:a16="http://schemas.microsoft.com/office/drawing/2014/main" id="{418EBB8F-3D25-4652-B3BB-39230954F817}"/>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SELECT</a:t>
            </a:r>
          </a:p>
          <a:p>
            <a:pPr marL="0" indent="0">
              <a:buNone/>
            </a:pPr>
            <a:r>
              <a:rPr lang="en-US">
                <a:ea typeface="+mn-lt"/>
                <a:cs typeface="+mn-lt"/>
              </a:rPr>
              <a:t>The SELECT operation is used for selecting a subset of the tuples according to a given selection condition.</a:t>
            </a:r>
          </a:p>
          <a:p>
            <a:pPr marL="0" indent="0">
              <a:buNone/>
            </a:pPr>
            <a:r>
              <a:rPr lang="en-US" b="1">
                <a:ea typeface="+mn-lt"/>
                <a:cs typeface="+mn-lt"/>
              </a:rPr>
              <a:t>RENAME</a:t>
            </a:r>
          </a:p>
          <a:p>
            <a:pPr marL="0" indent="0">
              <a:buNone/>
            </a:pPr>
            <a:r>
              <a:rPr lang="en-US">
                <a:ea typeface="+mn-lt"/>
                <a:cs typeface="+mn-lt"/>
              </a:rPr>
              <a:t>Rename is a unary operation used for renaming attributes of a relation.</a:t>
            </a:r>
          </a:p>
          <a:p>
            <a:pPr marL="0" indent="0">
              <a:buNone/>
            </a:pPr>
            <a:r>
              <a:rPr lang="en-US" b="1"/>
              <a:t>JOIN</a:t>
            </a:r>
          </a:p>
          <a:p>
            <a:pPr marL="0" indent="0">
              <a:buNone/>
            </a:pPr>
            <a:r>
              <a:rPr lang="en-US">
                <a:ea typeface="+mn-lt"/>
                <a:cs typeface="+mn-lt"/>
              </a:rPr>
              <a:t>A Join operation combines related tuples from different relations, if and only if a given join condition is satisfied.</a:t>
            </a:r>
          </a:p>
        </p:txBody>
      </p:sp>
    </p:spTree>
    <p:extLst>
      <p:ext uri="{BB962C8B-B14F-4D97-AF65-F5344CB8AC3E}">
        <p14:creationId xmlns:p14="http://schemas.microsoft.com/office/powerpoint/2010/main" val="163340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D125-75F9-40E0-9F7E-B47A61197E13}"/>
              </a:ext>
            </a:extLst>
          </p:cNvPr>
          <p:cNvSpPr>
            <a:spLocks noGrp="1"/>
          </p:cNvSpPr>
          <p:nvPr>
            <p:ph type="title"/>
          </p:nvPr>
        </p:nvSpPr>
        <p:spPr>
          <a:xfrm>
            <a:off x="878515" y="229321"/>
            <a:ext cx="10427840" cy="1086056"/>
          </a:xfrm>
        </p:spPr>
        <p:txBody>
          <a:bodyPr>
            <a:normAutofit/>
          </a:bodyPr>
          <a:lstStyle/>
          <a:p>
            <a:r>
              <a:rPr lang="en-US" sz="2800" b="1"/>
              <a:t>UNION</a:t>
            </a:r>
          </a:p>
        </p:txBody>
      </p:sp>
      <p:sp>
        <p:nvSpPr>
          <p:cNvPr id="3" name="Content Placeholder 2">
            <a:extLst>
              <a:ext uri="{FF2B5EF4-FFF2-40B4-BE49-F238E27FC236}">
                <a16:creationId xmlns:a16="http://schemas.microsoft.com/office/drawing/2014/main" id="{05AFA470-03FF-4EAF-B269-0630F299DC3E}"/>
              </a:ext>
            </a:extLst>
          </p:cNvPr>
          <p:cNvSpPr>
            <a:spLocks noGrp="1"/>
          </p:cNvSpPr>
          <p:nvPr>
            <p:ph idx="1"/>
          </p:nvPr>
        </p:nvSpPr>
        <p:spPr>
          <a:xfrm>
            <a:off x="835381" y="1634663"/>
            <a:ext cx="10427841" cy="3903298"/>
          </a:xfrm>
        </p:spPr>
        <p:txBody>
          <a:bodyPr vert="horz" lIns="91440" tIns="45720" rIns="91440" bIns="45720" rtlCol="0" anchor="t">
            <a:normAutofit lnSpcReduction="10000"/>
          </a:bodyPr>
          <a:lstStyle/>
          <a:p>
            <a:pPr marL="0" indent="0">
              <a:buNone/>
            </a:pPr>
            <a:r>
              <a:rPr lang="en-US" b="1">
                <a:ea typeface="+mn-lt"/>
                <a:cs typeface="+mn-lt"/>
              </a:rPr>
              <a:t>Builds a relation consisting of all rows appearing in either or both two relations.</a:t>
            </a:r>
          </a:p>
          <a:p>
            <a:pPr marL="0" indent="0">
              <a:buNone/>
            </a:pPr>
            <a:r>
              <a:rPr lang="en-US" b="1">
                <a:ea typeface="+mn-lt"/>
                <a:cs typeface="+mn-lt"/>
              </a:rPr>
              <a:t>INTERSECT</a:t>
            </a:r>
            <a:br>
              <a:rPr lang="en-US" b="1" dirty="0">
                <a:ea typeface="+mn-lt"/>
                <a:cs typeface="+mn-lt"/>
              </a:rPr>
            </a:br>
            <a:r>
              <a:rPr lang="en-US">
                <a:ea typeface="+mn-lt"/>
                <a:cs typeface="+mn-lt"/>
              </a:rPr>
              <a:t>Builds a relation consisting of all rows appearing in both two relations.</a:t>
            </a:r>
          </a:p>
          <a:p>
            <a:pPr marL="0" indent="0">
              <a:buNone/>
            </a:pPr>
            <a:r>
              <a:rPr lang="en-US" b="1">
                <a:ea typeface="+mn-lt"/>
                <a:cs typeface="+mn-lt"/>
              </a:rPr>
              <a:t>DIFFERENCE</a:t>
            </a:r>
            <a:br>
              <a:rPr lang="en-US" b="1" dirty="0">
                <a:ea typeface="+mn-lt"/>
                <a:cs typeface="+mn-lt"/>
              </a:rPr>
            </a:br>
            <a:r>
              <a:rPr lang="en-US">
                <a:ea typeface="+mn-lt"/>
                <a:cs typeface="+mn-lt"/>
              </a:rPr>
              <a:t>Builds a relation consisting of all rows appearing in the first and not in the second of the two relations.</a:t>
            </a:r>
          </a:p>
          <a:p>
            <a:pPr marL="0" indent="0">
              <a:buNone/>
            </a:pPr>
            <a:r>
              <a:rPr lang="en-US" b="1">
                <a:ea typeface="+mn-lt"/>
                <a:cs typeface="+mn-lt"/>
              </a:rPr>
              <a:t>DIVIDE</a:t>
            </a:r>
            <a:br>
              <a:rPr lang="en-US" dirty="0">
                <a:ea typeface="+mn-lt"/>
                <a:cs typeface="+mn-lt"/>
              </a:rPr>
            </a:br>
            <a:r>
              <a:rPr lang="en-US">
                <a:ea typeface="+mn-lt"/>
                <a:cs typeface="+mn-lt"/>
              </a:rPr>
              <a:t>Takes two relations, one binary and one unary, and builds a relation consisting of all values of one column of the binary relation that match, in the other column, all values in the unary relation.</a:t>
            </a:r>
            <a:endParaRPr lang="en-US"/>
          </a:p>
        </p:txBody>
      </p:sp>
    </p:spTree>
    <p:extLst>
      <p:ext uri="{BB962C8B-B14F-4D97-AF65-F5344CB8AC3E}">
        <p14:creationId xmlns:p14="http://schemas.microsoft.com/office/powerpoint/2010/main" val="221992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97D07-AC8F-4621-B5BA-05EF096EF5D9}"/>
              </a:ext>
            </a:extLst>
          </p:cNvPr>
          <p:cNvSpPr>
            <a:spLocks noGrp="1"/>
          </p:cNvSpPr>
          <p:nvPr>
            <p:ph type="title"/>
          </p:nvPr>
        </p:nvSpPr>
        <p:spPr>
          <a:xfrm>
            <a:off x="6722707" y="895440"/>
            <a:ext cx="4554894" cy="2166415"/>
          </a:xfrm>
        </p:spPr>
        <p:txBody>
          <a:bodyPr>
            <a:normAutofit/>
          </a:bodyPr>
          <a:lstStyle/>
          <a:p>
            <a:r>
              <a:rPr lang="en-US"/>
              <a:t>RDBMS Architecture And Its Components</a:t>
            </a:r>
          </a:p>
        </p:txBody>
      </p:sp>
      <p:pic>
        <p:nvPicPr>
          <p:cNvPr id="4" name="Picture 4" descr="Graphical user interface, diagram, application&#10;&#10;Description automatically generated">
            <a:extLst>
              <a:ext uri="{FF2B5EF4-FFF2-40B4-BE49-F238E27FC236}">
                <a16:creationId xmlns:a16="http://schemas.microsoft.com/office/drawing/2014/main" id="{C8FC2ED1-3782-479D-BE45-5C3CA4A2E3D6}"/>
              </a:ext>
            </a:extLst>
          </p:cNvPr>
          <p:cNvPicPr>
            <a:picLocks noChangeAspect="1"/>
          </p:cNvPicPr>
          <p:nvPr/>
        </p:nvPicPr>
        <p:blipFill>
          <a:blip r:embed="rId2"/>
          <a:stretch>
            <a:fillRect/>
          </a:stretch>
        </p:blipFill>
        <p:spPr>
          <a:xfrm>
            <a:off x="132991" y="1241391"/>
            <a:ext cx="6466215" cy="4178677"/>
          </a:xfrm>
          <a:prstGeom prst="rect">
            <a:avLst/>
          </a:prstGeom>
        </p:spPr>
      </p:pic>
      <p:cxnSp>
        <p:nvCxnSpPr>
          <p:cNvPr id="18" name="Straight Connector 12">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6765"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Content Placeholder 7">
            <a:extLst>
              <a:ext uri="{FF2B5EF4-FFF2-40B4-BE49-F238E27FC236}">
                <a16:creationId xmlns:a16="http://schemas.microsoft.com/office/drawing/2014/main" id="{50ED4D38-27B0-4155-B0A6-6442A9D63402}"/>
              </a:ext>
            </a:extLst>
          </p:cNvPr>
          <p:cNvSpPr>
            <a:spLocks noGrp="1"/>
          </p:cNvSpPr>
          <p:nvPr>
            <p:ph idx="1"/>
          </p:nvPr>
        </p:nvSpPr>
        <p:spPr>
          <a:xfrm>
            <a:off x="7523105" y="3429000"/>
            <a:ext cx="3754495" cy="2710139"/>
          </a:xfrm>
        </p:spPr>
        <p:txBody>
          <a:bodyPr anchor="b">
            <a:normAutofit/>
          </a:bodyPr>
          <a:lstStyle/>
          <a:p>
            <a:endParaRPr lang="en-US"/>
          </a:p>
        </p:txBody>
      </p:sp>
    </p:spTree>
    <p:extLst>
      <p:ext uri="{BB962C8B-B14F-4D97-AF65-F5344CB8AC3E}">
        <p14:creationId xmlns:p14="http://schemas.microsoft.com/office/powerpoint/2010/main" val="193695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0763-C08F-4062-A2F0-37731449459F}"/>
              </a:ext>
            </a:extLst>
          </p:cNvPr>
          <p:cNvSpPr>
            <a:spLocks noGrp="1"/>
          </p:cNvSpPr>
          <p:nvPr>
            <p:ph type="ctrTitle"/>
          </p:nvPr>
        </p:nvSpPr>
        <p:spPr>
          <a:xfrm>
            <a:off x="3054632" y="202212"/>
            <a:ext cx="7276733" cy="3381398"/>
          </a:xfrm>
        </p:spPr>
        <p:txBody>
          <a:bodyPr vert="horz" lIns="91440" tIns="45720" rIns="91440" bIns="45720" rtlCol="0" anchor="t">
            <a:normAutofit/>
          </a:bodyPr>
          <a:lstStyle/>
          <a:p>
            <a:r>
              <a:rPr lang="en-US" sz="2800" b="1" dirty="0"/>
              <a:t>Data base management system</a:t>
            </a:r>
          </a:p>
        </p:txBody>
      </p:sp>
      <p:sp>
        <p:nvSpPr>
          <p:cNvPr id="4" name="Subtitle 3">
            <a:extLst>
              <a:ext uri="{FF2B5EF4-FFF2-40B4-BE49-F238E27FC236}">
                <a16:creationId xmlns:a16="http://schemas.microsoft.com/office/drawing/2014/main" id="{E025EE5F-8962-4DD5-854F-70FF3ACAAC3E}"/>
              </a:ext>
            </a:extLst>
          </p:cNvPr>
          <p:cNvSpPr>
            <a:spLocks noGrp="1"/>
          </p:cNvSpPr>
          <p:nvPr>
            <p:ph type="subTitle" idx="1"/>
          </p:nvPr>
        </p:nvSpPr>
        <p:spPr>
          <a:xfrm>
            <a:off x="409196" y="1464301"/>
            <a:ext cx="9002015" cy="1886174"/>
          </a:xfrm>
        </p:spPr>
        <p:txBody>
          <a:bodyPr vert="horz" lIns="91440" tIns="45720" rIns="91440" bIns="45720" rtlCol="0" anchor="t">
            <a:normAutofit/>
          </a:bodyPr>
          <a:lstStyle/>
          <a:p>
            <a:pPr marL="285750" indent="-285750">
              <a:buFont typeface="Wingdings" panose="020B0604020202020204" pitchFamily="34" charset="0"/>
              <a:buChar char="v"/>
            </a:pPr>
            <a:r>
              <a:rPr lang="en-US" dirty="0"/>
              <a:t>Collection of interrelated data</a:t>
            </a:r>
          </a:p>
          <a:p>
            <a:pPr marL="285750" indent="-285750">
              <a:buFont typeface="Wingdings" panose="020B0604020202020204" pitchFamily="34" charset="0"/>
              <a:buChar char="v"/>
            </a:pPr>
            <a:r>
              <a:rPr lang="en-US" dirty="0"/>
              <a:t>Set of program to access data</a:t>
            </a:r>
          </a:p>
          <a:p>
            <a:pPr marL="285750" indent="-285750">
              <a:buFont typeface="Wingdings" panose="020B0604020202020204" pitchFamily="34" charset="0"/>
              <a:buChar char="v"/>
            </a:pPr>
            <a:r>
              <a:rPr lang="en-US" dirty="0"/>
              <a:t>It provides an environment that is more efficient to use</a:t>
            </a:r>
          </a:p>
          <a:p>
            <a:endParaRPr lang="en-US" dirty="0"/>
          </a:p>
        </p:txBody>
      </p:sp>
      <p:sp>
        <p:nvSpPr>
          <p:cNvPr id="5" name="TextBox 4">
            <a:extLst>
              <a:ext uri="{FF2B5EF4-FFF2-40B4-BE49-F238E27FC236}">
                <a16:creationId xmlns:a16="http://schemas.microsoft.com/office/drawing/2014/main" id="{5AC2B5DF-9377-4AF4-AB98-E35D62AB575A}"/>
              </a:ext>
            </a:extLst>
          </p:cNvPr>
          <p:cNvSpPr txBox="1"/>
          <p:nvPr/>
        </p:nvSpPr>
        <p:spPr>
          <a:xfrm>
            <a:off x="554966" y="3401683"/>
            <a:ext cx="4094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DATABASE APPLICATION</a:t>
            </a:r>
          </a:p>
        </p:txBody>
      </p:sp>
      <p:sp>
        <p:nvSpPr>
          <p:cNvPr id="6" name="TextBox 5">
            <a:extLst>
              <a:ext uri="{FF2B5EF4-FFF2-40B4-BE49-F238E27FC236}">
                <a16:creationId xmlns:a16="http://schemas.microsoft.com/office/drawing/2014/main" id="{3E973AA6-4A25-4E07-9C0E-A46C85EB029C}"/>
              </a:ext>
            </a:extLst>
          </p:cNvPr>
          <p:cNvSpPr txBox="1"/>
          <p:nvPr/>
        </p:nvSpPr>
        <p:spPr>
          <a:xfrm>
            <a:off x="510935" y="3975879"/>
            <a:ext cx="537425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t>Banking : all transactions</a:t>
            </a:r>
          </a:p>
          <a:p>
            <a:pPr marL="285750" indent="-285750">
              <a:buFont typeface="Wingdings"/>
              <a:buChar char="v"/>
            </a:pPr>
            <a:r>
              <a:rPr lang="en-US" dirty="0"/>
              <a:t>Airlines : reservation and schedule</a:t>
            </a:r>
          </a:p>
          <a:p>
            <a:pPr marL="285750" indent="-285750">
              <a:buFont typeface="Wingdings"/>
              <a:buChar char="v"/>
            </a:pPr>
            <a:r>
              <a:rPr lang="en-US" dirty="0"/>
              <a:t>Universities : registration and grades</a:t>
            </a:r>
          </a:p>
          <a:p>
            <a:pPr marL="285750" indent="-285750">
              <a:buFont typeface="Wingdings"/>
              <a:buChar char="v"/>
            </a:pPr>
            <a:r>
              <a:rPr lang="en-US" dirty="0"/>
              <a:t>Sales : customers, products, purchases </a:t>
            </a:r>
          </a:p>
          <a:p>
            <a:pPr marL="285750" indent="-285750">
              <a:buFont typeface="Wingdings"/>
              <a:buChar char="v"/>
            </a:pPr>
            <a:r>
              <a:rPr lang="en-US" dirty="0"/>
              <a:t>Manufacturing : production, inventories, orders</a:t>
            </a:r>
          </a:p>
        </p:txBody>
      </p:sp>
    </p:spTree>
    <p:extLst>
      <p:ext uri="{BB962C8B-B14F-4D97-AF65-F5344CB8AC3E}">
        <p14:creationId xmlns:p14="http://schemas.microsoft.com/office/powerpoint/2010/main" val="87297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25A3-FD24-4ABA-80F4-B674A1140F85}"/>
              </a:ext>
            </a:extLst>
          </p:cNvPr>
          <p:cNvSpPr>
            <a:spLocks noGrp="1"/>
          </p:cNvSpPr>
          <p:nvPr>
            <p:ph type="title"/>
          </p:nvPr>
        </p:nvSpPr>
        <p:spPr>
          <a:xfrm>
            <a:off x="3940892" y="-331396"/>
            <a:ext cx="5496407" cy="1086056"/>
          </a:xfrm>
        </p:spPr>
        <p:txBody>
          <a:bodyPr>
            <a:normAutofit/>
          </a:bodyPr>
          <a:lstStyle/>
          <a:p>
            <a:r>
              <a:rPr lang="en-US" sz="2800" b="1" dirty="0"/>
              <a:t>Purpose Of Database System</a:t>
            </a:r>
          </a:p>
        </p:txBody>
      </p:sp>
      <p:sp>
        <p:nvSpPr>
          <p:cNvPr id="3" name="Content Placeholder 2">
            <a:extLst>
              <a:ext uri="{FF2B5EF4-FFF2-40B4-BE49-F238E27FC236}">
                <a16:creationId xmlns:a16="http://schemas.microsoft.com/office/drawing/2014/main" id="{D333884F-688B-41F4-AC6A-3227C25FA9AF}"/>
              </a:ext>
            </a:extLst>
          </p:cNvPr>
          <p:cNvSpPr>
            <a:spLocks noGrp="1"/>
          </p:cNvSpPr>
          <p:nvPr>
            <p:ph idx="1"/>
          </p:nvPr>
        </p:nvSpPr>
        <p:spPr>
          <a:xfrm>
            <a:off x="878513" y="1045192"/>
            <a:ext cx="10427841" cy="5024731"/>
          </a:xfrm>
        </p:spPr>
        <p:txBody>
          <a:bodyPr vert="horz" lIns="91440" tIns="45720" rIns="91440" bIns="45720" rtlCol="0" anchor="t">
            <a:normAutofit fontScale="85000" lnSpcReduction="20000"/>
          </a:bodyPr>
          <a:lstStyle/>
          <a:p>
            <a:pPr marL="0" indent="0" algn="just">
              <a:buNone/>
            </a:pPr>
            <a:r>
              <a:rPr lang="en-US" b="1" dirty="0">
                <a:ea typeface="+mn-lt"/>
                <a:cs typeface="+mn-lt"/>
              </a:rPr>
              <a:t>Drawbacks in File System</a:t>
            </a:r>
            <a:endParaRPr lang="en-US" dirty="0"/>
          </a:p>
          <a:p>
            <a:pPr algn="just">
              <a:buFont typeface="Wingdings" panose="020B0604020202020204" pitchFamily="34" charset="0"/>
              <a:buChar char="v"/>
            </a:pPr>
            <a:r>
              <a:rPr lang="en-US" dirty="0">
                <a:ea typeface="+mn-lt"/>
                <a:cs typeface="+mn-lt"/>
              </a:rPr>
              <a:t>There are so many drawbacks in using the file system. These are mentioned below −</a:t>
            </a:r>
            <a:endParaRPr lang="en-US" dirty="0"/>
          </a:p>
          <a:p>
            <a:pPr algn="just">
              <a:buFont typeface="Wingdings" panose="020B0604020202020204" pitchFamily="34" charset="0"/>
              <a:buChar char="v"/>
            </a:pPr>
            <a:r>
              <a:rPr lang="en-US" dirty="0">
                <a:ea typeface="+mn-lt"/>
                <a:cs typeface="+mn-lt"/>
              </a:rPr>
              <a:t>Data redundancy and inconsistency: Different file formats, duplication of information in different files.</a:t>
            </a:r>
            <a:endParaRPr lang="en-US" dirty="0"/>
          </a:p>
          <a:p>
            <a:pPr algn="just">
              <a:buFont typeface="Wingdings" panose="020B0604020202020204" pitchFamily="34" charset="0"/>
              <a:buChar char="v"/>
            </a:pPr>
            <a:r>
              <a:rPr lang="en-US" dirty="0">
                <a:ea typeface="+mn-lt"/>
                <a:cs typeface="+mn-lt"/>
              </a:rPr>
              <a:t>Difficulty in accessing data: To carry out new task we need to write a new program.</a:t>
            </a:r>
            <a:endParaRPr lang="en-US" dirty="0"/>
          </a:p>
          <a:p>
            <a:pPr algn="just">
              <a:buFont typeface="Wingdings" panose="020B0604020202020204" pitchFamily="34" charset="0"/>
              <a:buChar char="v"/>
            </a:pPr>
            <a:r>
              <a:rPr lang="en-US" dirty="0">
                <a:ea typeface="+mn-lt"/>
                <a:cs typeface="+mn-lt"/>
              </a:rPr>
              <a:t>Data Isolation − Different files and formats.</a:t>
            </a:r>
            <a:endParaRPr lang="en-US" dirty="0"/>
          </a:p>
          <a:p>
            <a:pPr algn="just">
              <a:buFont typeface="Wingdings" panose="020B0604020202020204" pitchFamily="34" charset="0"/>
              <a:buChar char="v"/>
            </a:pPr>
            <a:r>
              <a:rPr lang="en-US" dirty="0">
                <a:ea typeface="+mn-lt"/>
                <a:cs typeface="+mn-lt"/>
              </a:rPr>
              <a:t>Integrity problems.</a:t>
            </a:r>
            <a:endParaRPr lang="en-US" dirty="0"/>
          </a:p>
          <a:p>
            <a:pPr algn="just">
              <a:buFont typeface="Wingdings" panose="020B0604020202020204" pitchFamily="34" charset="0"/>
              <a:buChar char="v"/>
            </a:pPr>
            <a:r>
              <a:rPr lang="en-US" dirty="0">
                <a:ea typeface="+mn-lt"/>
                <a:cs typeface="+mn-lt"/>
              </a:rPr>
              <a:t>Atomicity of updates − Failures leave the database in an inconsistent state. For example, the fund transfer from one account to another may be incomplete.</a:t>
            </a:r>
            <a:endParaRPr lang="en-US" dirty="0"/>
          </a:p>
          <a:p>
            <a:pPr algn="just">
              <a:buFont typeface="Wingdings" panose="020B0604020202020204" pitchFamily="34" charset="0"/>
              <a:buChar char="v"/>
            </a:pPr>
            <a:r>
              <a:rPr lang="en-US" dirty="0">
                <a:ea typeface="+mn-lt"/>
                <a:cs typeface="+mn-lt"/>
              </a:rPr>
              <a:t>Concurrent access by multiple users.</a:t>
            </a:r>
            <a:endParaRPr lang="en-US" dirty="0"/>
          </a:p>
          <a:p>
            <a:pPr algn="just">
              <a:buFont typeface="Wingdings" panose="020B0604020202020204" pitchFamily="34" charset="0"/>
              <a:buChar char="v"/>
            </a:pPr>
            <a:r>
              <a:rPr lang="en-US" dirty="0">
                <a:ea typeface="+mn-lt"/>
                <a:cs typeface="+mn-lt"/>
              </a:rPr>
              <a:t>Security problems</a:t>
            </a:r>
            <a:endParaRPr lang="en-US" dirty="0"/>
          </a:p>
          <a:p>
            <a:pPr marL="0" indent="0" algn="just">
              <a:buNone/>
            </a:pPr>
            <a:endParaRPr lang="en-US" dirty="0"/>
          </a:p>
          <a:p>
            <a:pPr marL="0" indent="0" algn="just">
              <a:buNone/>
            </a:pPr>
            <a:r>
              <a:rPr lang="en-US"/>
              <a:t>Database sytem offfers so many solutions to these problems</a:t>
            </a:r>
            <a:br>
              <a:rPr lang="en-US" dirty="0"/>
            </a:br>
            <a:endParaRPr lang="en-US"/>
          </a:p>
          <a:p>
            <a:endParaRPr lang="en-US" dirty="0"/>
          </a:p>
        </p:txBody>
      </p:sp>
    </p:spTree>
    <p:extLst>
      <p:ext uri="{BB962C8B-B14F-4D97-AF65-F5344CB8AC3E}">
        <p14:creationId xmlns:p14="http://schemas.microsoft.com/office/powerpoint/2010/main" val="354212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F95B-D72C-4273-BB04-DA71A1E1EB73}"/>
              </a:ext>
            </a:extLst>
          </p:cNvPr>
          <p:cNvSpPr>
            <a:spLocks noGrp="1"/>
          </p:cNvSpPr>
          <p:nvPr>
            <p:ph type="title"/>
          </p:nvPr>
        </p:nvSpPr>
        <p:spPr>
          <a:xfrm>
            <a:off x="849760" y="876302"/>
            <a:ext cx="10427840" cy="985414"/>
          </a:xfrm>
        </p:spPr>
        <p:txBody>
          <a:bodyPr>
            <a:normAutofit/>
          </a:bodyPr>
          <a:lstStyle/>
          <a:p>
            <a:r>
              <a:rPr lang="en-US" sz="2800" b="1" dirty="0">
                <a:ea typeface="+mj-lt"/>
                <a:cs typeface="+mj-lt"/>
              </a:rPr>
              <a:t>Uses of DBMS</a:t>
            </a:r>
            <a:endParaRPr lang="en-US" sz="2800" dirty="0"/>
          </a:p>
        </p:txBody>
      </p:sp>
      <p:sp>
        <p:nvSpPr>
          <p:cNvPr id="3" name="Content Placeholder 2">
            <a:extLst>
              <a:ext uri="{FF2B5EF4-FFF2-40B4-BE49-F238E27FC236}">
                <a16:creationId xmlns:a16="http://schemas.microsoft.com/office/drawing/2014/main" id="{0312C244-A434-4EE6-9895-0FA7D52E6A1B}"/>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The main uses of DBMS are as follows −</a:t>
            </a:r>
            <a:endParaRPr lang="en-US" dirty="0"/>
          </a:p>
          <a:p>
            <a:pPr algn="just">
              <a:buFont typeface="Wingdings" panose="020B0604020202020204" pitchFamily="34" charset="0"/>
              <a:buChar char="v"/>
            </a:pPr>
            <a:r>
              <a:rPr lang="en-US" dirty="0">
                <a:ea typeface="+mn-lt"/>
                <a:cs typeface="+mn-lt"/>
              </a:rPr>
              <a:t>Data independence and efficient access of data.</a:t>
            </a:r>
            <a:endParaRPr lang="en-US" dirty="0"/>
          </a:p>
          <a:p>
            <a:pPr algn="just">
              <a:buFont typeface="Wingdings" panose="020B0604020202020204" pitchFamily="34" charset="0"/>
              <a:buChar char="v"/>
            </a:pPr>
            <a:r>
              <a:rPr lang="en-US" dirty="0">
                <a:ea typeface="+mn-lt"/>
                <a:cs typeface="+mn-lt"/>
              </a:rPr>
              <a:t>Application Development time reduces.</a:t>
            </a:r>
            <a:endParaRPr lang="en-US" dirty="0"/>
          </a:p>
          <a:p>
            <a:pPr algn="just">
              <a:buFont typeface="Wingdings" panose="020B0604020202020204" pitchFamily="34" charset="0"/>
              <a:buChar char="v"/>
            </a:pPr>
            <a:r>
              <a:rPr lang="en-US" dirty="0">
                <a:ea typeface="+mn-lt"/>
                <a:cs typeface="+mn-lt"/>
              </a:rPr>
              <a:t>Security and data integrity.</a:t>
            </a:r>
            <a:endParaRPr lang="en-US" dirty="0"/>
          </a:p>
          <a:p>
            <a:pPr algn="just">
              <a:buFont typeface="Wingdings" panose="020B0604020202020204" pitchFamily="34" charset="0"/>
              <a:buChar char="v"/>
            </a:pPr>
            <a:r>
              <a:rPr lang="en-US" dirty="0">
                <a:ea typeface="+mn-lt"/>
                <a:cs typeface="+mn-lt"/>
              </a:rPr>
              <a:t>Uniform data administration.</a:t>
            </a:r>
            <a:endParaRPr lang="en-US" dirty="0"/>
          </a:p>
          <a:p>
            <a:pPr algn="just">
              <a:buFont typeface="Wingdings" panose="020B0604020202020204" pitchFamily="34" charset="0"/>
              <a:buChar char="v"/>
            </a:pPr>
            <a:r>
              <a:rPr lang="en-US" dirty="0">
                <a:ea typeface="+mn-lt"/>
                <a:cs typeface="+mn-lt"/>
              </a:rPr>
              <a:t>Concurrent access and recovery from crashes.</a:t>
            </a:r>
            <a:endParaRPr lang="en-US" dirty="0"/>
          </a:p>
          <a:p>
            <a:endParaRPr lang="en-US" dirty="0"/>
          </a:p>
        </p:txBody>
      </p:sp>
    </p:spTree>
    <p:extLst>
      <p:ext uri="{BB962C8B-B14F-4D97-AF65-F5344CB8AC3E}">
        <p14:creationId xmlns:p14="http://schemas.microsoft.com/office/powerpoint/2010/main" val="336650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3527-5CFE-48B2-8F1B-4A0C5C187F3A}"/>
              </a:ext>
            </a:extLst>
          </p:cNvPr>
          <p:cNvSpPr>
            <a:spLocks noGrp="1"/>
          </p:cNvSpPr>
          <p:nvPr>
            <p:ph type="title"/>
          </p:nvPr>
        </p:nvSpPr>
        <p:spPr/>
        <p:txBody>
          <a:bodyPr/>
          <a:lstStyle/>
          <a:p>
            <a:r>
              <a:rPr lang="en-US" sz="2800" b="1" dirty="0"/>
              <a:t>Difference between RDBMS and DBMS</a:t>
            </a:r>
          </a:p>
          <a:p>
            <a:endParaRPr lang="en-US" dirty="0"/>
          </a:p>
        </p:txBody>
      </p:sp>
      <p:graphicFrame>
        <p:nvGraphicFramePr>
          <p:cNvPr id="18" name="Table 18">
            <a:extLst>
              <a:ext uri="{FF2B5EF4-FFF2-40B4-BE49-F238E27FC236}">
                <a16:creationId xmlns:a16="http://schemas.microsoft.com/office/drawing/2014/main" id="{F5FA3DD4-C9F0-478A-AA3A-2BD1D9788E4B}"/>
              </a:ext>
            </a:extLst>
          </p:cNvPr>
          <p:cNvGraphicFramePr>
            <a:graphicFrameLocks noGrp="1"/>
          </p:cNvGraphicFramePr>
          <p:nvPr>
            <p:ph idx="1"/>
            <p:extLst>
              <p:ext uri="{D42A27DB-BD31-4B8C-83A1-F6EECF244321}">
                <p14:modId xmlns:p14="http://schemas.microsoft.com/office/powerpoint/2010/main" val="1667582215"/>
              </p:ext>
            </p:extLst>
          </p:nvPr>
        </p:nvGraphicFramePr>
        <p:xfrm>
          <a:off x="848264" y="1897811"/>
          <a:ext cx="10428286" cy="3762470"/>
        </p:xfrm>
        <a:graphic>
          <a:graphicData uri="http://schemas.openxmlformats.org/drawingml/2006/table">
            <a:tbl>
              <a:tblPr firstRow="1" bandRow="1">
                <a:tableStyleId>{5C22544A-7EE6-4342-B048-85BDC9FD1C3A}</a:tableStyleId>
              </a:tblPr>
              <a:tblGrid>
                <a:gridCol w="5214143">
                  <a:extLst>
                    <a:ext uri="{9D8B030D-6E8A-4147-A177-3AD203B41FA5}">
                      <a16:colId xmlns:a16="http://schemas.microsoft.com/office/drawing/2014/main" val="679544506"/>
                    </a:ext>
                  </a:extLst>
                </a:gridCol>
                <a:gridCol w="5214143">
                  <a:extLst>
                    <a:ext uri="{9D8B030D-6E8A-4147-A177-3AD203B41FA5}">
                      <a16:colId xmlns:a16="http://schemas.microsoft.com/office/drawing/2014/main" val="2460995068"/>
                    </a:ext>
                  </a:extLst>
                </a:gridCol>
              </a:tblGrid>
              <a:tr h="499443">
                <a:tc>
                  <a:txBody>
                    <a:bodyPr/>
                    <a:lstStyle/>
                    <a:p>
                      <a:r>
                        <a:rPr lang="en-US" dirty="0"/>
                        <a:t>DBMS</a:t>
                      </a:r>
                    </a:p>
                  </a:txBody>
                  <a:tcPr/>
                </a:tc>
                <a:tc>
                  <a:txBody>
                    <a:bodyPr/>
                    <a:lstStyle/>
                    <a:p>
                      <a:r>
                        <a:rPr lang="en-US" dirty="0"/>
                        <a:t>RDBMS</a:t>
                      </a:r>
                    </a:p>
                  </a:txBody>
                  <a:tcPr/>
                </a:tc>
                <a:extLst>
                  <a:ext uri="{0D108BD9-81ED-4DB2-BD59-A6C34878D82A}">
                    <a16:rowId xmlns:a16="http://schemas.microsoft.com/office/drawing/2014/main" val="2793496433"/>
                  </a:ext>
                </a:extLst>
              </a:tr>
              <a:tr h="516091">
                <a:tc>
                  <a:txBody>
                    <a:bodyPr/>
                    <a:lstStyle/>
                    <a:p>
                      <a:pPr lvl="0">
                        <a:buNone/>
                      </a:pPr>
                      <a:r>
                        <a:rPr lang="en-US" sz="1800" b="0" i="0" u="none" strike="noStrike" noProof="0" dirty="0">
                          <a:latin typeface="Georgia Pro Light"/>
                        </a:rPr>
                        <a:t>DBMS stores data as file.</a:t>
                      </a:r>
                      <a:endParaRPr lang="en-US" dirty="0"/>
                    </a:p>
                  </a:txBody>
                  <a:tcPr/>
                </a:tc>
                <a:tc>
                  <a:txBody>
                    <a:bodyPr/>
                    <a:lstStyle/>
                    <a:p>
                      <a:pPr lvl="0">
                        <a:buNone/>
                      </a:pPr>
                      <a:r>
                        <a:rPr lang="en-US" sz="1800" b="0" i="0" u="none" strike="noStrike" noProof="0" dirty="0">
                          <a:latin typeface="Georgia Pro Light"/>
                        </a:rPr>
                        <a:t>RDBMS stores data in tabular form</a:t>
                      </a:r>
                      <a:endParaRPr lang="en-US" dirty="0"/>
                    </a:p>
                  </a:txBody>
                  <a:tcPr/>
                </a:tc>
                <a:extLst>
                  <a:ext uri="{0D108BD9-81ED-4DB2-BD59-A6C34878D82A}">
                    <a16:rowId xmlns:a16="http://schemas.microsoft.com/office/drawing/2014/main" val="143491443"/>
                  </a:ext>
                </a:extLst>
              </a:tr>
              <a:tr h="865701">
                <a:tc>
                  <a:txBody>
                    <a:bodyPr/>
                    <a:lstStyle/>
                    <a:p>
                      <a:pPr lvl="0">
                        <a:buNone/>
                      </a:pPr>
                      <a:r>
                        <a:rPr lang="en-US" sz="1800" b="0" i="0" u="none" strike="noStrike" noProof="0" dirty="0">
                          <a:latin typeface="Georgia Pro Light"/>
                        </a:rPr>
                        <a:t>Data elements need to access individually.</a:t>
                      </a:r>
                      <a:endParaRPr lang="en-US" dirty="0"/>
                    </a:p>
                  </a:txBody>
                  <a:tcPr/>
                </a:tc>
                <a:tc>
                  <a:txBody>
                    <a:bodyPr/>
                    <a:lstStyle/>
                    <a:p>
                      <a:pPr lvl="0">
                        <a:buNone/>
                      </a:pPr>
                      <a:r>
                        <a:rPr lang="en-US" sz="1800" b="0" i="0" u="none" strike="noStrike" noProof="0" dirty="0">
                          <a:latin typeface="Georgia Pro Light"/>
                        </a:rPr>
                        <a:t>Multiple data elements can be accessed at the same time.</a:t>
                      </a:r>
                      <a:endParaRPr lang="en-US" dirty="0"/>
                    </a:p>
                  </a:txBody>
                  <a:tcPr/>
                </a:tc>
                <a:extLst>
                  <a:ext uri="{0D108BD9-81ED-4DB2-BD59-A6C34878D82A}">
                    <a16:rowId xmlns:a16="http://schemas.microsoft.com/office/drawing/2014/main" val="4051302882"/>
                  </a:ext>
                </a:extLst>
              </a:tr>
              <a:tr h="882349">
                <a:tc>
                  <a:txBody>
                    <a:bodyPr/>
                    <a:lstStyle/>
                    <a:p>
                      <a:pPr lvl="0">
                        <a:buNone/>
                      </a:pPr>
                      <a:r>
                        <a:rPr lang="en-US" sz="1800" b="0" i="0" u="none" strike="noStrike" noProof="0" dirty="0">
                          <a:latin typeface="Georgia Pro Light"/>
                        </a:rPr>
                        <a:t>No relationship between data.</a:t>
                      </a:r>
                      <a:endParaRPr lang="en-US" dirty="0"/>
                    </a:p>
                  </a:txBody>
                  <a:tcPr/>
                </a:tc>
                <a:tc>
                  <a:txBody>
                    <a:bodyPr/>
                    <a:lstStyle/>
                    <a:p>
                      <a:pPr lvl="0">
                        <a:buNone/>
                      </a:pPr>
                      <a:r>
                        <a:rPr lang="en-US" sz="1800" b="0" i="0" u="none" strike="noStrike" noProof="0" dirty="0">
                          <a:latin typeface="Georgia Pro Light"/>
                        </a:rPr>
                        <a:t>Data is stored in the form of tables which are related to each other.</a:t>
                      </a:r>
                      <a:endParaRPr lang="en-US" dirty="0"/>
                    </a:p>
                  </a:txBody>
                  <a:tcPr/>
                </a:tc>
                <a:extLst>
                  <a:ext uri="{0D108BD9-81ED-4DB2-BD59-A6C34878D82A}">
                    <a16:rowId xmlns:a16="http://schemas.microsoft.com/office/drawing/2014/main" val="1314218869"/>
                  </a:ext>
                </a:extLst>
              </a:tr>
              <a:tr h="499443">
                <a:tc>
                  <a:txBody>
                    <a:bodyPr/>
                    <a:lstStyle/>
                    <a:p>
                      <a:pPr lvl="0">
                        <a:buNone/>
                      </a:pPr>
                      <a:r>
                        <a:rPr lang="en-US" sz="1800" b="0" i="0" u="none" strike="noStrike" noProof="0" dirty="0">
                          <a:latin typeface="Georgia Pro Light"/>
                        </a:rPr>
                        <a:t>Normalization is not present</a:t>
                      </a:r>
                      <a:endParaRPr lang="en-US" dirty="0"/>
                    </a:p>
                  </a:txBody>
                  <a:tcPr/>
                </a:tc>
                <a:tc>
                  <a:txBody>
                    <a:bodyPr/>
                    <a:lstStyle/>
                    <a:p>
                      <a:pPr lvl="0">
                        <a:buNone/>
                      </a:pPr>
                      <a:r>
                        <a:rPr lang="en-US" sz="1800" b="0" i="0" u="none" strike="noStrike" noProof="0" dirty="0">
                          <a:latin typeface="Georgia Pro Light"/>
                        </a:rPr>
                        <a:t>Normalization is present</a:t>
                      </a:r>
                      <a:endParaRPr lang="en-US" dirty="0"/>
                    </a:p>
                  </a:txBody>
                  <a:tcPr/>
                </a:tc>
                <a:extLst>
                  <a:ext uri="{0D108BD9-81ED-4DB2-BD59-A6C34878D82A}">
                    <a16:rowId xmlns:a16="http://schemas.microsoft.com/office/drawing/2014/main" val="922383422"/>
                  </a:ext>
                </a:extLst>
              </a:tr>
              <a:tr h="499443">
                <a:tc>
                  <a:txBody>
                    <a:bodyPr/>
                    <a:lstStyle/>
                    <a:p>
                      <a:pPr lvl="0">
                        <a:buNone/>
                      </a:pPr>
                      <a:r>
                        <a:rPr lang="en-US" sz="1800" b="0" i="0" u="none" strike="noStrike" noProof="0" dirty="0">
                          <a:latin typeface="Georgia Pro Light"/>
                        </a:rPr>
                        <a:t>DBMS does not support distributed database</a:t>
                      </a:r>
                      <a:endParaRPr lang="en-US" dirty="0"/>
                    </a:p>
                  </a:txBody>
                  <a:tcPr/>
                </a:tc>
                <a:tc>
                  <a:txBody>
                    <a:bodyPr/>
                    <a:lstStyle/>
                    <a:p>
                      <a:pPr lvl="0">
                        <a:buNone/>
                      </a:pPr>
                      <a:r>
                        <a:rPr lang="en-US" sz="1800" b="0" i="0" u="none" strike="noStrike" noProof="0" dirty="0">
                          <a:latin typeface="Georgia Pro Light"/>
                        </a:rPr>
                        <a:t>RDBMS supports distributed database.</a:t>
                      </a:r>
                      <a:endParaRPr lang="en-US" dirty="0"/>
                    </a:p>
                  </a:txBody>
                  <a:tcPr/>
                </a:tc>
                <a:extLst>
                  <a:ext uri="{0D108BD9-81ED-4DB2-BD59-A6C34878D82A}">
                    <a16:rowId xmlns:a16="http://schemas.microsoft.com/office/drawing/2014/main" val="3951424082"/>
                  </a:ext>
                </a:extLst>
              </a:tr>
            </a:tbl>
          </a:graphicData>
        </a:graphic>
      </p:graphicFrame>
    </p:spTree>
    <p:extLst>
      <p:ext uri="{BB962C8B-B14F-4D97-AF65-F5344CB8AC3E}">
        <p14:creationId xmlns:p14="http://schemas.microsoft.com/office/powerpoint/2010/main" val="238426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DB8D-6B82-4217-BC56-6850D86C58AA}"/>
              </a:ext>
            </a:extLst>
          </p:cNvPr>
          <p:cNvSpPr>
            <a:spLocks noGrp="1"/>
          </p:cNvSpPr>
          <p:nvPr>
            <p:ph type="title"/>
          </p:nvPr>
        </p:nvSpPr>
        <p:spPr/>
        <p:txBody>
          <a:bodyPr>
            <a:normAutofit/>
          </a:bodyPr>
          <a:lstStyle/>
          <a:p>
            <a:r>
              <a:rPr lang="en-US" sz="2800" b="1" dirty="0"/>
              <a:t>How Data Is Stored In DBMS</a:t>
            </a:r>
          </a:p>
        </p:txBody>
      </p:sp>
      <p:sp>
        <p:nvSpPr>
          <p:cNvPr id="3" name="Content Placeholder 2">
            <a:extLst>
              <a:ext uri="{FF2B5EF4-FFF2-40B4-BE49-F238E27FC236}">
                <a16:creationId xmlns:a16="http://schemas.microsoft.com/office/drawing/2014/main" id="{87243730-62F7-4EC3-A211-D742377AC2D7}"/>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en-US" dirty="0">
                <a:ea typeface="+mn-lt"/>
                <a:cs typeface="+mn-lt"/>
              </a:rPr>
              <a:t>The data storage in DBMS is done in the form of a file.</a:t>
            </a:r>
          </a:p>
          <a:p>
            <a:pPr>
              <a:buFont typeface="Wingdings" panose="020B0604020202020204" pitchFamily="34" charset="0"/>
              <a:buChar char="v"/>
            </a:pPr>
            <a:r>
              <a:rPr lang="en-US" dirty="0">
                <a:ea typeface="+mn-lt"/>
                <a:cs typeface="+mn-lt"/>
              </a:rPr>
              <a:t>In DBMS, the data is stored in a navigational format or using a hierarchical arrangement.</a:t>
            </a:r>
          </a:p>
          <a:p>
            <a:pPr>
              <a:buFont typeface="Wingdings" panose="020B0604020202020204" pitchFamily="34" charset="0"/>
              <a:buChar char="v"/>
            </a:pPr>
            <a:r>
              <a:rPr lang="en-US" dirty="0">
                <a:ea typeface="+mn-lt"/>
                <a:cs typeface="+mn-lt"/>
              </a:rPr>
              <a:t>Only one user can use DBMS</a:t>
            </a:r>
          </a:p>
          <a:p>
            <a:pPr>
              <a:buFont typeface="Wingdings" panose="020B0604020202020204" pitchFamily="34" charset="0"/>
              <a:buChar char="v"/>
            </a:pPr>
            <a:r>
              <a:rPr lang="en-US" dirty="0">
                <a:ea typeface="+mn-lt"/>
                <a:cs typeface="+mn-lt"/>
              </a:rPr>
              <a:t>Usually, the database may not use the ACID form of data storage, which could bring in some issues that can lead to more significant problems in the future</a:t>
            </a:r>
            <a:endParaRPr lang="en-US" dirty="0"/>
          </a:p>
        </p:txBody>
      </p:sp>
    </p:spTree>
    <p:extLst>
      <p:ext uri="{BB962C8B-B14F-4D97-AF65-F5344CB8AC3E}">
        <p14:creationId xmlns:p14="http://schemas.microsoft.com/office/powerpoint/2010/main" val="177237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34F7-970A-42AF-B75B-6D874AEEF7BD}"/>
              </a:ext>
            </a:extLst>
          </p:cNvPr>
          <p:cNvSpPr>
            <a:spLocks noGrp="1"/>
          </p:cNvSpPr>
          <p:nvPr>
            <p:ph type="title"/>
          </p:nvPr>
        </p:nvSpPr>
        <p:spPr/>
        <p:txBody>
          <a:bodyPr>
            <a:normAutofit/>
          </a:bodyPr>
          <a:lstStyle/>
          <a:p>
            <a:r>
              <a:rPr lang="en-US" sz="2800" b="1" dirty="0"/>
              <a:t>How Data Is Stored In RDBMS</a:t>
            </a:r>
          </a:p>
        </p:txBody>
      </p:sp>
      <p:sp>
        <p:nvSpPr>
          <p:cNvPr id="3" name="Content Placeholder 2">
            <a:extLst>
              <a:ext uri="{FF2B5EF4-FFF2-40B4-BE49-F238E27FC236}">
                <a16:creationId xmlns:a16="http://schemas.microsoft.com/office/drawing/2014/main" id="{8E112320-6967-4BF3-BA3F-FA1B4AFA93EC}"/>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en-US" dirty="0">
                <a:ea typeface="+mn-lt"/>
                <a:cs typeface="+mn-lt"/>
              </a:rPr>
              <a:t>Tables are used to store data in RDBMS.</a:t>
            </a:r>
          </a:p>
          <a:p>
            <a:pPr>
              <a:buFont typeface="Wingdings" panose="020B0604020202020204" pitchFamily="34" charset="0"/>
              <a:buChar char="v"/>
            </a:pPr>
            <a:r>
              <a:rPr lang="en-US" dirty="0">
                <a:ea typeface="+mn-lt"/>
                <a:cs typeface="+mn-lt"/>
              </a:rPr>
              <a:t>The tables which are used by RDBMS stores the data in the form of rows and columns. With the help of the column name and the row index, any information can be easily extracted</a:t>
            </a:r>
          </a:p>
          <a:p>
            <a:pPr>
              <a:buFont typeface="Wingdings" panose="020B0604020202020204" pitchFamily="34" charset="0"/>
              <a:buChar char="v"/>
            </a:pPr>
            <a:r>
              <a:rPr lang="en-US" dirty="0">
                <a:ea typeface="+mn-lt"/>
                <a:cs typeface="+mn-lt"/>
              </a:rPr>
              <a:t>More than one user can use RDBMS.</a:t>
            </a:r>
          </a:p>
          <a:p>
            <a:pPr>
              <a:buFont typeface="Wingdings" panose="020B0604020202020204" pitchFamily="34" charset="0"/>
              <a:buChar char="v"/>
            </a:pPr>
            <a:r>
              <a:rPr lang="en-US" dirty="0">
                <a:ea typeface="+mn-lt"/>
                <a:cs typeface="+mn-lt"/>
              </a:rPr>
              <a:t>Because Relational Databases use the ACID model, the construction of them becomes problematic. However, this difficulty is easily countered by the benefits of using an ACID model</a:t>
            </a:r>
            <a:endParaRPr lang="en-US" dirty="0"/>
          </a:p>
        </p:txBody>
      </p:sp>
    </p:spTree>
    <p:extLst>
      <p:ext uri="{BB962C8B-B14F-4D97-AF65-F5344CB8AC3E}">
        <p14:creationId xmlns:p14="http://schemas.microsoft.com/office/powerpoint/2010/main" val="230836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66E8-8EDD-483E-9B29-E7D5B5C5D115}"/>
              </a:ext>
            </a:extLst>
          </p:cNvPr>
          <p:cNvSpPr>
            <a:spLocks noGrp="1"/>
          </p:cNvSpPr>
          <p:nvPr>
            <p:ph type="title"/>
          </p:nvPr>
        </p:nvSpPr>
        <p:spPr/>
        <p:txBody>
          <a:bodyPr>
            <a:normAutofit/>
          </a:bodyPr>
          <a:lstStyle/>
          <a:p>
            <a:r>
              <a:rPr lang="en-US" sz="2800" b="1" dirty="0"/>
              <a:t>Database Entity</a:t>
            </a:r>
          </a:p>
        </p:txBody>
      </p:sp>
      <p:sp>
        <p:nvSpPr>
          <p:cNvPr id="3" name="Content Placeholder 2">
            <a:extLst>
              <a:ext uri="{FF2B5EF4-FFF2-40B4-BE49-F238E27FC236}">
                <a16:creationId xmlns:a16="http://schemas.microsoft.com/office/drawing/2014/main" id="{87A8DFF9-9E26-4466-BA9B-7544838B7F80}"/>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Database entity is a thing, person, place, unit, object or any item about which the data should be captured and stored in the form of properties, workflow and tables. While workflow and tables are optional for </a:t>
            </a:r>
            <a:r>
              <a:rPr lang="en-US" sz="2400" i="1" dirty="0">
                <a:ea typeface="+mn-lt"/>
                <a:cs typeface="+mn-lt"/>
              </a:rPr>
              <a:t>database entity</a:t>
            </a:r>
            <a:r>
              <a:rPr lang="en-US" sz="2400" dirty="0">
                <a:ea typeface="+mn-lt"/>
                <a:cs typeface="+mn-lt"/>
              </a:rPr>
              <a:t>, properties are required (because entity without properties is not an entity)</a:t>
            </a:r>
          </a:p>
          <a:p>
            <a:pPr marL="0" indent="0">
              <a:buNone/>
            </a:pPr>
            <a:r>
              <a:rPr lang="en-US" sz="2400" dirty="0">
                <a:ea typeface="+mn-lt"/>
                <a:cs typeface="+mn-lt"/>
              </a:rPr>
              <a:t>Entity property is an attribute of the entity still sometimes it is hard to say whether database item should be an entity or a property.</a:t>
            </a:r>
            <a:endParaRPr lang="en-US" dirty="0"/>
          </a:p>
        </p:txBody>
      </p:sp>
    </p:spTree>
    <p:extLst>
      <p:ext uri="{BB962C8B-B14F-4D97-AF65-F5344CB8AC3E}">
        <p14:creationId xmlns:p14="http://schemas.microsoft.com/office/powerpoint/2010/main" val="125456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470A-BDC2-48A5-AFD8-D7A3CC04E1EF}"/>
              </a:ext>
            </a:extLst>
          </p:cNvPr>
          <p:cNvSpPr>
            <a:spLocks noGrp="1"/>
          </p:cNvSpPr>
          <p:nvPr>
            <p:ph type="title"/>
          </p:nvPr>
        </p:nvSpPr>
        <p:spPr/>
        <p:txBody>
          <a:bodyPr/>
          <a:lstStyle/>
          <a:p>
            <a:r>
              <a:rPr lang="en-US" sz="2800" b="1"/>
              <a:t>Basic Relational DBMS Concepts</a:t>
            </a:r>
          </a:p>
          <a:p>
            <a:endParaRPr lang="en-US" dirty="0"/>
          </a:p>
        </p:txBody>
      </p:sp>
      <p:sp>
        <p:nvSpPr>
          <p:cNvPr id="3" name="Content Placeholder 2">
            <a:extLst>
              <a:ext uri="{FF2B5EF4-FFF2-40B4-BE49-F238E27FC236}">
                <a16:creationId xmlns:a16="http://schemas.microsoft.com/office/drawing/2014/main" id="{9C26AA35-3AE6-4F61-96D2-DBA68D061CBC}"/>
              </a:ext>
            </a:extLst>
          </p:cNvPr>
          <p:cNvSpPr>
            <a:spLocks noGrp="1"/>
          </p:cNvSpPr>
          <p:nvPr>
            <p:ph idx="1"/>
          </p:nvPr>
        </p:nvSpPr>
        <p:spPr/>
        <p:txBody>
          <a:bodyPr vert="horz" lIns="91440" tIns="45720" rIns="91440" bIns="45720" rtlCol="0" anchor="t">
            <a:normAutofit/>
          </a:bodyPr>
          <a:lstStyle/>
          <a:p>
            <a:pPr marL="0" indent="0">
              <a:buNone/>
            </a:pPr>
            <a:r>
              <a:rPr lang="en-US" b="1"/>
              <a:t>TABLE</a:t>
            </a:r>
          </a:p>
          <a:p>
            <a:pPr marL="0" indent="0">
              <a:buNone/>
            </a:pPr>
            <a:r>
              <a:rPr lang="en-US">
                <a:ea typeface="+mn-lt"/>
                <a:cs typeface="+mn-lt"/>
              </a:rPr>
              <a:t>In Relational database model, a </a:t>
            </a:r>
            <a:r>
              <a:rPr lang="en-US" b="1">
                <a:ea typeface="+mn-lt"/>
                <a:cs typeface="+mn-lt"/>
              </a:rPr>
              <a:t>table</a:t>
            </a:r>
            <a:r>
              <a:rPr lang="en-US">
                <a:ea typeface="+mn-lt"/>
                <a:cs typeface="+mn-lt"/>
              </a:rPr>
              <a:t> is a collection of data elements organised in terms of rows and columns. A table is also considered as a convenient representation of </a:t>
            </a:r>
            <a:r>
              <a:rPr lang="en-US" b="1">
                <a:ea typeface="+mn-lt"/>
                <a:cs typeface="+mn-lt"/>
              </a:rPr>
              <a:t>relations</a:t>
            </a:r>
            <a:r>
              <a:rPr lang="en-US">
                <a:ea typeface="+mn-lt"/>
                <a:cs typeface="+mn-lt"/>
              </a:rPr>
              <a:t>. But a table can have duplicate row of data while a true </a:t>
            </a:r>
            <a:r>
              <a:rPr lang="en-US" b="1">
                <a:ea typeface="+mn-lt"/>
                <a:cs typeface="+mn-lt"/>
              </a:rPr>
              <a:t>relation</a:t>
            </a:r>
            <a:r>
              <a:rPr lang="en-US">
                <a:ea typeface="+mn-lt"/>
                <a:cs typeface="+mn-lt"/>
              </a:rPr>
              <a:t> cannot have duplicate data. Table is the most simplest form of data storage. Below is an example of an Employee table.</a:t>
            </a:r>
          </a:p>
          <a:p>
            <a:pPr marL="0" indent="0">
              <a:buNone/>
            </a:pPr>
            <a:endParaRPr lang="en-US" dirty="0"/>
          </a:p>
        </p:txBody>
      </p:sp>
      <p:graphicFrame>
        <p:nvGraphicFramePr>
          <p:cNvPr id="5" name="Table 4">
            <a:extLst>
              <a:ext uri="{FF2B5EF4-FFF2-40B4-BE49-F238E27FC236}">
                <a16:creationId xmlns:a16="http://schemas.microsoft.com/office/drawing/2014/main" id="{4CA33B71-C285-47F5-AA05-987D9DE37B52}"/>
              </a:ext>
            </a:extLst>
          </p:cNvPr>
          <p:cNvGraphicFramePr>
            <a:graphicFrameLocks noGrp="1"/>
          </p:cNvGraphicFramePr>
          <p:nvPr>
            <p:extLst>
              <p:ext uri="{D42A27DB-BD31-4B8C-83A1-F6EECF244321}">
                <p14:modId xmlns:p14="http://schemas.microsoft.com/office/powerpoint/2010/main" val="3656605580"/>
              </p:ext>
            </p:extLst>
          </p:nvPr>
        </p:nvGraphicFramePr>
        <p:xfrm>
          <a:off x="2272014" y="4408386"/>
          <a:ext cx="7101632" cy="1463040"/>
        </p:xfrm>
        <a:graphic>
          <a:graphicData uri="http://schemas.openxmlformats.org/drawingml/2006/table">
            <a:tbl>
              <a:tblPr firstRow="1" bandRow="1">
                <a:tableStyleId>{5C22544A-7EE6-4342-B048-85BDC9FD1C3A}</a:tableStyleId>
              </a:tblPr>
              <a:tblGrid>
                <a:gridCol w="1775408">
                  <a:extLst>
                    <a:ext uri="{9D8B030D-6E8A-4147-A177-3AD203B41FA5}">
                      <a16:colId xmlns:a16="http://schemas.microsoft.com/office/drawing/2014/main" val="2092720810"/>
                    </a:ext>
                  </a:extLst>
                </a:gridCol>
                <a:gridCol w="1775408">
                  <a:extLst>
                    <a:ext uri="{9D8B030D-6E8A-4147-A177-3AD203B41FA5}">
                      <a16:colId xmlns:a16="http://schemas.microsoft.com/office/drawing/2014/main" val="3411793105"/>
                    </a:ext>
                  </a:extLst>
                </a:gridCol>
                <a:gridCol w="1775408">
                  <a:extLst>
                    <a:ext uri="{9D8B030D-6E8A-4147-A177-3AD203B41FA5}">
                      <a16:colId xmlns:a16="http://schemas.microsoft.com/office/drawing/2014/main" val="1749552060"/>
                    </a:ext>
                  </a:extLst>
                </a:gridCol>
                <a:gridCol w="1775408">
                  <a:extLst>
                    <a:ext uri="{9D8B030D-6E8A-4147-A177-3AD203B41FA5}">
                      <a16:colId xmlns:a16="http://schemas.microsoft.com/office/drawing/2014/main" val="852793767"/>
                    </a:ext>
                  </a:extLst>
                </a:gridCol>
              </a:tblGrid>
              <a:tr h="365125">
                <a:tc>
                  <a:txBody>
                    <a:bodyPr/>
                    <a:lstStyle/>
                    <a:p>
                      <a:pPr algn="l"/>
                      <a:r>
                        <a:rPr lang="en-US">
                          <a:effectLst/>
                        </a:rPr>
                        <a:t>ID</a:t>
                      </a:r>
                    </a:p>
                  </a:txBody>
                  <a:tcPr/>
                </a:tc>
                <a:tc>
                  <a:txBody>
                    <a:bodyPr/>
                    <a:lstStyle/>
                    <a:p>
                      <a:pPr algn="l"/>
                      <a:r>
                        <a:rPr lang="en-US">
                          <a:effectLst/>
                        </a:rPr>
                        <a:t>Name</a:t>
                      </a:r>
                    </a:p>
                  </a:txBody>
                  <a:tcPr/>
                </a:tc>
                <a:tc>
                  <a:txBody>
                    <a:bodyPr/>
                    <a:lstStyle/>
                    <a:p>
                      <a:pPr algn="l"/>
                      <a:r>
                        <a:rPr lang="en-US">
                          <a:effectLst/>
                        </a:rPr>
                        <a:t>Age</a:t>
                      </a:r>
                    </a:p>
                  </a:txBody>
                  <a:tcPr/>
                </a:tc>
                <a:tc>
                  <a:txBody>
                    <a:bodyPr/>
                    <a:lstStyle/>
                    <a:p>
                      <a:pPr algn="l"/>
                      <a:r>
                        <a:rPr lang="en-US">
                          <a:effectLst/>
                        </a:rPr>
                        <a:t>Salary</a:t>
                      </a:r>
                    </a:p>
                  </a:txBody>
                  <a:tcPr/>
                </a:tc>
                <a:extLst>
                  <a:ext uri="{0D108BD9-81ED-4DB2-BD59-A6C34878D82A}">
                    <a16:rowId xmlns:a16="http://schemas.microsoft.com/office/drawing/2014/main" val="1381323708"/>
                  </a:ext>
                </a:extLst>
              </a:tr>
              <a:tr h="0">
                <a:tc>
                  <a:txBody>
                    <a:bodyPr/>
                    <a:lstStyle/>
                    <a:p>
                      <a:r>
                        <a:rPr lang="en-US">
                          <a:effectLst/>
                        </a:rPr>
                        <a:t>1</a:t>
                      </a:r>
                    </a:p>
                  </a:txBody>
                  <a:tcPr/>
                </a:tc>
                <a:tc>
                  <a:txBody>
                    <a:bodyPr/>
                    <a:lstStyle/>
                    <a:p>
                      <a:r>
                        <a:rPr lang="en-US">
                          <a:effectLst/>
                        </a:rPr>
                        <a:t>Adam</a:t>
                      </a:r>
                    </a:p>
                  </a:txBody>
                  <a:tcPr/>
                </a:tc>
                <a:tc>
                  <a:txBody>
                    <a:bodyPr/>
                    <a:lstStyle/>
                    <a:p>
                      <a:r>
                        <a:rPr lang="en-US">
                          <a:effectLst/>
                        </a:rPr>
                        <a:t>34</a:t>
                      </a:r>
                    </a:p>
                  </a:txBody>
                  <a:tcPr/>
                </a:tc>
                <a:tc>
                  <a:txBody>
                    <a:bodyPr/>
                    <a:lstStyle/>
                    <a:p>
                      <a:r>
                        <a:rPr lang="en-US">
                          <a:effectLst/>
                        </a:rPr>
                        <a:t>13000</a:t>
                      </a:r>
                    </a:p>
                  </a:txBody>
                  <a:tcPr/>
                </a:tc>
                <a:extLst>
                  <a:ext uri="{0D108BD9-81ED-4DB2-BD59-A6C34878D82A}">
                    <a16:rowId xmlns:a16="http://schemas.microsoft.com/office/drawing/2014/main" val="3748132472"/>
                  </a:ext>
                </a:extLst>
              </a:tr>
              <a:tr h="0">
                <a:tc>
                  <a:txBody>
                    <a:bodyPr/>
                    <a:lstStyle/>
                    <a:p>
                      <a:r>
                        <a:rPr lang="en-US">
                          <a:effectLst/>
                        </a:rPr>
                        <a:t>2</a:t>
                      </a:r>
                    </a:p>
                  </a:txBody>
                  <a:tcPr/>
                </a:tc>
                <a:tc>
                  <a:txBody>
                    <a:bodyPr/>
                    <a:lstStyle/>
                    <a:p>
                      <a:r>
                        <a:rPr lang="en-US">
                          <a:effectLst/>
                        </a:rPr>
                        <a:t>Alex</a:t>
                      </a:r>
                    </a:p>
                  </a:txBody>
                  <a:tcPr/>
                </a:tc>
                <a:tc>
                  <a:txBody>
                    <a:bodyPr/>
                    <a:lstStyle/>
                    <a:p>
                      <a:r>
                        <a:rPr lang="en-US">
                          <a:effectLst/>
                        </a:rPr>
                        <a:t>28</a:t>
                      </a:r>
                    </a:p>
                  </a:txBody>
                  <a:tcPr/>
                </a:tc>
                <a:tc>
                  <a:txBody>
                    <a:bodyPr/>
                    <a:lstStyle/>
                    <a:p>
                      <a:r>
                        <a:rPr lang="en-US">
                          <a:effectLst/>
                        </a:rPr>
                        <a:t>15000</a:t>
                      </a:r>
                    </a:p>
                  </a:txBody>
                  <a:tcPr/>
                </a:tc>
                <a:extLst>
                  <a:ext uri="{0D108BD9-81ED-4DB2-BD59-A6C34878D82A}">
                    <a16:rowId xmlns:a16="http://schemas.microsoft.com/office/drawing/2014/main" val="3655982780"/>
                  </a:ext>
                </a:extLst>
              </a:tr>
              <a:tr h="0">
                <a:tc>
                  <a:txBody>
                    <a:bodyPr/>
                    <a:lstStyle/>
                    <a:p>
                      <a:r>
                        <a:rPr lang="en-US">
                          <a:effectLst/>
                        </a:rPr>
                        <a:t>3</a:t>
                      </a:r>
                    </a:p>
                  </a:txBody>
                  <a:tcPr/>
                </a:tc>
                <a:tc>
                  <a:txBody>
                    <a:bodyPr/>
                    <a:lstStyle/>
                    <a:p>
                      <a:r>
                        <a:rPr lang="en-US">
                          <a:effectLst/>
                        </a:rPr>
                        <a:t>Stuart</a:t>
                      </a:r>
                    </a:p>
                  </a:txBody>
                  <a:tcPr/>
                </a:tc>
                <a:tc>
                  <a:txBody>
                    <a:bodyPr/>
                    <a:lstStyle/>
                    <a:p>
                      <a:r>
                        <a:rPr lang="en-US">
                          <a:effectLst/>
                        </a:rPr>
                        <a:t>20</a:t>
                      </a:r>
                    </a:p>
                  </a:txBody>
                  <a:tcPr/>
                </a:tc>
                <a:tc>
                  <a:txBody>
                    <a:bodyPr/>
                    <a:lstStyle/>
                    <a:p>
                      <a:r>
                        <a:rPr lang="en-US">
                          <a:effectLst/>
                        </a:rPr>
                        <a:t>18000</a:t>
                      </a:r>
                    </a:p>
                  </a:txBody>
                  <a:tcPr/>
                </a:tc>
                <a:extLst>
                  <a:ext uri="{0D108BD9-81ED-4DB2-BD59-A6C34878D82A}">
                    <a16:rowId xmlns:a16="http://schemas.microsoft.com/office/drawing/2014/main" val="1248198934"/>
                  </a:ext>
                </a:extLst>
              </a:tr>
            </a:tbl>
          </a:graphicData>
        </a:graphic>
      </p:graphicFrame>
    </p:spTree>
    <p:extLst>
      <p:ext uri="{BB962C8B-B14F-4D97-AF65-F5344CB8AC3E}">
        <p14:creationId xmlns:p14="http://schemas.microsoft.com/office/powerpoint/2010/main" val="228051383"/>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VaultVTI</vt:lpstr>
      <vt:lpstr>DBMS</vt:lpstr>
      <vt:lpstr>Data base management system</vt:lpstr>
      <vt:lpstr>Purpose Of Database System</vt:lpstr>
      <vt:lpstr>Uses of DBMS</vt:lpstr>
      <vt:lpstr>Difference between RDBMS and DBMS </vt:lpstr>
      <vt:lpstr>How Data Is Stored In DBMS</vt:lpstr>
      <vt:lpstr>How Data Is Stored In RDBMS</vt:lpstr>
      <vt:lpstr>Database Entity</vt:lpstr>
      <vt:lpstr>Basic Relational DBMS Concepts </vt:lpstr>
      <vt:lpstr>Tuple</vt:lpstr>
      <vt:lpstr>Attribute</vt:lpstr>
      <vt:lpstr>Relation Schema</vt:lpstr>
      <vt:lpstr>Relational Integrity Constraints </vt:lpstr>
      <vt:lpstr>Key Constraints </vt:lpstr>
      <vt:lpstr>Domain Constraint </vt:lpstr>
      <vt:lpstr>Referential integrity Constraints</vt:lpstr>
      <vt:lpstr>Basic operations in RDBMS</vt:lpstr>
      <vt:lpstr>UNION</vt:lpstr>
      <vt:lpstr>RDBMS Architecture And Its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340</cp:revision>
  <dcterms:created xsi:type="dcterms:W3CDTF">2021-11-02T04:44:55Z</dcterms:created>
  <dcterms:modified xsi:type="dcterms:W3CDTF">2021-11-02T11:52:33Z</dcterms:modified>
</cp:coreProperties>
</file>