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2" r:id="rId5"/>
    <p:sldId id="264" r:id="rId6"/>
    <p:sldId id="266" r:id="rId7"/>
    <p:sldId id="267" r:id="rId8"/>
    <p:sldId id="268" r:id="rId9"/>
    <p:sldId id="270" r:id="rId10"/>
    <p:sldId id="271"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E2315D-33ED-4B1E-A8AD-B765831D8E99}">
          <p14:sldIdLst>
            <p14:sldId id="258"/>
            <p14:sldId id="257"/>
            <p14:sldId id="259"/>
            <p14:sldId id="262"/>
            <p14:sldId id="264"/>
            <p14:sldId id="266"/>
            <p14:sldId id="267"/>
            <p14:sldId id="268"/>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73" autoAdjust="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52BD-A1DC-C251-C67F-50590B9463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E1B6A114-F5ED-1551-A37B-0023FB8B7A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C6EF82C5-35A5-3BB6-D6E8-7DD8E1010C29}"/>
              </a:ext>
            </a:extLst>
          </p:cNvPr>
          <p:cNvSpPr>
            <a:spLocks noGrp="1"/>
          </p:cNvSpPr>
          <p:nvPr>
            <p:ph type="dt" sz="half" idx="10"/>
          </p:nvPr>
        </p:nvSpPr>
        <p:spPr/>
        <p:txBody>
          <a:bodyPr/>
          <a:lstStyle/>
          <a:p>
            <a:fld id="{BD0B0561-1B6E-4AAA-82E2-1FB7DB401836}" type="datetimeFigureOut">
              <a:rPr lang="en-ID" smtClean="0"/>
              <a:t>01/01/2024</a:t>
            </a:fld>
            <a:endParaRPr lang="en-ID"/>
          </a:p>
        </p:txBody>
      </p:sp>
      <p:sp>
        <p:nvSpPr>
          <p:cNvPr id="5" name="Footer Placeholder 4">
            <a:extLst>
              <a:ext uri="{FF2B5EF4-FFF2-40B4-BE49-F238E27FC236}">
                <a16:creationId xmlns:a16="http://schemas.microsoft.com/office/drawing/2014/main" id="{E8B3DF66-2368-B48E-80E5-7FD570985C5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ADCF03A-0D30-91D9-8C96-BA384726C45E}"/>
              </a:ext>
            </a:extLst>
          </p:cNvPr>
          <p:cNvSpPr>
            <a:spLocks noGrp="1"/>
          </p:cNvSpPr>
          <p:nvPr>
            <p:ph type="sldNum" sz="quarter" idx="12"/>
          </p:nvPr>
        </p:nvSpPr>
        <p:spPr/>
        <p:txBody>
          <a:bodyPr/>
          <a:lstStyle/>
          <a:p>
            <a:fld id="{DD88D196-617D-49EF-9D91-16AA9501AF96}" type="slidenum">
              <a:rPr lang="en-ID" smtClean="0"/>
              <a:t>‹#›</a:t>
            </a:fld>
            <a:endParaRPr lang="en-ID"/>
          </a:p>
        </p:txBody>
      </p:sp>
    </p:spTree>
    <p:extLst>
      <p:ext uri="{BB962C8B-B14F-4D97-AF65-F5344CB8AC3E}">
        <p14:creationId xmlns:p14="http://schemas.microsoft.com/office/powerpoint/2010/main" val="4126179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1561F-7F4E-035E-9E48-6208E28098FF}"/>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ABF4BA73-0D87-71EB-2AF1-0EF8ECE475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2F2D838-8431-77ED-D8F7-BF42D56346A0}"/>
              </a:ext>
            </a:extLst>
          </p:cNvPr>
          <p:cNvSpPr>
            <a:spLocks noGrp="1"/>
          </p:cNvSpPr>
          <p:nvPr>
            <p:ph type="dt" sz="half" idx="10"/>
          </p:nvPr>
        </p:nvSpPr>
        <p:spPr/>
        <p:txBody>
          <a:bodyPr/>
          <a:lstStyle/>
          <a:p>
            <a:fld id="{BD0B0561-1B6E-4AAA-82E2-1FB7DB401836}" type="datetimeFigureOut">
              <a:rPr lang="en-ID" smtClean="0"/>
              <a:t>01/01/2024</a:t>
            </a:fld>
            <a:endParaRPr lang="en-ID"/>
          </a:p>
        </p:txBody>
      </p:sp>
      <p:sp>
        <p:nvSpPr>
          <p:cNvPr id="5" name="Footer Placeholder 4">
            <a:extLst>
              <a:ext uri="{FF2B5EF4-FFF2-40B4-BE49-F238E27FC236}">
                <a16:creationId xmlns:a16="http://schemas.microsoft.com/office/drawing/2014/main" id="{DED518C1-6407-CDB7-7245-E9FD70409E0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A01FEAB-EA6F-52CF-32AB-6B9B00259225}"/>
              </a:ext>
            </a:extLst>
          </p:cNvPr>
          <p:cNvSpPr>
            <a:spLocks noGrp="1"/>
          </p:cNvSpPr>
          <p:nvPr>
            <p:ph type="sldNum" sz="quarter" idx="12"/>
          </p:nvPr>
        </p:nvSpPr>
        <p:spPr/>
        <p:txBody>
          <a:bodyPr/>
          <a:lstStyle/>
          <a:p>
            <a:fld id="{DD88D196-617D-49EF-9D91-16AA9501AF96}" type="slidenum">
              <a:rPr lang="en-ID" smtClean="0"/>
              <a:t>‹#›</a:t>
            </a:fld>
            <a:endParaRPr lang="en-ID"/>
          </a:p>
        </p:txBody>
      </p:sp>
    </p:spTree>
    <p:extLst>
      <p:ext uri="{BB962C8B-B14F-4D97-AF65-F5344CB8AC3E}">
        <p14:creationId xmlns:p14="http://schemas.microsoft.com/office/powerpoint/2010/main" val="140498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79A894-C8D5-3F27-1BCD-16BEF29A0A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1048E8E-F6D8-D828-2357-054D79BBB1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D20CE25-1A45-13CB-96FC-6213675C357F}"/>
              </a:ext>
            </a:extLst>
          </p:cNvPr>
          <p:cNvSpPr>
            <a:spLocks noGrp="1"/>
          </p:cNvSpPr>
          <p:nvPr>
            <p:ph type="dt" sz="half" idx="10"/>
          </p:nvPr>
        </p:nvSpPr>
        <p:spPr/>
        <p:txBody>
          <a:bodyPr/>
          <a:lstStyle/>
          <a:p>
            <a:fld id="{BD0B0561-1B6E-4AAA-82E2-1FB7DB401836}" type="datetimeFigureOut">
              <a:rPr lang="en-ID" smtClean="0"/>
              <a:t>01/01/2024</a:t>
            </a:fld>
            <a:endParaRPr lang="en-ID"/>
          </a:p>
        </p:txBody>
      </p:sp>
      <p:sp>
        <p:nvSpPr>
          <p:cNvPr id="5" name="Footer Placeholder 4">
            <a:extLst>
              <a:ext uri="{FF2B5EF4-FFF2-40B4-BE49-F238E27FC236}">
                <a16:creationId xmlns:a16="http://schemas.microsoft.com/office/drawing/2014/main" id="{85DF4E16-6A34-DD52-9B2D-79F544C46D1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E9AB17D-9336-0D27-1745-656436143B39}"/>
              </a:ext>
            </a:extLst>
          </p:cNvPr>
          <p:cNvSpPr>
            <a:spLocks noGrp="1"/>
          </p:cNvSpPr>
          <p:nvPr>
            <p:ph type="sldNum" sz="quarter" idx="12"/>
          </p:nvPr>
        </p:nvSpPr>
        <p:spPr/>
        <p:txBody>
          <a:bodyPr/>
          <a:lstStyle/>
          <a:p>
            <a:fld id="{DD88D196-617D-49EF-9D91-16AA9501AF96}" type="slidenum">
              <a:rPr lang="en-ID" smtClean="0"/>
              <a:t>‹#›</a:t>
            </a:fld>
            <a:endParaRPr lang="en-ID"/>
          </a:p>
        </p:txBody>
      </p:sp>
    </p:spTree>
    <p:extLst>
      <p:ext uri="{BB962C8B-B14F-4D97-AF65-F5344CB8AC3E}">
        <p14:creationId xmlns:p14="http://schemas.microsoft.com/office/powerpoint/2010/main" val="69402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F5B57-359A-C7C3-A2D3-4E4F154A73EF}"/>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50DD37D0-C217-F99A-5322-9A2F34D6D2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0512234-6D52-8CAF-99ED-9369944D70D2}"/>
              </a:ext>
            </a:extLst>
          </p:cNvPr>
          <p:cNvSpPr>
            <a:spLocks noGrp="1"/>
          </p:cNvSpPr>
          <p:nvPr>
            <p:ph type="dt" sz="half" idx="10"/>
          </p:nvPr>
        </p:nvSpPr>
        <p:spPr/>
        <p:txBody>
          <a:bodyPr/>
          <a:lstStyle/>
          <a:p>
            <a:fld id="{BD0B0561-1B6E-4AAA-82E2-1FB7DB401836}" type="datetimeFigureOut">
              <a:rPr lang="en-ID" smtClean="0"/>
              <a:t>01/01/2024</a:t>
            </a:fld>
            <a:endParaRPr lang="en-ID"/>
          </a:p>
        </p:txBody>
      </p:sp>
      <p:sp>
        <p:nvSpPr>
          <p:cNvPr id="5" name="Footer Placeholder 4">
            <a:extLst>
              <a:ext uri="{FF2B5EF4-FFF2-40B4-BE49-F238E27FC236}">
                <a16:creationId xmlns:a16="http://schemas.microsoft.com/office/drawing/2014/main" id="{F3294D44-0F7F-9D4B-2743-1DC7A37E6F8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5DA3D44-DC10-3641-3DBF-F52BCB5BFB12}"/>
              </a:ext>
            </a:extLst>
          </p:cNvPr>
          <p:cNvSpPr>
            <a:spLocks noGrp="1"/>
          </p:cNvSpPr>
          <p:nvPr>
            <p:ph type="sldNum" sz="quarter" idx="12"/>
          </p:nvPr>
        </p:nvSpPr>
        <p:spPr/>
        <p:txBody>
          <a:bodyPr/>
          <a:lstStyle/>
          <a:p>
            <a:fld id="{DD88D196-617D-49EF-9D91-16AA9501AF96}" type="slidenum">
              <a:rPr lang="en-ID" smtClean="0"/>
              <a:t>‹#›</a:t>
            </a:fld>
            <a:endParaRPr lang="en-ID"/>
          </a:p>
        </p:txBody>
      </p:sp>
    </p:spTree>
    <p:extLst>
      <p:ext uri="{BB962C8B-B14F-4D97-AF65-F5344CB8AC3E}">
        <p14:creationId xmlns:p14="http://schemas.microsoft.com/office/powerpoint/2010/main" val="2704766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9DB68-E72B-47E0-9B5E-CCD21FFC1E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DE1CBCC1-C5A6-4A43-524D-6233D59EF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1ADB7D-5435-54EE-7CFD-D69C287D92F8}"/>
              </a:ext>
            </a:extLst>
          </p:cNvPr>
          <p:cNvSpPr>
            <a:spLocks noGrp="1"/>
          </p:cNvSpPr>
          <p:nvPr>
            <p:ph type="dt" sz="half" idx="10"/>
          </p:nvPr>
        </p:nvSpPr>
        <p:spPr/>
        <p:txBody>
          <a:bodyPr/>
          <a:lstStyle/>
          <a:p>
            <a:fld id="{BD0B0561-1B6E-4AAA-82E2-1FB7DB401836}" type="datetimeFigureOut">
              <a:rPr lang="en-ID" smtClean="0"/>
              <a:t>01/01/2024</a:t>
            </a:fld>
            <a:endParaRPr lang="en-ID"/>
          </a:p>
        </p:txBody>
      </p:sp>
      <p:sp>
        <p:nvSpPr>
          <p:cNvPr id="5" name="Footer Placeholder 4">
            <a:extLst>
              <a:ext uri="{FF2B5EF4-FFF2-40B4-BE49-F238E27FC236}">
                <a16:creationId xmlns:a16="http://schemas.microsoft.com/office/drawing/2014/main" id="{6403A3E6-AED7-0FD0-BEE2-2A176C0BE1E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03F5861-9138-2A33-9B71-7C1093B5B65A}"/>
              </a:ext>
            </a:extLst>
          </p:cNvPr>
          <p:cNvSpPr>
            <a:spLocks noGrp="1"/>
          </p:cNvSpPr>
          <p:nvPr>
            <p:ph type="sldNum" sz="quarter" idx="12"/>
          </p:nvPr>
        </p:nvSpPr>
        <p:spPr/>
        <p:txBody>
          <a:bodyPr/>
          <a:lstStyle/>
          <a:p>
            <a:fld id="{DD88D196-617D-49EF-9D91-16AA9501AF96}" type="slidenum">
              <a:rPr lang="en-ID" smtClean="0"/>
              <a:t>‹#›</a:t>
            </a:fld>
            <a:endParaRPr lang="en-ID"/>
          </a:p>
        </p:txBody>
      </p:sp>
    </p:spTree>
    <p:extLst>
      <p:ext uri="{BB962C8B-B14F-4D97-AF65-F5344CB8AC3E}">
        <p14:creationId xmlns:p14="http://schemas.microsoft.com/office/powerpoint/2010/main" val="103968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DE615-7098-31DF-81E9-907781C6E4FA}"/>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FCB67045-3264-F987-7985-E2866D9FA0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3D2204B2-B1E6-BEFD-C676-4FB909B3F9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DDDE8268-84EF-FFB0-BA6E-A6D36BB69EDD}"/>
              </a:ext>
            </a:extLst>
          </p:cNvPr>
          <p:cNvSpPr>
            <a:spLocks noGrp="1"/>
          </p:cNvSpPr>
          <p:nvPr>
            <p:ph type="dt" sz="half" idx="10"/>
          </p:nvPr>
        </p:nvSpPr>
        <p:spPr/>
        <p:txBody>
          <a:bodyPr/>
          <a:lstStyle/>
          <a:p>
            <a:fld id="{BD0B0561-1B6E-4AAA-82E2-1FB7DB401836}" type="datetimeFigureOut">
              <a:rPr lang="en-ID" smtClean="0"/>
              <a:t>01/01/2024</a:t>
            </a:fld>
            <a:endParaRPr lang="en-ID"/>
          </a:p>
        </p:txBody>
      </p:sp>
      <p:sp>
        <p:nvSpPr>
          <p:cNvPr id="6" name="Footer Placeholder 5">
            <a:extLst>
              <a:ext uri="{FF2B5EF4-FFF2-40B4-BE49-F238E27FC236}">
                <a16:creationId xmlns:a16="http://schemas.microsoft.com/office/drawing/2014/main" id="{2B133276-B300-73B6-B7F7-61EBEC226E6C}"/>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96984B5E-20CF-9185-9479-6E4EDCB6C8BA}"/>
              </a:ext>
            </a:extLst>
          </p:cNvPr>
          <p:cNvSpPr>
            <a:spLocks noGrp="1"/>
          </p:cNvSpPr>
          <p:nvPr>
            <p:ph type="sldNum" sz="quarter" idx="12"/>
          </p:nvPr>
        </p:nvSpPr>
        <p:spPr/>
        <p:txBody>
          <a:bodyPr/>
          <a:lstStyle/>
          <a:p>
            <a:fld id="{DD88D196-617D-49EF-9D91-16AA9501AF96}" type="slidenum">
              <a:rPr lang="en-ID" smtClean="0"/>
              <a:t>‹#›</a:t>
            </a:fld>
            <a:endParaRPr lang="en-ID"/>
          </a:p>
        </p:txBody>
      </p:sp>
    </p:spTree>
    <p:extLst>
      <p:ext uri="{BB962C8B-B14F-4D97-AF65-F5344CB8AC3E}">
        <p14:creationId xmlns:p14="http://schemas.microsoft.com/office/powerpoint/2010/main" val="2297814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A2819-6CAC-CC2D-E018-C17F9DDF6CBC}"/>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24AE69F-0543-949E-3268-C200D651AC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CD6CF0-D68C-835F-5FE1-3918C17681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943D43EC-BD4B-0A7C-1336-37151C2664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101BBD-CE44-3D20-2F0D-46C2B39F4E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2D899FE1-2A0E-A854-507D-8C49853EA874}"/>
              </a:ext>
            </a:extLst>
          </p:cNvPr>
          <p:cNvSpPr>
            <a:spLocks noGrp="1"/>
          </p:cNvSpPr>
          <p:nvPr>
            <p:ph type="dt" sz="half" idx="10"/>
          </p:nvPr>
        </p:nvSpPr>
        <p:spPr/>
        <p:txBody>
          <a:bodyPr/>
          <a:lstStyle/>
          <a:p>
            <a:fld id="{BD0B0561-1B6E-4AAA-82E2-1FB7DB401836}" type="datetimeFigureOut">
              <a:rPr lang="en-ID" smtClean="0"/>
              <a:t>01/01/2024</a:t>
            </a:fld>
            <a:endParaRPr lang="en-ID"/>
          </a:p>
        </p:txBody>
      </p:sp>
      <p:sp>
        <p:nvSpPr>
          <p:cNvPr id="8" name="Footer Placeholder 7">
            <a:extLst>
              <a:ext uri="{FF2B5EF4-FFF2-40B4-BE49-F238E27FC236}">
                <a16:creationId xmlns:a16="http://schemas.microsoft.com/office/drawing/2014/main" id="{DC8C294C-0618-C4E4-DF98-9D32E9729F68}"/>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305111AA-6B7F-E86E-0747-25973D074AE9}"/>
              </a:ext>
            </a:extLst>
          </p:cNvPr>
          <p:cNvSpPr>
            <a:spLocks noGrp="1"/>
          </p:cNvSpPr>
          <p:nvPr>
            <p:ph type="sldNum" sz="quarter" idx="12"/>
          </p:nvPr>
        </p:nvSpPr>
        <p:spPr/>
        <p:txBody>
          <a:bodyPr/>
          <a:lstStyle/>
          <a:p>
            <a:fld id="{DD88D196-617D-49EF-9D91-16AA9501AF96}" type="slidenum">
              <a:rPr lang="en-ID" smtClean="0"/>
              <a:t>‹#›</a:t>
            </a:fld>
            <a:endParaRPr lang="en-ID"/>
          </a:p>
        </p:txBody>
      </p:sp>
    </p:spTree>
    <p:extLst>
      <p:ext uri="{BB962C8B-B14F-4D97-AF65-F5344CB8AC3E}">
        <p14:creationId xmlns:p14="http://schemas.microsoft.com/office/powerpoint/2010/main" val="2524251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9814-658B-A65D-1902-E282B10B3692}"/>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038477D7-DE5B-132D-5816-18D099EEF85D}"/>
              </a:ext>
            </a:extLst>
          </p:cNvPr>
          <p:cNvSpPr>
            <a:spLocks noGrp="1"/>
          </p:cNvSpPr>
          <p:nvPr>
            <p:ph type="dt" sz="half" idx="10"/>
          </p:nvPr>
        </p:nvSpPr>
        <p:spPr/>
        <p:txBody>
          <a:bodyPr/>
          <a:lstStyle/>
          <a:p>
            <a:fld id="{BD0B0561-1B6E-4AAA-82E2-1FB7DB401836}" type="datetimeFigureOut">
              <a:rPr lang="en-ID" smtClean="0"/>
              <a:t>01/01/2024</a:t>
            </a:fld>
            <a:endParaRPr lang="en-ID"/>
          </a:p>
        </p:txBody>
      </p:sp>
      <p:sp>
        <p:nvSpPr>
          <p:cNvPr id="4" name="Footer Placeholder 3">
            <a:extLst>
              <a:ext uri="{FF2B5EF4-FFF2-40B4-BE49-F238E27FC236}">
                <a16:creationId xmlns:a16="http://schemas.microsoft.com/office/drawing/2014/main" id="{DB0F713E-399B-2304-8C52-A5C9F9C88E6A}"/>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662FDCA3-E3E4-B39E-1494-D30ABB0C110E}"/>
              </a:ext>
            </a:extLst>
          </p:cNvPr>
          <p:cNvSpPr>
            <a:spLocks noGrp="1"/>
          </p:cNvSpPr>
          <p:nvPr>
            <p:ph type="sldNum" sz="quarter" idx="12"/>
          </p:nvPr>
        </p:nvSpPr>
        <p:spPr/>
        <p:txBody>
          <a:bodyPr/>
          <a:lstStyle/>
          <a:p>
            <a:fld id="{DD88D196-617D-49EF-9D91-16AA9501AF96}" type="slidenum">
              <a:rPr lang="en-ID" smtClean="0"/>
              <a:t>‹#›</a:t>
            </a:fld>
            <a:endParaRPr lang="en-ID"/>
          </a:p>
        </p:txBody>
      </p:sp>
    </p:spTree>
    <p:extLst>
      <p:ext uri="{BB962C8B-B14F-4D97-AF65-F5344CB8AC3E}">
        <p14:creationId xmlns:p14="http://schemas.microsoft.com/office/powerpoint/2010/main" val="1675962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058C58-BAF4-0969-3B51-8C56CD7A1F28}"/>
              </a:ext>
            </a:extLst>
          </p:cNvPr>
          <p:cNvSpPr>
            <a:spLocks noGrp="1"/>
          </p:cNvSpPr>
          <p:nvPr>
            <p:ph type="dt" sz="half" idx="10"/>
          </p:nvPr>
        </p:nvSpPr>
        <p:spPr/>
        <p:txBody>
          <a:bodyPr/>
          <a:lstStyle/>
          <a:p>
            <a:fld id="{BD0B0561-1B6E-4AAA-82E2-1FB7DB401836}" type="datetimeFigureOut">
              <a:rPr lang="en-ID" smtClean="0"/>
              <a:t>01/01/2024</a:t>
            </a:fld>
            <a:endParaRPr lang="en-ID"/>
          </a:p>
        </p:txBody>
      </p:sp>
      <p:sp>
        <p:nvSpPr>
          <p:cNvPr id="3" name="Footer Placeholder 2">
            <a:extLst>
              <a:ext uri="{FF2B5EF4-FFF2-40B4-BE49-F238E27FC236}">
                <a16:creationId xmlns:a16="http://schemas.microsoft.com/office/drawing/2014/main" id="{F907F9D3-CD84-CC72-1A58-C4221CDFEC7A}"/>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CCA303C0-79B6-111A-3812-87C31ADA246D}"/>
              </a:ext>
            </a:extLst>
          </p:cNvPr>
          <p:cNvSpPr>
            <a:spLocks noGrp="1"/>
          </p:cNvSpPr>
          <p:nvPr>
            <p:ph type="sldNum" sz="quarter" idx="12"/>
          </p:nvPr>
        </p:nvSpPr>
        <p:spPr/>
        <p:txBody>
          <a:bodyPr/>
          <a:lstStyle/>
          <a:p>
            <a:fld id="{DD88D196-617D-49EF-9D91-16AA9501AF96}" type="slidenum">
              <a:rPr lang="en-ID" smtClean="0"/>
              <a:t>‹#›</a:t>
            </a:fld>
            <a:endParaRPr lang="en-ID"/>
          </a:p>
        </p:txBody>
      </p:sp>
    </p:spTree>
    <p:extLst>
      <p:ext uri="{BB962C8B-B14F-4D97-AF65-F5344CB8AC3E}">
        <p14:creationId xmlns:p14="http://schemas.microsoft.com/office/powerpoint/2010/main" val="399635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EEB65-11F7-6B6C-28C9-6E8F5F5DC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53B2AE67-8033-D432-9621-C1AF2CCF90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9FAA5BCC-960B-54EC-D49F-66DBC7E1A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2F3200-0947-04DA-E10A-FC6078669CE9}"/>
              </a:ext>
            </a:extLst>
          </p:cNvPr>
          <p:cNvSpPr>
            <a:spLocks noGrp="1"/>
          </p:cNvSpPr>
          <p:nvPr>
            <p:ph type="dt" sz="half" idx="10"/>
          </p:nvPr>
        </p:nvSpPr>
        <p:spPr/>
        <p:txBody>
          <a:bodyPr/>
          <a:lstStyle/>
          <a:p>
            <a:fld id="{BD0B0561-1B6E-4AAA-82E2-1FB7DB401836}" type="datetimeFigureOut">
              <a:rPr lang="en-ID" smtClean="0"/>
              <a:t>01/01/2024</a:t>
            </a:fld>
            <a:endParaRPr lang="en-ID"/>
          </a:p>
        </p:txBody>
      </p:sp>
      <p:sp>
        <p:nvSpPr>
          <p:cNvPr id="6" name="Footer Placeholder 5">
            <a:extLst>
              <a:ext uri="{FF2B5EF4-FFF2-40B4-BE49-F238E27FC236}">
                <a16:creationId xmlns:a16="http://schemas.microsoft.com/office/drawing/2014/main" id="{82FFAEAF-5ABA-9F2D-093B-C04E488A050C}"/>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AC9D775-9FA3-97F2-2E3F-565FDD1BE91A}"/>
              </a:ext>
            </a:extLst>
          </p:cNvPr>
          <p:cNvSpPr>
            <a:spLocks noGrp="1"/>
          </p:cNvSpPr>
          <p:nvPr>
            <p:ph type="sldNum" sz="quarter" idx="12"/>
          </p:nvPr>
        </p:nvSpPr>
        <p:spPr/>
        <p:txBody>
          <a:bodyPr/>
          <a:lstStyle/>
          <a:p>
            <a:fld id="{DD88D196-617D-49EF-9D91-16AA9501AF96}" type="slidenum">
              <a:rPr lang="en-ID" smtClean="0"/>
              <a:t>‹#›</a:t>
            </a:fld>
            <a:endParaRPr lang="en-ID"/>
          </a:p>
        </p:txBody>
      </p:sp>
    </p:spTree>
    <p:extLst>
      <p:ext uri="{BB962C8B-B14F-4D97-AF65-F5344CB8AC3E}">
        <p14:creationId xmlns:p14="http://schemas.microsoft.com/office/powerpoint/2010/main" val="49840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65D5-F4C7-9112-C8BE-D761407E3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BF344E9E-2E3A-AB00-40B8-0B60235D11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3A0FFB15-62E0-E454-6EE4-D97C2D383C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002C41-608C-F661-CFDC-8254F8334B22}"/>
              </a:ext>
            </a:extLst>
          </p:cNvPr>
          <p:cNvSpPr>
            <a:spLocks noGrp="1"/>
          </p:cNvSpPr>
          <p:nvPr>
            <p:ph type="dt" sz="half" idx="10"/>
          </p:nvPr>
        </p:nvSpPr>
        <p:spPr/>
        <p:txBody>
          <a:bodyPr/>
          <a:lstStyle/>
          <a:p>
            <a:fld id="{BD0B0561-1B6E-4AAA-82E2-1FB7DB401836}" type="datetimeFigureOut">
              <a:rPr lang="en-ID" smtClean="0"/>
              <a:t>01/01/2024</a:t>
            </a:fld>
            <a:endParaRPr lang="en-ID"/>
          </a:p>
        </p:txBody>
      </p:sp>
      <p:sp>
        <p:nvSpPr>
          <p:cNvPr id="6" name="Footer Placeholder 5">
            <a:extLst>
              <a:ext uri="{FF2B5EF4-FFF2-40B4-BE49-F238E27FC236}">
                <a16:creationId xmlns:a16="http://schemas.microsoft.com/office/drawing/2014/main" id="{E4E9B0E1-3C9E-3F0C-0E61-44F9636112D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3313850-97C8-70FC-465F-1ECE67FEA849}"/>
              </a:ext>
            </a:extLst>
          </p:cNvPr>
          <p:cNvSpPr>
            <a:spLocks noGrp="1"/>
          </p:cNvSpPr>
          <p:nvPr>
            <p:ph type="sldNum" sz="quarter" idx="12"/>
          </p:nvPr>
        </p:nvSpPr>
        <p:spPr/>
        <p:txBody>
          <a:bodyPr/>
          <a:lstStyle/>
          <a:p>
            <a:fld id="{DD88D196-617D-49EF-9D91-16AA9501AF96}" type="slidenum">
              <a:rPr lang="en-ID" smtClean="0"/>
              <a:t>‹#›</a:t>
            </a:fld>
            <a:endParaRPr lang="en-ID"/>
          </a:p>
        </p:txBody>
      </p:sp>
    </p:spTree>
    <p:extLst>
      <p:ext uri="{BB962C8B-B14F-4D97-AF65-F5344CB8AC3E}">
        <p14:creationId xmlns:p14="http://schemas.microsoft.com/office/powerpoint/2010/main" val="121754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3E0FC-3549-1511-703B-E22347BF0F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8C472CAD-5D10-CDDF-524C-47AED91E0C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9A5B5B4-0FDC-5177-EB01-A0DCB92F21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0B0561-1B6E-4AAA-82E2-1FB7DB401836}" type="datetimeFigureOut">
              <a:rPr lang="en-ID" smtClean="0"/>
              <a:t>01/01/2024</a:t>
            </a:fld>
            <a:endParaRPr lang="en-ID"/>
          </a:p>
        </p:txBody>
      </p:sp>
      <p:sp>
        <p:nvSpPr>
          <p:cNvPr id="5" name="Footer Placeholder 4">
            <a:extLst>
              <a:ext uri="{FF2B5EF4-FFF2-40B4-BE49-F238E27FC236}">
                <a16:creationId xmlns:a16="http://schemas.microsoft.com/office/drawing/2014/main" id="{B818EF9D-B1B5-6AA8-FFEA-C716CF48B5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6DC48455-B5E3-9909-4E77-088C455445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88D196-617D-49EF-9D91-16AA9501AF96}" type="slidenum">
              <a:rPr lang="en-ID" smtClean="0"/>
              <a:t>‹#›</a:t>
            </a:fld>
            <a:endParaRPr lang="en-ID"/>
          </a:p>
        </p:txBody>
      </p:sp>
    </p:spTree>
    <p:extLst>
      <p:ext uri="{BB962C8B-B14F-4D97-AF65-F5344CB8AC3E}">
        <p14:creationId xmlns:p14="http://schemas.microsoft.com/office/powerpoint/2010/main" val="3925288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iqbalstilllearning/" TargetMode="External"/><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hyperlink" Target="https://www.linkedin.com/in/muhammadiqba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iqbalstilllearning/sales-analysis-adidas-US" TargetMode="External"/><Relationship Id="rId2" Type="http://schemas.openxmlformats.org/officeDocument/2006/relationships/hyperlink" Target="https://www.kaggle.com/datasets/bcnishantreddy/adidas-us-sales-datasets" TargetMode="Externa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ap of the united states with a shoe and infographics&#10;&#10;Description automatically generated">
            <a:extLst>
              <a:ext uri="{FF2B5EF4-FFF2-40B4-BE49-F238E27FC236}">
                <a16:creationId xmlns:a16="http://schemas.microsoft.com/office/drawing/2014/main" id="{78558051-2B15-DB05-264A-504F719B52FF}"/>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24711" b="19039"/>
          <a:stretch/>
        </p:blipFill>
        <p:spPr>
          <a:xfrm>
            <a:off x="0" y="1"/>
            <a:ext cx="12191980" cy="6857999"/>
          </a:xfrm>
          <a:prstGeom prst="rect">
            <a:avLst/>
          </a:prstGeom>
        </p:spPr>
      </p:pic>
      <p:sp>
        <p:nvSpPr>
          <p:cNvPr id="5" name="Title 4">
            <a:extLst>
              <a:ext uri="{FF2B5EF4-FFF2-40B4-BE49-F238E27FC236}">
                <a16:creationId xmlns:a16="http://schemas.microsoft.com/office/drawing/2014/main" id="{7BC26C49-AD41-EE37-D1ED-3D359C5B7307}"/>
              </a:ext>
            </a:extLst>
          </p:cNvPr>
          <p:cNvSpPr>
            <a:spLocks noGrp="1"/>
          </p:cNvSpPr>
          <p:nvPr>
            <p:ph type="title"/>
          </p:nvPr>
        </p:nvSpPr>
        <p:spPr>
          <a:xfrm>
            <a:off x="1523990" y="2894370"/>
            <a:ext cx="9144000" cy="1069258"/>
          </a:xfrm>
        </p:spPr>
        <p:txBody>
          <a:bodyPr vert="horz" lIns="91440" tIns="45720" rIns="91440" bIns="45720" rtlCol="0" anchor="b">
            <a:normAutofit fontScale="90000"/>
          </a:bodyPr>
          <a:lstStyle/>
          <a:p>
            <a:pPr algn="ctr">
              <a:lnSpc>
                <a:spcPct val="150000"/>
              </a:lnSpc>
            </a:pPr>
            <a:r>
              <a:rPr lang="en-US" sz="5400" b="1" dirty="0">
                <a:solidFill>
                  <a:srgbClr val="FFFFFF"/>
                </a:solidFill>
                <a:latin typeface="Arial" panose="020B0604020202020204" pitchFamily="34" charset="0"/>
                <a:cs typeface="Arial" panose="020B0604020202020204" pitchFamily="34" charset="0"/>
              </a:rPr>
              <a:t>Adidas Sales Analysis (US)</a:t>
            </a:r>
            <a:br>
              <a:rPr lang="en-US" sz="6000" b="1" dirty="0">
                <a:solidFill>
                  <a:srgbClr val="FFFFFF"/>
                </a:solidFill>
                <a:latin typeface="Arial" panose="020B0604020202020204" pitchFamily="34" charset="0"/>
                <a:cs typeface="Arial" panose="020B0604020202020204" pitchFamily="34" charset="0"/>
              </a:rPr>
            </a:br>
            <a:r>
              <a:rPr lang="en-US" sz="2200" b="1" dirty="0">
                <a:solidFill>
                  <a:srgbClr val="FFFFFF"/>
                </a:solidFill>
                <a:latin typeface="Arial" panose="020B0604020202020204" pitchFamily="34" charset="0"/>
                <a:cs typeface="Arial" panose="020B0604020202020204" pitchFamily="34" charset="0"/>
              </a:rPr>
              <a:t>Python Project </a:t>
            </a:r>
            <a:r>
              <a:rPr lang="en-US" sz="2200" dirty="0">
                <a:solidFill>
                  <a:srgbClr val="FFFFFF"/>
                </a:solidFill>
                <a:latin typeface="Arial" panose="020B0604020202020204" pitchFamily="34" charset="0"/>
                <a:cs typeface="Arial" panose="020B0604020202020204" pitchFamily="34" charset="0"/>
              </a:rPr>
              <a:t>| Muhammad Iqbal</a:t>
            </a:r>
          </a:p>
        </p:txBody>
      </p:sp>
      <p:sp>
        <p:nvSpPr>
          <p:cNvPr id="7" name="TextBox 6">
            <a:extLst>
              <a:ext uri="{FF2B5EF4-FFF2-40B4-BE49-F238E27FC236}">
                <a16:creationId xmlns:a16="http://schemas.microsoft.com/office/drawing/2014/main" id="{9C494F76-8AC4-C60D-1D16-264E28C9F77B}"/>
              </a:ext>
            </a:extLst>
          </p:cNvPr>
          <p:cNvSpPr txBox="1"/>
          <p:nvPr/>
        </p:nvSpPr>
        <p:spPr>
          <a:xfrm>
            <a:off x="-20" y="6627168"/>
            <a:ext cx="12191980" cy="230832"/>
          </a:xfrm>
          <a:prstGeom prst="rect">
            <a:avLst/>
          </a:prstGeom>
          <a:noFill/>
        </p:spPr>
        <p:txBody>
          <a:bodyPr wrap="square">
            <a:spAutoFit/>
          </a:bodyPr>
          <a:lstStyle/>
          <a:p>
            <a:r>
              <a:rPr lang="en-US" sz="900" dirty="0">
                <a:solidFill>
                  <a:srgbClr val="FFFFFF"/>
                </a:solidFill>
                <a:latin typeface="Arial" panose="020B0604020202020204" pitchFamily="34" charset="0"/>
                <a:cs typeface="Arial" panose="020B0604020202020204" pitchFamily="34" charset="0"/>
              </a:rPr>
              <a:t>Image created by </a:t>
            </a:r>
            <a:r>
              <a:rPr lang="en-US" sz="900" dirty="0" err="1">
                <a:solidFill>
                  <a:srgbClr val="FFFFFF"/>
                </a:solidFill>
                <a:latin typeface="Arial" panose="020B0604020202020204" pitchFamily="34" charset="0"/>
                <a:cs typeface="Arial" panose="020B0604020202020204" pitchFamily="34" charset="0"/>
              </a:rPr>
              <a:t>Ms.Bing</a:t>
            </a:r>
            <a:r>
              <a:rPr lang="en-US" sz="900" dirty="0">
                <a:solidFill>
                  <a:srgbClr val="FFFFFF"/>
                </a:solidFill>
                <a:latin typeface="Arial" panose="020B0604020202020204" pitchFamily="34" charset="0"/>
                <a:cs typeface="Arial" panose="020B0604020202020204" pitchFamily="34" charset="0"/>
              </a:rPr>
              <a:t> Image Creator (AI)</a:t>
            </a:r>
            <a:endParaRPr lang="en-ID" sz="900" dirty="0"/>
          </a:p>
        </p:txBody>
      </p:sp>
    </p:spTree>
    <p:extLst>
      <p:ext uri="{BB962C8B-B14F-4D97-AF65-F5344CB8AC3E}">
        <p14:creationId xmlns:p14="http://schemas.microsoft.com/office/powerpoint/2010/main" val="331328096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56E3-93FB-8678-611D-6F3568744E5F}"/>
              </a:ext>
            </a:extLst>
          </p:cNvPr>
          <p:cNvSpPr>
            <a:spLocks noGrp="1"/>
          </p:cNvSpPr>
          <p:nvPr>
            <p:ph type="title"/>
          </p:nvPr>
        </p:nvSpPr>
        <p:spPr>
          <a:xfrm>
            <a:off x="0" y="6632294"/>
            <a:ext cx="12192000" cy="225706"/>
          </a:xfrm>
        </p:spPr>
        <p:txBody>
          <a:bodyPr>
            <a:normAutofit fontScale="90000"/>
          </a:bodyPr>
          <a:lstStyle/>
          <a:p>
            <a:pPr algn="r"/>
            <a:r>
              <a:rPr lang="en-US" sz="1000" b="1" dirty="0">
                <a:latin typeface="Arial" panose="020B0604020202020204" pitchFamily="34" charset="0"/>
                <a:cs typeface="Arial" panose="020B0604020202020204" pitchFamily="34" charset="0"/>
              </a:rPr>
              <a:t>Muhammad Iqbal | </a:t>
            </a:r>
            <a:r>
              <a:rPr lang="en-US" sz="1000" dirty="0">
                <a:latin typeface="Arial" panose="020B0604020202020204" pitchFamily="34" charset="0"/>
                <a:cs typeface="Arial" panose="020B0604020202020204" pitchFamily="34" charset="0"/>
              </a:rPr>
              <a:t>Adidas Sales Analysis (US) - 10</a:t>
            </a:r>
            <a:endParaRPr lang="en-ID" sz="1000" dirty="0">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58B9695A-2D82-A2A5-F139-DCA524C3E692}"/>
              </a:ext>
            </a:extLst>
          </p:cNvPr>
          <p:cNvSpPr txBox="1">
            <a:spLocks/>
          </p:cNvSpPr>
          <p:nvPr/>
        </p:nvSpPr>
        <p:spPr>
          <a:xfrm>
            <a:off x="0" y="0"/>
            <a:ext cx="12192000" cy="3761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200" b="1" dirty="0">
                <a:latin typeface="Arial" panose="020B0604020202020204" pitchFamily="34" charset="0"/>
                <a:cs typeface="Arial" panose="020B0604020202020204" pitchFamily="34" charset="0"/>
              </a:rPr>
              <a:t>Python Project</a:t>
            </a:r>
            <a:endParaRPr lang="en-ID" sz="1200" b="1"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4972B42C-CC3A-C56F-0A8D-D52413A8CB8A}"/>
              </a:ext>
            </a:extLst>
          </p:cNvPr>
          <p:cNvCxnSpPr/>
          <p:nvPr/>
        </p:nvCxnSpPr>
        <p:spPr>
          <a:xfrm>
            <a:off x="11042904" y="317754"/>
            <a:ext cx="1066800" cy="0"/>
          </a:xfrm>
          <a:prstGeom prst="line">
            <a:avLst/>
          </a:prstGeom>
          <a:ln w="38100" cap="rnd" cmpd="thinThick">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78529C42-3FCA-608C-334A-208CFAAE5DC9}"/>
              </a:ext>
            </a:extLst>
          </p:cNvPr>
          <p:cNvSpPr txBox="1">
            <a:spLocks/>
          </p:cNvSpPr>
          <p:nvPr/>
        </p:nvSpPr>
        <p:spPr>
          <a:xfrm>
            <a:off x="302260" y="705155"/>
            <a:ext cx="11587480" cy="55981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latin typeface="Arial" panose="020B0604020202020204" pitchFamily="34" charset="0"/>
                <a:cs typeface="Arial" panose="020B0604020202020204" pitchFamily="34" charset="0"/>
              </a:rPr>
              <a:t>Suggestions (Based on Conclusions)</a:t>
            </a:r>
          </a:p>
          <a:p>
            <a:pPr>
              <a:lnSpc>
                <a:spcPct val="100000"/>
              </a:lnSpc>
            </a:pPr>
            <a:endParaRPr lang="en-US" sz="500" b="1" dirty="0">
              <a:latin typeface="Arial" panose="020B0604020202020204" pitchFamily="34" charset="0"/>
              <a:cs typeface="Arial" panose="020B0604020202020204" pitchFamily="34" charset="0"/>
            </a:endParaRPr>
          </a:p>
          <a:p>
            <a:pPr marL="266700">
              <a:lnSpc>
                <a:spcPct val="100000"/>
              </a:lnSpc>
            </a:pPr>
            <a:endParaRPr lang="en-US" sz="500" dirty="0">
              <a:latin typeface="Arial" panose="020B0604020202020204" pitchFamily="34" charset="0"/>
              <a:cs typeface="Arial" panose="020B0604020202020204" pitchFamily="34" charset="0"/>
            </a:endParaRPr>
          </a:p>
          <a:p>
            <a:pPr marL="228600" indent="-228600">
              <a:lnSpc>
                <a:spcPct val="100000"/>
              </a:lnSpc>
              <a:buFont typeface="+mj-lt"/>
              <a:buAutoNum type="arabicPeriod" startAt="4"/>
            </a:pPr>
            <a:r>
              <a:rPr lang="en-US" sz="1200" b="1" dirty="0">
                <a:latin typeface="Arial" panose="020B0604020202020204" pitchFamily="34" charset="0"/>
                <a:cs typeface="Arial" panose="020B0604020202020204" pitchFamily="34" charset="0"/>
              </a:rPr>
              <a:t>Regionalized Triumph: Tailored Strategies for Adidas Sales in US</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Each location represents diverse consumer preferences and lifestyles, necessitating tailored marketing approaches. For instance, New York may benefit from exclusive collections and dynamic in-store experiences, while California could focus on active lifestyle campaigns. In Florida, season-specific promotions emphasizing athleisure wear for warm climates may be key. The West region's success indicates an opportunity for Adidas to tap into the innovation-driven and outdoor-focused culture, introducing technologically advanced sports gear. Additionally, in the South, where Men's Apparel leads in sales, a strategic emphasis on expanding and promoting this product line can enhance overall performance. This region-specific approach enables Adidas to strengthen its market presence, cater to diverse consumer demands, and sustain success across key cities, states, and regions in the United States.</a:t>
            </a:r>
          </a:p>
          <a:p>
            <a:pPr marL="228600" indent="-228600">
              <a:lnSpc>
                <a:spcPct val="100000"/>
              </a:lnSpc>
              <a:buFont typeface="+mj-lt"/>
              <a:buAutoNum type="arabicPeriod" startAt="4"/>
            </a:pPr>
            <a:endParaRPr lang="en-US" sz="1200" dirty="0">
              <a:latin typeface="Arial" panose="020B0604020202020204" pitchFamily="34" charset="0"/>
              <a:cs typeface="Arial" panose="020B0604020202020204" pitchFamily="34" charset="0"/>
            </a:endParaRPr>
          </a:p>
          <a:p>
            <a:pPr marL="228600" indent="-228600">
              <a:lnSpc>
                <a:spcPct val="100000"/>
              </a:lnSpc>
              <a:buFont typeface="+mj-lt"/>
              <a:buAutoNum type="arabicPeriod" startAt="4"/>
            </a:pPr>
            <a:r>
              <a:rPr lang="en-US" sz="1200" b="1" dirty="0">
                <a:latin typeface="Arial" panose="020B0604020202020204" pitchFamily="34" charset="0"/>
                <a:cs typeface="Arial" panose="020B0604020202020204" pitchFamily="34" charset="0"/>
              </a:rPr>
              <a:t>Capitalize Units Sold, Sales, and Profit Correlations</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To capitalize on these correlations, a strategic focus on driving Units Sold becomes pivotal. This could involve targeted marketing campaigns, product promotions, and enhanced distribution channels to stimulate sales growth. Furthermore, given the robust connection between Total Sales and Operating Profit, a holistic approach to revenue generation and cost management is essential. Strategies that optimize pricing, streamline operational efficiency, and leverage economies of scale can contribute to maximizing both Total Sales and Operating Profit. The correlation between Units Sold and Operating Profit, though slightly less strong, still underscores the importance of operational efficiency in converting sales into profitability. In essence, a comprehensive strategy that aligns marketing efforts with driving sales, while concurrently optimizing operational aspects, can harness these correlations for sustained business success.</a:t>
            </a:r>
          </a:p>
          <a:p>
            <a:pPr marL="228600" indent="-228600">
              <a:lnSpc>
                <a:spcPct val="100000"/>
              </a:lnSpc>
              <a:buFont typeface="+mj-lt"/>
              <a:buAutoNum type="arabicPeriod" startAt="4"/>
            </a:pPr>
            <a:endParaRPr lang="en-US" sz="1200" dirty="0">
              <a:latin typeface="Arial" panose="020B0604020202020204" pitchFamily="34" charset="0"/>
              <a:cs typeface="Arial" panose="020B0604020202020204" pitchFamily="34" charset="0"/>
            </a:endParaRPr>
          </a:p>
          <a:p>
            <a:pPr marL="228600" indent="-228600">
              <a:lnSpc>
                <a:spcPct val="100000"/>
              </a:lnSpc>
              <a:buFont typeface="+mj-lt"/>
              <a:buAutoNum type="arabicPeriod" startAt="4"/>
            </a:pPr>
            <a:r>
              <a:rPr lang="en-US" sz="1200" b="1" dirty="0">
                <a:latin typeface="Arial" panose="020B0604020202020204" pitchFamily="34" charset="0"/>
                <a:cs typeface="Arial" panose="020B0604020202020204" pitchFamily="34" charset="0"/>
              </a:rPr>
              <a:t>Improve and Optimize Sales Method</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To leverage this prevalent method, continuous enhancements to the online shopping experience, such as user-friendly interfaces, personalized recommendations, and efficient order processing, can be implemented. Additionally, targeted digital marketing campaigns and exclusive online promotions can further capitalize on the popularity of e-commerce, engaging with consumers and driving online sales growth. While online sales dominate, the acknowledgment of in-store shopping as the second most common method highlights the enduring importance of physical retail spaces. Adidas can optimize this channel by prioritizing an immersive in-store experience, incorporating innovative technologies like augmented reality for virtual try-ons, and organizing exclusive in-store events to attract foot traffic. Furthermore, emphasizing the seamless integration of online and in-store experiences, such as click-and-collect services and online-exclusive products available for in-store purchase, can create a cohesive shopping journey for consumers. Lastly, for outlets, exploring strategies to highlight the unique value proposition of outlet purchases, such as exclusive discounts or limited-edition releases, may attract bargain-seeking customers and increase the appeal of this sales channel.</a:t>
            </a:r>
          </a:p>
          <a:p>
            <a:pPr marL="266700">
              <a:lnSpc>
                <a:spcPct val="100000"/>
              </a:lnSpc>
            </a:pPr>
            <a:endParaRPr lang="en-US" sz="1000" dirty="0">
              <a:latin typeface="Arial" panose="020B0604020202020204" pitchFamily="34" charset="0"/>
              <a:cs typeface="Arial" panose="020B0604020202020204" pitchFamily="34" charset="0"/>
            </a:endParaRPr>
          </a:p>
          <a:p>
            <a:pPr marL="266700">
              <a:lnSpc>
                <a:spcPct val="100000"/>
              </a:lnSpc>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p:txBody>
      </p:sp>
      <p:pic>
        <p:nvPicPr>
          <p:cNvPr id="4" name="Picture 3" descr="A map of the united states with a shoe and icons&#10;&#10;Description automatically generated">
            <a:extLst>
              <a:ext uri="{FF2B5EF4-FFF2-40B4-BE49-F238E27FC236}">
                <a16:creationId xmlns:a16="http://schemas.microsoft.com/office/drawing/2014/main" id="{9050DE65-9481-41C6-21B9-F492AB052B26}"/>
              </a:ext>
            </a:extLst>
          </p:cNvPr>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68947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8529C42-3FCA-608C-334A-208CFAAE5DC9}"/>
              </a:ext>
            </a:extLst>
          </p:cNvPr>
          <p:cNvSpPr txBox="1">
            <a:spLocks/>
          </p:cNvSpPr>
          <p:nvPr/>
        </p:nvSpPr>
        <p:spPr>
          <a:xfrm>
            <a:off x="2570898" y="526937"/>
            <a:ext cx="6850894" cy="11717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6600" b="1" dirty="0">
                <a:latin typeface="Castellar" panose="020A0402060406010301" pitchFamily="18" charset="0"/>
                <a:cs typeface="Times New Roman" panose="02020603050405020304" pitchFamily="18" charset="0"/>
              </a:rPr>
              <a:t>Thank you!!!</a:t>
            </a:r>
          </a:p>
        </p:txBody>
      </p:sp>
      <p:cxnSp>
        <p:nvCxnSpPr>
          <p:cNvPr id="11" name="Straight Connector 10">
            <a:extLst>
              <a:ext uri="{FF2B5EF4-FFF2-40B4-BE49-F238E27FC236}">
                <a16:creationId xmlns:a16="http://schemas.microsoft.com/office/drawing/2014/main" id="{5424D7E2-6B87-773D-48E7-B266871020AD}"/>
              </a:ext>
            </a:extLst>
          </p:cNvPr>
          <p:cNvCxnSpPr>
            <a:cxnSpLocks/>
          </p:cNvCxnSpPr>
          <p:nvPr/>
        </p:nvCxnSpPr>
        <p:spPr>
          <a:xfrm flipV="1">
            <a:off x="2737876" y="1712446"/>
            <a:ext cx="6404002" cy="5436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5D868A1-2B12-BAC9-5EFE-E4579B7D3D1E}"/>
              </a:ext>
            </a:extLst>
          </p:cNvPr>
          <p:cNvSpPr txBox="1"/>
          <p:nvPr/>
        </p:nvSpPr>
        <p:spPr>
          <a:xfrm>
            <a:off x="3246273" y="1766810"/>
            <a:ext cx="6156960" cy="769441"/>
          </a:xfrm>
          <a:prstGeom prst="rect">
            <a:avLst/>
          </a:prstGeom>
          <a:noFill/>
        </p:spPr>
        <p:txBody>
          <a:bodyPr wrap="square">
            <a:spAutoFit/>
          </a:bodyPr>
          <a:lstStyle/>
          <a:p>
            <a:pPr>
              <a:lnSpc>
                <a:spcPct val="100000"/>
              </a:lnSpc>
            </a:pPr>
            <a:r>
              <a:rPr lang="en-US" sz="4400" dirty="0">
                <a:latin typeface="Arial" panose="020B0604020202020204" pitchFamily="34" charset="0"/>
                <a:cs typeface="Arial" panose="020B0604020202020204" pitchFamily="34" charset="0"/>
              </a:rPr>
              <a:t>REACH ME OUT ON:</a:t>
            </a:r>
          </a:p>
        </p:txBody>
      </p:sp>
      <p:grpSp>
        <p:nvGrpSpPr>
          <p:cNvPr id="32" name="Group 31">
            <a:extLst>
              <a:ext uri="{FF2B5EF4-FFF2-40B4-BE49-F238E27FC236}">
                <a16:creationId xmlns:a16="http://schemas.microsoft.com/office/drawing/2014/main" id="{777D77E8-37D8-794E-B43A-EF28C2907F2A}"/>
              </a:ext>
            </a:extLst>
          </p:cNvPr>
          <p:cNvGrpSpPr/>
          <p:nvPr/>
        </p:nvGrpSpPr>
        <p:grpSpPr>
          <a:xfrm>
            <a:off x="1642872" y="3408638"/>
            <a:ext cx="9647035" cy="3199424"/>
            <a:chOff x="469238" y="2676634"/>
            <a:chExt cx="9647035" cy="3199424"/>
          </a:xfrm>
        </p:grpSpPr>
        <p:pic>
          <p:nvPicPr>
            <p:cNvPr id="19" name="Picture 18" descr="A screenshot of a computer&#10;&#10;Description automatically generated">
              <a:extLst>
                <a:ext uri="{FF2B5EF4-FFF2-40B4-BE49-F238E27FC236}">
                  <a16:creationId xmlns:a16="http://schemas.microsoft.com/office/drawing/2014/main" id="{3EA67697-D8DE-5E8B-05E8-B6C10EBB2F11}"/>
                </a:ext>
              </a:extLst>
            </p:cNvPr>
            <p:cNvPicPr>
              <a:picLocks noChangeAspect="1"/>
            </p:cNvPicPr>
            <p:nvPr/>
          </p:nvPicPr>
          <p:blipFill rotWithShape="1">
            <a:blip r:embed="rId2">
              <a:extLst>
                <a:ext uri="{28A0092B-C50C-407E-A947-70E740481C1C}">
                  <a14:useLocalDpi xmlns:a14="http://schemas.microsoft.com/office/drawing/2010/main" val="0"/>
                </a:ext>
              </a:extLst>
            </a:blip>
            <a:srcRect l="6375" t="27778" r="7500" b="29556"/>
            <a:stretch/>
          </p:blipFill>
          <p:spPr>
            <a:xfrm>
              <a:off x="469238" y="2676634"/>
              <a:ext cx="9043125" cy="2520000"/>
            </a:xfrm>
            <a:prstGeom prst="rect">
              <a:avLst/>
            </a:prstGeom>
          </p:spPr>
        </p:pic>
        <p:sp>
          <p:nvSpPr>
            <p:cNvPr id="25" name="TextBox 24">
              <a:extLst>
                <a:ext uri="{FF2B5EF4-FFF2-40B4-BE49-F238E27FC236}">
                  <a16:creationId xmlns:a16="http://schemas.microsoft.com/office/drawing/2014/main" id="{CB3AA6E4-F2E1-0CE6-2D22-354D59F332B8}"/>
                </a:ext>
              </a:extLst>
            </p:cNvPr>
            <p:cNvSpPr txBox="1"/>
            <p:nvPr/>
          </p:nvSpPr>
          <p:spPr>
            <a:xfrm>
              <a:off x="4027302" y="5229727"/>
              <a:ext cx="1790128" cy="646331"/>
            </a:xfrm>
            <a:prstGeom prst="rect">
              <a:avLst/>
            </a:prstGeom>
            <a:noFill/>
          </p:spPr>
          <p:txBody>
            <a:bodyPr wrap="square">
              <a:spAutoFit/>
            </a:bodyPr>
            <a:lstStyle/>
            <a:p>
              <a:r>
                <a:rPr lang="en-ID" dirty="0" err="1">
                  <a:hlinkClick r:id="rId3">
                    <a:extLst>
                      <a:ext uri="{A12FA001-AC4F-418D-AE19-62706E023703}">
                        <ahyp:hlinkClr xmlns:ahyp="http://schemas.microsoft.com/office/drawing/2018/hyperlinkcolor" val="tx"/>
                      </a:ext>
                    </a:extLst>
                  </a:hlinkClick>
                </a:rPr>
                <a:t>iqbalstilllearning</a:t>
              </a:r>
              <a:endParaRPr lang="en-ID" dirty="0"/>
            </a:p>
            <a:p>
              <a:endParaRPr lang="en-ID" dirty="0"/>
            </a:p>
          </p:txBody>
        </p:sp>
        <p:sp>
          <p:nvSpPr>
            <p:cNvPr id="27" name="TextBox 26">
              <a:extLst>
                <a:ext uri="{FF2B5EF4-FFF2-40B4-BE49-F238E27FC236}">
                  <a16:creationId xmlns:a16="http://schemas.microsoft.com/office/drawing/2014/main" id="{59201E6A-119C-A9E3-1E07-A8168A40C3E0}"/>
                </a:ext>
              </a:extLst>
            </p:cNvPr>
            <p:cNvSpPr txBox="1"/>
            <p:nvPr/>
          </p:nvSpPr>
          <p:spPr>
            <a:xfrm>
              <a:off x="798654" y="5229727"/>
              <a:ext cx="2284752" cy="369332"/>
            </a:xfrm>
            <a:prstGeom prst="rect">
              <a:avLst/>
            </a:prstGeom>
            <a:noFill/>
          </p:spPr>
          <p:txBody>
            <a:bodyPr wrap="square">
              <a:spAutoFit/>
            </a:bodyPr>
            <a:lstStyle/>
            <a:p>
              <a:r>
                <a:rPr lang="en-ID"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Muhammad Iqbal</a:t>
              </a:r>
              <a:endParaRPr lang="en-ID"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F37721F2-E304-62A0-7BE2-8DE225A8EFD2}"/>
                </a:ext>
              </a:extLst>
            </p:cNvPr>
            <p:cNvSpPr txBox="1"/>
            <p:nvPr/>
          </p:nvSpPr>
          <p:spPr>
            <a:xfrm>
              <a:off x="6342925" y="5229727"/>
              <a:ext cx="3773348" cy="369332"/>
            </a:xfrm>
            <a:prstGeom prst="rect">
              <a:avLst/>
            </a:prstGeom>
            <a:noFill/>
          </p:spPr>
          <p:txBody>
            <a:bodyPr wrap="square">
              <a:spAutoFit/>
            </a:bodyPr>
            <a:lstStyle/>
            <a:p>
              <a:pPr>
                <a:lnSpc>
                  <a:spcPct val="100000"/>
                </a:lnSpc>
              </a:pPr>
              <a:r>
                <a:rPr lang="en-US" sz="1800" dirty="0">
                  <a:latin typeface="Arial" panose="020B0604020202020204" pitchFamily="34" charset="0"/>
                  <a:cs typeface="Arial" panose="020B0604020202020204" pitchFamily="34" charset="0"/>
                </a:rPr>
                <a:t>muhammadiqbal4edu@gmail.com</a:t>
              </a:r>
              <a:endParaRPr lang="en-US" sz="8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989949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56E3-93FB-8678-611D-6F3568744E5F}"/>
              </a:ext>
            </a:extLst>
          </p:cNvPr>
          <p:cNvSpPr>
            <a:spLocks noGrp="1"/>
          </p:cNvSpPr>
          <p:nvPr>
            <p:ph type="title"/>
          </p:nvPr>
        </p:nvSpPr>
        <p:spPr>
          <a:xfrm>
            <a:off x="0" y="6632294"/>
            <a:ext cx="12192000" cy="225706"/>
          </a:xfrm>
        </p:spPr>
        <p:txBody>
          <a:bodyPr>
            <a:normAutofit fontScale="90000"/>
          </a:bodyPr>
          <a:lstStyle/>
          <a:p>
            <a:pPr algn="r"/>
            <a:r>
              <a:rPr lang="en-US" sz="1000" b="1" dirty="0">
                <a:latin typeface="Arial" panose="020B0604020202020204" pitchFamily="34" charset="0"/>
                <a:cs typeface="Arial" panose="020B0604020202020204" pitchFamily="34" charset="0"/>
              </a:rPr>
              <a:t>Muhammad Iqbal | </a:t>
            </a:r>
            <a:r>
              <a:rPr lang="en-US" sz="1000" dirty="0">
                <a:latin typeface="Arial" panose="020B0604020202020204" pitchFamily="34" charset="0"/>
                <a:cs typeface="Arial" panose="020B0604020202020204" pitchFamily="34" charset="0"/>
              </a:rPr>
              <a:t>Adidas Sales Analysis (US) - 2</a:t>
            </a:r>
            <a:endParaRPr lang="en-ID" sz="1000" dirty="0">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58B9695A-2D82-A2A5-F139-DCA524C3E692}"/>
              </a:ext>
            </a:extLst>
          </p:cNvPr>
          <p:cNvSpPr txBox="1">
            <a:spLocks/>
          </p:cNvSpPr>
          <p:nvPr/>
        </p:nvSpPr>
        <p:spPr>
          <a:xfrm>
            <a:off x="0" y="0"/>
            <a:ext cx="12192000" cy="3761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200" b="1" dirty="0">
                <a:latin typeface="Arial" panose="020B0604020202020204" pitchFamily="34" charset="0"/>
                <a:cs typeface="Arial" panose="020B0604020202020204" pitchFamily="34" charset="0"/>
              </a:rPr>
              <a:t>Python Project</a:t>
            </a:r>
            <a:endParaRPr lang="en-ID" sz="1200" b="1"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4972B42C-CC3A-C56F-0A8D-D52413A8CB8A}"/>
              </a:ext>
            </a:extLst>
          </p:cNvPr>
          <p:cNvCxnSpPr/>
          <p:nvPr/>
        </p:nvCxnSpPr>
        <p:spPr>
          <a:xfrm>
            <a:off x="11042904" y="317754"/>
            <a:ext cx="1066800" cy="0"/>
          </a:xfrm>
          <a:prstGeom prst="line">
            <a:avLst/>
          </a:prstGeom>
          <a:ln w="38100" cap="rnd" cmpd="thinThick">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78529C42-3FCA-608C-334A-208CFAAE5DC9}"/>
              </a:ext>
            </a:extLst>
          </p:cNvPr>
          <p:cNvSpPr txBox="1">
            <a:spLocks/>
          </p:cNvSpPr>
          <p:nvPr/>
        </p:nvSpPr>
        <p:spPr>
          <a:xfrm>
            <a:off x="330200" y="640080"/>
            <a:ext cx="11587480" cy="55981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Problem Statement</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The dataset utilized originates from Kaggle (</a:t>
            </a:r>
            <a:r>
              <a:rPr lang="en-US" sz="1200" dirty="0">
                <a:latin typeface="Arial" panose="020B0604020202020204" pitchFamily="34" charset="0"/>
                <a:cs typeface="Arial" panose="020B0604020202020204" pitchFamily="34" charset="0"/>
                <a:hlinkClick r:id="rId2"/>
              </a:rPr>
              <a:t>Here</a:t>
            </a:r>
            <a:r>
              <a:rPr lang="en-US" sz="1200" dirty="0">
                <a:latin typeface="Arial" panose="020B0604020202020204" pitchFamily="34" charset="0"/>
                <a:cs typeface="Arial" panose="020B0604020202020204" pitchFamily="34" charset="0"/>
              </a:rPr>
              <a:t>). The source code for this project is available on my GitHub (</a:t>
            </a:r>
            <a:r>
              <a:rPr lang="en-US" sz="1200" dirty="0">
                <a:solidFill>
                  <a:srgbClr val="C0000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Here</a:t>
            </a:r>
            <a:r>
              <a:rPr lang="en-US" sz="1200" dirty="0">
                <a:latin typeface="Arial" panose="020B0604020202020204" pitchFamily="34" charset="0"/>
                <a:cs typeface="Arial" panose="020B0604020202020204" pitchFamily="34" charset="0"/>
              </a:rPr>
              <a:t>)</a:t>
            </a:r>
            <a:r>
              <a:rPr lang="en-US" sz="1200" dirty="0">
                <a:solidFill>
                  <a:srgbClr val="FF0000"/>
                </a:solidFill>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The dataset contains information about Adidas sales in the United States, including details about retailers, invoice dates, product details, pricing, and financial metrics. </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The goal of this project is to conduct a comprehensive analysis of the Adidas sales data and derive insights that can inform business strategies. </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Specifically, </a:t>
            </a:r>
            <a:r>
              <a:rPr lang="en-US" sz="1200" dirty="0" err="1">
                <a:latin typeface="Arial" panose="020B0604020202020204" pitchFamily="34" charset="0"/>
                <a:cs typeface="Arial" panose="020B0604020202020204" pitchFamily="34" charset="0"/>
              </a:rPr>
              <a:t>i</a:t>
            </a:r>
            <a:r>
              <a:rPr lang="en-US" sz="1200" dirty="0">
                <a:latin typeface="Arial" panose="020B0604020202020204" pitchFamily="34" charset="0"/>
                <a:cs typeface="Arial" panose="020B0604020202020204" pitchFamily="34" charset="0"/>
              </a:rPr>
              <a:t> aim to answer key questions and address relevant aspects related to sales and profitability.</a:t>
            </a:r>
          </a:p>
          <a:p>
            <a:pPr marL="171450" indent="-171450" algn="just">
              <a:lnSpc>
                <a:spcPct val="100000"/>
              </a:lnSpc>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algn="just">
              <a:lnSpc>
                <a:spcPct val="150000"/>
              </a:lnSpc>
            </a:pP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Assumptions</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The Adidas sales dataset is a representative sample that accurately reflects the diversity of transactions conducted by the company in the United States during the specified time period.</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The data in the Adidas sales dataset is accurate, reliable, and has undergone thorough cleaning and preprocessing before analysis. Any missing or erroneous values have been appropriately handled.</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The dataset covers a sufficiently extensive time period to capture seasonal variations, trends, and patterns in Adidas sales in the United States. </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The dataset is not significantly impacted by outliers or anomalies that could skew the analysis of key metrics.</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All monetary values are consistently represented in the same currency.</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There have been no major shifts in Adidas' business strategy during the time covered by the dataset that would significantly impact sales or profitability.</a:t>
            </a:r>
          </a:p>
          <a:p>
            <a:pPr algn="just">
              <a:lnSpc>
                <a:spcPct val="100000"/>
              </a:lnSpc>
            </a:pPr>
            <a:endParaRPr lang="en-US" sz="1200" dirty="0">
              <a:latin typeface="Arial" panose="020B0604020202020204" pitchFamily="34" charset="0"/>
              <a:cs typeface="Arial" panose="020B0604020202020204" pitchFamily="34" charset="0"/>
            </a:endParaRPr>
          </a:p>
          <a:p>
            <a:pPr algn="just">
              <a:lnSpc>
                <a:spcPct val="150000"/>
              </a:lnSpc>
            </a:pPr>
            <a:r>
              <a:rPr lang="en-US" sz="1200" b="1" dirty="0">
                <a:latin typeface="Arial" panose="020B0604020202020204" pitchFamily="34" charset="0"/>
                <a:cs typeface="Arial" panose="020B0604020202020204" pitchFamily="34" charset="0"/>
              </a:rPr>
              <a:t>     Research Questions</a:t>
            </a:r>
          </a:p>
          <a:p>
            <a:pPr marL="228600" indent="-228600" algn="just">
              <a:lnSpc>
                <a:spcPct val="150000"/>
              </a:lnSpc>
              <a:buFont typeface="+mj-lt"/>
              <a:buAutoNum type="arabicPeriod"/>
            </a:pPr>
            <a:r>
              <a:rPr lang="en-US" sz="1200" dirty="0">
                <a:latin typeface="Arial" panose="020B0604020202020204" pitchFamily="34" charset="0"/>
                <a:cs typeface="Arial" panose="020B0604020202020204" pitchFamily="34" charset="0"/>
              </a:rPr>
              <a:t>What is the overall sales performance in Adidas product and retailer in the US?</a:t>
            </a:r>
          </a:p>
          <a:p>
            <a:pPr marL="228600" indent="-228600" algn="just">
              <a:lnSpc>
                <a:spcPct val="150000"/>
              </a:lnSpc>
              <a:buFont typeface="+mj-lt"/>
              <a:buAutoNum type="arabicPeriod"/>
            </a:pPr>
            <a:r>
              <a:rPr lang="en-US" sz="1200" dirty="0">
                <a:latin typeface="Arial" panose="020B0604020202020204" pitchFamily="34" charset="0"/>
                <a:cs typeface="Arial" panose="020B0604020202020204" pitchFamily="34" charset="0"/>
              </a:rPr>
              <a:t>What is the overall trend in Adidas sales in the US over the specified time period?</a:t>
            </a:r>
          </a:p>
          <a:p>
            <a:pPr marL="228600" indent="-228600" algn="just">
              <a:lnSpc>
                <a:spcPct val="150000"/>
              </a:lnSpc>
              <a:buFont typeface="+mj-lt"/>
              <a:buAutoNum type="arabicPeriod"/>
            </a:pPr>
            <a:r>
              <a:rPr lang="en-US" sz="1200" dirty="0">
                <a:latin typeface="Arial" panose="020B0604020202020204" pitchFamily="34" charset="0"/>
                <a:cs typeface="Arial" panose="020B0604020202020204" pitchFamily="34" charset="0"/>
              </a:rPr>
              <a:t>Is there a variation in product preferences at each retailer and which retailer in the US contributes the most to Adidas profit for each product?</a:t>
            </a:r>
          </a:p>
          <a:p>
            <a:pPr marL="228600" indent="-228600" algn="just">
              <a:lnSpc>
                <a:spcPct val="150000"/>
              </a:lnSpc>
              <a:buFont typeface="+mj-lt"/>
              <a:buAutoNum type="arabicPeriod"/>
            </a:pPr>
            <a:r>
              <a:rPr lang="en-US" sz="1200" dirty="0">
                <a:latin typeface="Arial" panose="020B0604020202020204" pitchFamily="34" charset="0"/>
                <a:cs typeface="Arial" panose="020B0604020202020204" pitchFamily="34" charset="0"/>
              </a:rPr>
              <a:t>Which city, state, and region in the US contribute the most to Adidas sales, and are there any regional variations in product preferences?</a:t>
            </a:r>
          </a:p>
          <a:p>
            <a:pPr marL="228600" indent="-228600" algn="just">
              <a:lnSpc>
                <a:spcPct val="150000"/>
              </a:lnSpc>
              <a:buFont typeface="+mj-lt"/>
              <a:buAutoNum type="arabicPeriod"/>
            </a:pPr>
            <a:r>
              <a:rPr lang="en-US" sz="1200" dirty="0">
                <a:latin typeface="Arial" panose="020B0604020202020204" pitchFamily="34" charset="0"/>
                <a:cs typeface="Arial" panose="020B0604020202020204" pitchFamily="34" charset="0"/>
              </a:rPr>
              <a:t>Is there a correlation between the Units Sold, Total Sales, and Operating Profit for Adidas products in the US?</a:t>
            </a:r>
          </a:p>
          <a:p>
            <a:pPr marL="228600" indent="-228600" algn="just">
              <a:lnSpc>
                <a:spcPct val="150000"/>
              </a:lnSpc>
              <a:buFont typeface="+mj-lt"/>
              <a:buAutoNum type="arabicPeriod"/>
            </a:pPr>
            <a:r>
              <a:rPr lang="en-US" sz="1200" dirty="0">
                <a:latin typeface="Arial" panose="020B0604020202020204" pitchFamily="34" charset="0"/>
                <a:cs typeface="Arial" panose="020B0604020202020204" pitchFamily="34" charset="0"/>
              </a:rPr>
              <a:t>What is the most effective sales method to use, and what is the variation in sales methods for Adidas across different retailers?</a:t>
            </a:r>
            <a:endParaRPr lang="en-ID" sz="1200" dirty="0">
              <a:latin typeface="Arial" panose="020B0604020202020204" pitchFamily="34" charset="0"/>
              <a:cs typeface="Arial" panose="020B0604020202020204" pitchFamily="34" charset="0"/>
            </a:endParaRPr>
          </a:p>
        </p:txBody>
      </p:sp>
      <p:pic>
        <p:nvPicPr>
          <p:cNvPr id="7" name="Picture 6" descr="A map of the united states with a map of the united states and a computer&#10;&#10;Description automatically generated">
            <a:extLst>
              <a:ext uri="{FF2B5EF4-FFF2-40B4-BE49-F238E27FC236}">
                <a16:creationId xmlns:a16="http://schemas.microsoft.com/office/drawing/2014/main" id="{6443B3CE-B257-BF19-2AD5-7C4AD5C6A2F2}"/>
              </a:ext>
            </a:extLst>
          </p:cNvPr>
          <p:cNvPicPr>
            <a:picLocks noChangeAspect="1"/>
          </p:cNvPicPr>
          <p:nvPr/>
        </p:nvPicPr>
        <p:blipFill>
          <a:blip r:embed="rId4">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73342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56E3-93FB-8678-611D-6F3568744E5F}"/>
              </a:ext>
            </a:extLst>
          </p:cNvPr>
          <p:cNvSpPr>
            <a:spLocks noGrp="1"/>
          </p:cNvSpPr>
          <p:nvPr>
            <p:ph type="title"/>
          </p:nvPr>
        </p:nvSpPr>
        <p:spPr>
          <a:xfrm>
            <a:off x="0" y="6632294"/>
            <a:ext cx="12192000" cy="225706"/>
          </a:xfrm>
        </p:spPr>
        <p:txBody>
          <a:bodyPr>
            <a:normAutofit fontScale="90000"/>
          </a:bodyPr>
          <a:lstStyle/>
          <a:p>
            <a:pPr algn="r"/>
            <a:r>
              <a:rPr lang="en-US" sz="1000" b="1" dirty="0">
                <a:latin typeface="Arial" panose="020B0604020202020204" pitchFamily="34" charset="0"/>
                <a:cs typeface="Arial" panose="020B0604020202020204" pitchFamily="34" charset="0"/>
              </a:rPr>
              <a:t>Muhammad Iqbal | </a:t>
            </a:r>
            <a:r>
              <a:rPr lang="en-US" sz="1000" dirty="0">
                <a:latin typeface="Arial" panose="020B0604020202020204" pitchFamily="34" charset="0"/>
                <a:cs typeface="Arial" panose="020B0604020202020204" pitchFamily="34" charset="0"/>
              </a:rPr>
              <a:t>Adidas Sales Analysis (US) - 3</a:t>
            </a:r>
            <a:endParaRPr lang="en-ID" sz="1000" dirty="0">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58B9695A-2D82-A2A5-F139-DCA524C3E692}"/>
              </a:ext>
            </a:extLst>
          </p:cNvPr>
          <p:cNvSpPr txBox="1">
            <a:spLocks/>
          </p:cNvSpPr>
          <p:nvPr/>
        </p:nvSpPr>
        <p:spPr>
          <a:xfrm>
            <a:off x="0" y="0"/>
            <a:ext cx="12192000" cy="3761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200" b="1" dirty="0">
                <a:latin typeface="Arial" panose="020B0604020202020204" pitchFamily="34" charset="0"/>
                <a:cs typeface="Arial" panose="020B0604020202020204" pitchFamily="34" charset="0"/>
              </a:rPr>
              <a:t>Python Project</a:t>
            </a:r>
            <a:endParaRPr lang="en-ID" sz="1200" b="1"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4972B42C-CC3A-C56F-0A8D-D52413A8CB8A}"/>
              </a:ext>
            </a:extLst>
          </p:cNvPr>
          <p:cNvCxnSpPr/>
          <p:nvPr/>
        </p:nvCxnSpPr>
        <p:spPr>
          <a:xfrm>
            <a:off x="11042904" y="317754"/>
            <a:ext cx="1066800" cy="0"/>
          </a:xfrm>
          <a:prstGeom prst="line">
            <a:avLst/>
          </a:prstGeom>
          <a:ln w="38100" cap="rnd" cmpd="thinThick">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D1F8E1A-4D54-CF02-D9A8-3BB04F81A247}"/>
              </a:ext>
            </a:extLst>
          </p:cNvPr>
          <p:cNvSpPr txBox="1"/>
          <p:nvPr/>
        </p:nvSpPr>
        <p:spPr>
          <a:xfrm>
            <a:off x="0" y="0"/>
            <a:ext cx="9148863" cy="416011"/>
          </a:xfrm>
          <a:prstGeom prst="rect">
            <a:avLst/>
          </a:prstGeom>
          <a:noFill/>
        </p:spPr>
        <p:txBody>
          <a:bodyPr wrap="square">
            <a:spAutoFit/>
          </a:bodyPr>
          <a:lstStyle/>
          <a:p>
            <a:pPr algn="just">
              <a:lnSpc>
                <a:spcPct val="150000"/>
              </a:lnSpc>
            </a:pPr>
            <a:r>
              <a:rPr lang="en-US" sz="1600" b="1" dirty="0">
                <a:latin typeface="Arial" panose="020B0604020202020204" pitchFamily="34" charset="0"/>
                <a:cs typeface="Arial" panose="020B0604020202020204" pitchFamily="34" charset="0"/>
              </a:rPr>
              <a:t>1. What is the overall sales performance in Adidas product and retailer in the US?</a:t>
            </a:r>
          </a:p>
        </p:txBody>
      </p:sp>
      <p:pic>
        <p:nvPicPr>
          <p:cNvPr id="17" name="Picture 16" descr="A graph of different colors&#10;&#10;Description automatically generated">
            <a:extLst>
              <a:ext uri="{FF2B5EF4-FFF2-40B4-BE49-F238E27FC236}">
                <a16:creationId xmlns:a16="http://schemas.microsoft.com/office/drawing/2014/main" id="{F3832ACD-4714-B370-5F43-65317E71E9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81" y="722024"/>
            <a:ext cx="2979695" cy="2700000"/>
          </a:xfrm>
          <a:prstGeom prst="rect">
            <a:avLst/>
          </a:prstGeom>
          <a:ln>
            <a:solidFill>
              <a:schemeClr val="tx1"/>
            </a:solidFill>
          </a:ln>
        </p:spPr>
      </p:pic>
      <p:pic>
        <p:nvPicPr>
          <p:cNvPr id="19" name="Picture 18" descr="A graph of different colored bars&#10;&#10;Description automatically generated">
            <a:extLst>
              <a:ext uri="{FF2B5EF4-FFF2-40B4-BE49-F238E27FC236}">
                <a16:creationId xmlns:a16="http://schemas.microsoft.com/office/drawing/2014/main" id="{7860A936-7D7C-68A8-6ED9-5E18B9153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7483" y="729000"/>
            <a:ext cx="2897652" cy="2700000"/>
          </a:xfrm>
          <a:prstGeom prst="rect">
            <a:avLst/>
          </a:prstGeom>
          <a:ln>
            <a:solidFill>
              <a:schemeClr val="tx1"/>
            </a:solidFill>
          </a:ln>
        </p:spPr>
      </p:pic>
      <p:pic>
        <p:nvPicPr>
          <p:cNvPr id="21" name="Picture 20" descr="A graph of different colored bars&#10;&#10;Description automatically generated">
            <a:extLst>
              <a:ext uri="{FF2B5EF4-FFF2-40B4-BE49-F238E27FC236}">
                <a16:creationId xmlns:a16="http://schemas.microsoft.com/office/drawing/2014/main" id="{38DDF0BC-68A5-4B62-BE44-E12BC1FEA5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2842" y="733549"/>
            <a:ext cx="2815608" cy="2700000"/>
          </a:xfrm>
          <a:prstGeom prst="rect">
            <a:avLst/>
          </a:prstGeom>
          <a:ln>
            <a:solidFill>
              <a:schemeClr val="tx1"/>
            </a:solidFill>
          </a:ln>
        </p:spPr>
      </p:pic>
      <p:sp>
        <p:nvSpPr>
          <p:cNvPr id="22" name="TextBox 21">
            <a:extLst>
              <a:ext uri="{FF2B5EF4-FFF2-40B4-BE49-F238E27FC236}">
                <a16:creationId xmlns:a16="http://schemas.microsoft.com/office/drawing/2014/main" id="{FCC532D4-1D0D-AA8F-CB84-3C227B85923B}"/>
              </a:ext>
            </a:extLst>
          </p:cNvPr>
          <p:cNvSpPr txBox="1"/>
          <p:nvPr/>
        </p:nvSpPr>
        <p:spPr>
          <a:xfrm>
            <a:off x="0" y="376327"/>
            <a:ext cx="9398000" cy="335156"/>
          </a:xfrm>
          <a:prstGeom prst="rect">
            <a:avLst/>
          </a:prstGeom>
          <a:noFill/>
        </p:spPr>
        <p:txBody>
          <a:bodyPr wrap="square">
            <a:spAutoFit/>
          </a:bodyPr>
          <a:lstStyle/>
          <a:p>
            <a:pPr algn="just">
              <a:lnSpc>
                <a:spcPct val="150000"/>
              </a:lnSpc>
            </a:pPr>
            <a:r>
              <a:rPr lang="en-US" sz="1200" b="1" dirty="0">
                <a:solidFill>
                  <a:schemeClr val="tx1">
                    <a:lumMod val="50000"/>
                    <a:lumOff val="50000"/>
                  </a:schemeClr>
                </a:solidFill>
                <a:latin typeface="Arial" panose="020B0604020202020204" pitchFamily="34" charset="0"/>
                <a:cs typeface="Arial" panose="020B0604020202020204" pitchFamily="34" charset="0"/>
              </a:rPr>
              <a:t>The performance of Adidas products in the United States is evaluated based on Units Sold, Total Sales, and Operating Profit.</a:t>
            </a:r>
          </a:p>
        </p:txBody>
      </p:sp>
      <p:sp>
        <p:nvSpPr>
          <p:cNvPr id="24" name="TextBox 23">
            <a:extLst>
              <a:ext uri="{FF2B5EF4-FFF2-40B4-BE49-F238E27FC236}">
                <a16:creationId xmlns:a16="http://schemas.microsoft.com/office/drawing/2014/main" id="{FFC0A2B6-7890-4ABC-1FC1-BB86E7DC3FE1}"/>
              </a:ext>
            </a:extLst>
          </p:cNvPr>
          <p:cNvSpPr txBox="1"/>
          <p:nvPr/>
        </p:nvSpPr>
        <p:spPr>
          <a:xfrm>
            <a:off x="9398000" y="803426"/>
            <a:ext cx="2700762" cy="2551148"/>
          </a:xfrm>
          <a:prstGeom prst="rect">
            <a:avLst/>
          </a:prstGeom>
          <a:noFill/>
        </p:spPr>
        <p:txBody>
          <a:bodyPr wrap="square">
            <a:spAutoFit/>
          </a:bodyPr>
          <a:lstStyle/>
          <a:p>
            <a:pPr algn="just">
              <a:lnSpc>
                <a:spcPct val="150000"/>
              </a:lnSpc>
            </a:pPr>
            <a:r>
              <a:rPr lang="en-US" sz="1200" b="1" dirty="0">
                <a:latin typeface="Arial" panose="020B0604020202020204" pitchFamily="34" charset="0"/>
                <a:cs typeface="Arial" panose="020B0604020202020204" pitchFamily="34" charset="0"/>
              </a:rPr>
              <a:t>Men's Street Footwear </a:t>
            </a:r>
            <a:r>
              <a:rPr lang="en-US" sz="1200" dirty="0">
                <a:latin typeface="Arial" panose="020B0604020202020204" pitchFamily="34" charset="0"/>
                <a:cs typeface="Arial" panose="020B0604020202020204" pitchFamily="34" charset="0"/>
              </a:rPr>
              <a:t>emerges as the best-selling product with 593,320 units sold. On the other hand, </a:t>
            </a:r>
            <a:r>
              <a:rPr lang="en-US" sz="1200" b="1" dirty="0">
                <a:latin typeface="Arial" panose="020B0604020202020204" pitchFamily="34" charset="0"/>
                <a:cs typeface="Arial" panose="020B0604020202020204" pitchFamily="34" charset="0"/>
              </a:rPr>
              <a:t>Men's Apparel </a:t>
            </a:r>
            <a:r>
              <a:rPr lang="en-US" sz="1200" dirty="0">
                <a:latin typeface="Arial" panose="020B0604020202020204" pitchFamily="34" charset="0"/>
                <a:cs typeface="Arial" panose="020B0604020202020204" pitchFamily="34" charset="0"/>
              </a:rPr>
              <a:t>is the least popular product with only 30,683 units sold. Additionally, </a:t>
            </a:r>
            <a:r>
              <a:rPr lang="en-US" sz="1200" b="1" dirty="0">
                <a:latin typeface="Arial" panose="020B0604020202020204" pitchFamily="34" charset="0"/>
                <a:cs typeface="Arial" panose="020B0604020202020204" pitchFamily="34" charset="0"/>
              </a:rPr>
              <a:t>Men's Street Footwear </a:t>
            </a:r>
            <a:r>
              <a:rPr lang="en-US" sz="1200" dirty="0">
                <a:latin typeface="Arial" panose="020B0604020202020204" pitchFamily="34" charset="0"/>
                <a:cs typeface="Arial" panose="020B0604020202020204" pitchFamily="34" charset="0"/>
              </a:rPr>
              <a:t>stands out with the highest sales and profit, amounting to $208,826,244.00 and $82,802,260.62, respectively.</a:t>
            </a:r>
          </a:p>
        </p:txBody>
      </p:sp>
      <p:sp>
        <p:nvSpPr>
          <p:cNvPr id="25" name="TextBox 24">
            <a:extLst>
              <a:ext uri="{FF2B5EF4-FFF2-40B4-BE49-F238E27FC236}">
                <a16:creationId xmlns:a16="http://schemas.microsoft.com/office/drawing/2014/main" id="{CD7AAEEF-0CAA-0F8B-9519-DE7101BD1967}"/>
              </a:ext>
            </a:extLst>
          </p:cNvPr>
          <p:cNvSpPr txBox="1"/>
          <p:nvPr/>
        </p:nvSpPr>
        <p:spPr>
          <a:xfrm>
            <a:off x="41148" y="6124451"/>
            <a:ext cx="12109704" cy="612155"/>
          </a:xfrm>
          <a:prstGeom prst="rect">
            <a:avLst/>
          </a:prstGeom>
          <a:noFill/>
        </p:spPr>
        <p:txBody>
          <a:bodyPr wrap="square">
            <a:spAutoFit/>
          </a:bodyPr>
          <a:lstStyle/>
          <a:p>
            <a:pPr algn="just">
              <a:lnSpc>
                <a:spcPct val="150000"/>
              </a:lnSpc>
            </a:pPr>
            <a:r>
              <a:rPr lang="en-US" sz="1200" dirty="0">
                <a:latin typeface="Arial" panose="020B0604020202020204" pitchFamily="34" charset="0"/>
                <a:cs typeface="Arial" panose="020B0604020202020204" pitchFamily="34" charset="0"/>
              </a:rPr>
              <a:t>West Gear is the most successful with the highest sales and profits retailer of the six, at </a:t>
            </a:r>
            <a:r>
              <a:rPr lang="en-US" sz="1200" b="1" dirty="0">
                <a:latin typeface="Arial" panose="020B0604020202020204" pitchFamily="34" charset="0"/>
                <a:cs typeface="Arial" panose="020B0604020202020204" pitchFamily="34" charset="0"/>
              </a:rPr>
              <a:t>$242.964.333 </a:t>
            </a:r>
            <a:r>
              <a:rPr lang="en-US" sz="1200" dirty="0">
                <a:latin typeface="Arial" panose="020B0604020202020204" pitchFamily="34" charset="0"/>
                <a:cs typeface="Arial" panose="020B0604020202020204" pitchFamily="34" charset="0"/>
              </a:rPr>
              <a:t>and </a:t>
            </a:r>
            <a:r>
              <a:rPr lang="en-US" sz="1200" b="1" dirty="0">
                <a:latin typeface="Arial" panose="020B0604020202020204" pitchFamily="34" charset="0"/>
                <a:cs typeface="Arial" panose="020B0604020202020204" pitchFamily="34" charset="0"/>
              </a:rPr>
              <a:t>$85.667.873</a:t>
            </a:r>
            <a:r>
              <a:rPr lang="en-US" sz="1200" dirty="0">
                <a:latin typeface="Arial" panose="020B0604020202020204" pitchFamily="34" charset="0"/>
                <a:cs typeface="Arial" panose="020B0604020202020204" pitchFamily="34" charset="0"/>
              </a:rPr>
              <a:t>. Followed by Foot Locker and Sports Direct. Kohl’s, Amazon, and Walmart are less successful, but they are still profitable businesses.</a:t>
            </a:r>
          </a:p>
        </p:txBody>
      </p:sp>
      <p:pic>
        <p:nvPicPr>
          <p:cNvPr id="6" name="Picture 5" descr="A screenshot of a computer&#10;&#10;Description automatically generated">
            <a:extLst>
              <a:ext uri="{FF2B5EF4-FFF2-40B4-BE49-F238E27FC236}">
                <a16:creationId xmlns:a16="http://schemas.microsoft.com/office/drawing/2014/main" id="{49D8985C-52AE-A1CA-73DD-49528E6E67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081" y="3544944"/>
            <a:ext cx="11988682" cy="2591032"/>
          </a:xfrm>
          <a:prstGeom prst="rect">
            <a:avLst/>
          </a:prstGeom>
          <a:ln>
            <a:solidFill>
              <a:schemeClr val="tx1"/>
            </a:solidFill>
          </a:ln>
        </p:spPr>
      </p:pic>
    </p:spTree>
    <p:extLst>
      <p:ext uri="{BB962C8B-B14F-4D97-AF65-F5344CB8AC3E}">
        <p14:creationId xmlns:p14="http://schemas.microsoft.com/office/powerpoint/2010/main" val="2900071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56E3-93FB-8678-611D-6F3568744E5F}"/>
              </a:ext>
            </a:extLst>
          </p:cNvPr>
          <p:cNvSpPr>
            <a:spLocks noGrp="1"/>
          </p:cNvSpPr>
          <p:nvPr>
            <p:ph type="title"/>
          </p:nvPr>
        </p:nvSpPr>
        <p:spPr>
          <a:xfrm>
            <a:off x="0" y="6632294"/>
            <a:ext cx="12192000" cy="225706"/>
          </a:xfrm>
        </p:spPr>
        <p:txBody>
          <a:bodyPr>
            <a:normAutofit fontScale="90000"/>
          </a:bodyPr>
          <a:lstStyle/>
          <a:p>
            <a:pPr algn="r"/>
            <a:r>
              <a:rPr lang="en-US" sz="1000" b="1" dirty="0">
                <a:latin typeface="Arial" panose="020B0604020202020204" pitchFamily="34" charset="0"/>
                <a:cs typeface="Arial" panose="020B0604020202020204" pitchFamily="34" charset="0"/>
              </a:rPr>
              <a:t>Muhammad Iqbal | </a:t>
            </a:r>
            <a:r>
              <a:rPr lang="en-US" sz="1000" dirty="0">
                <a:latin typeface="Arial" panose="020B0604020202020204" pitchFamily="34" charset="0"/>
                <a:cs typeface="Arial" panose="020B0604020202020204" pitchFamily="34" charset="0"/>
              </a:rPr>
              <a:t>Adidas Sales Analysis (US) – 4</a:t>
            </a:r>
            <a:endParaRPr lang="en-ID" sz="1000" dirty="0">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58B9695A-2D82-A2A5-F139-DCA524C3E692}"/>
              </a:ext>
            </a:extLst>
          </p:cNvPr>
          <p:cNvSpPr txBox="1">
            <a:spLocks/>
          </p:cNvSpPr>
          <p:nvPr/>
        </p:nvSpPr>
        <p:spPr>
          <a:xfrm>
            <a:off x="0" y="0"/>
            <a:ext cx="12192000" cy="3761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200" b="1" dirty="0">
                <a:latin typeface="Arial" panose="020B0604020202020204" pitchFamily="34" charset="0"/>
                <a:cs typeface="Arial" panose="020B0604020202020204" pitchFamily="34" charset="0"/>
              </a:rPr>
              <a:t>Python Project</a:t>
            </a:r>
            <a:endParaRPr lang="en-ID" sz="1200" b="1"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4972B42C-CC3A-C56F-0A8D-D52413A8CB8A}"/>
              </a:ext>
            </a:extLst>
          </p:cNvPr>
          <p:cNvCxnSpPr/>
          <p:nvPr/>
        </p:nvCxnSpPr>
        <p:spPr>
          <a:xfrm>
            <a:off x="11042904" y="317754"/>
            <a:ext cx="1066800" cy="0"/>
          </a:xfrm>
          <a:prstGeom prst="line">
            <a:avLst/>
          </a:prstGeom>
          <a:ln w="38100" cap="rnd" cmpd="thinThick">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D1F8E1A-4D54-CF02-D9A8-3BB04F81A247}"/>
              </a:ext>
            </a:extLst>
          </p:cNvPr>
          <p:cNvSpPr txBox="1"/>
          <p:nvPr/>
        </p:nvSpPr>
        <p:spPr>
          <a:xfrm>
            <a:off x="0" y="0"/>
            <a:ext cx="9148863" cy="416011"/>
          </a:xfrm>
          <a:prstGeom prst="rect">
            <a:avLst/>
          </a:prstGeom>
          <a:noFill/>
        </p:spPr>
        <p:txBody>
          <a:bodyPr wrap="square">
            <a:spAutoFit/>
          </a:bodyPr>
          <a:lstStyle/>
          <a:p>
            <a:pPr algn="just">
              <a:lnSpc>
                <a:spcPct val="150000"/>
              </a:lnSpc>
            </a:pPr>
            <a:r>
              <a:rPr lang="en-US" sz="1600" b="1" dirty="0">
                <a:latin typeface="Arial" panose="020B0604020202020204" pitchFamily="34" charset="0"/>
                <a:cs typeface="Arial" panose="020B0604020202020204" pitchFamily="34" charset="0"/>
              </a:rPr>
              <a:t>2. What is the overall trend in Adidas sales in the US over the specified time period?</a:t>
            </a:r>
          </a:p>
        </p:txBody>
      </p:sp>
      <p:sp>
        <p:nvSpPr>
          <p:cNvPr id="22" name="TextBox 21">
            <a:extLst>
              <a:ext uri="{FF2B5EF4-FFF2-40B4-BE49-F238E27FC236}">
                <a16:creationId xmlns:a16="http://schemas.microsoft.com/office/drawing/2014/main" id="{FCC532D4-1D0D-AA8F-CB84-3C227B85923B}"/>
              </a:ext>
            </a:extLst>
          </p:cNvPr>
          <p:cNvSpPr txBox="1"/>
          <p:nvPr/>
        </p:nvSpPr>
        <p:spPr>
          <a:xfrm>
            <a:off x="0" y="376327"/>
            <a:ext cx="9398000" cy="335156"/>
          </a:xfrm>
          <a:prstGeom prst="rect">
            <a:avLst/>
          </a:prstGeom>
          <a:noFill/>
        </p:spPr>
        <p:txBody>
          <a:bodyPr wrap="square">
            <a:spAutoFit/>
          </a:bodyPr>
          <a:lstStyle/>
          <a:p>
            <a:pPr algn="just">
              <a:lnSpc>
                <a:spcPct val="150000"/>
              </a:lnSpc>
            </a:pPr>
            <a:r>
              <a:rPr lang="en-US" sz="1200" b="1" dirty="0">
                <a:solidFill>
                  <a:schemeClr val="tx1">
                    <a:lumMod val="50000"/>
                    <a:lumOff val="50000"/>
                  </a:schemeClr>
                </a:solidFill>
                <a:latin typeface="Arial" panose="020B0604020202020204" pitchFamily="34" charset="0"/>
                <a:cs typeface="Arial" panose="020B0604020202020204" pitchFamily="34" charset="0"/>
              </a:rPr>
              <a:t>The overall trend in Adidas sales in the US over the specified month-wise and year-wise analysis</a:t>
            </a:r>
          </a:p>
        </p:txBody>
      </p:sp>
      <p:sp>
        <p:nvSpPr>
          <p:cNvPr id="24" name="TextBox 23">
            <a:extLst>
              <a:ext uri="{FF2B5EF4-FFF2-40B4-BE49-F238E27FC236}">
                <a16:creationId xmlns:a16="http://schemas.microsoft.com/office/drawing/2014/main" id="{FFC0A2B6-7890-4ABC-1FC1-BB86E7DC3FE1}"/>
              </a:ext>
            </a:extLst>
          </p:cNvPr>
          <p:cNvSpPr txBox="1"/>
          <p:nvPr/>
        </p:nvSpPr>
        <p:spPr>
          <a:xfrm>
            <a:off x="127322" y="4288478"/>
            <a:ext cx="11937356" cy="612155"/>
          </a:xfrm>
          <a:prstGeom prst="rect">
            <a:avLst/>
          </a:prstGeom>
          <a:noFill/>
        </p:spPr>
        <p:txBody>
          <a:bodyPr wrap="square">
            <a:spAutoFit/>
          </a:bodyPr>
          <a:lstStyle/>
          <a:p>
            <a:pPr algn="just">
              <a:lnSpc>
                <a:spcPct val="150000"/>
              </a:lnSpc>
            </a:pPr>
            <a:r>
              <a:rPr lang="en-US" sz="1200" dirty="0">
                <a:latin typeface="Arial" panose="020B0604020202020204" pitchFamily="34" charset="0"/>
                <a:cs typeface="Arial" panose="020B0604020202020204" pitchFamily="34" charset="0"/>
              </a:rPr>
              <a:t>On a month-wise basis exhibit a fluctuating pattern. </a:t>
            </a:r>
            <a:r>
              <a:rPr lang="en-US" sz="1200" b="1" dirty="0">
                <a:latin typeface="Arial" panose="020B0604020202020204" pitchFamily="34" charset="0"/>
                <a:cs typeface="Arial" panose="020B0604020202020204" pitchFamily="34" charset="0"/>
              </a:rPr>
              <a:t>July</a:t>
            </a:r>
            <a:r>
              <a:rPr lang="en-US" sz="1200" dirty="0">
                <a:latin typeface="Arial" panose="020B0604020202020204" pitchFamily="34" charset="0"/>
                <a:cs typeface="Arial" panose="020B0604020202020204" pitchFamily="34" charset="0"/>
              </a:rPr>
              <a:t> emerges as the best-performing month based on sales and </a:t>
            </a:r>
            <a:r>
              <a:rPr lang="en-US" sz="1200" b="1" dirty="0">
                <a:latin typeface="Arial" panose="020B0604020202020204" pitchFamily="34" charset="0"/>
                <a:cs typeface="Arial" panose="020B0604020202020204" pitchFamily="34" charset="0"/>
              </a:rPr>
              <a:t>August</a:t>
            </a:r>
            <a:r>
              <a:rPr lang="en-US" sz="1200" dirty="0">
                <a:latin typeface="Arial" panose="020B0604020202020204" pitchFamily="34" charset="0"/>
                <a:cs typeface="Arial" panose="020B0604020202020204" pitchFamily="34" charset="0"/>
              </a:rPr>
              <a:t> based on profit, while </a:t>
            </a:r>
            <a:r>
              <a:rPr lang="en-US" sz="1200" b="1" dirty="0">
                <a:latin typeface="Arial" panose="020B0604020202020204" pitchFamily="34" charset="0"/>
                <a:cs typeface="Arial" panose="020B0604020202020204" pitchFamily="34" charset="0"/>
              </a:rPr>
              <a:t>March</a:t>
            </a:r>
            <a:r>
              <a:rPr lang="en-US" sz="1200" dirty="0">
                <a:latin typeface="Arial" panose="020B0604020202020204" pitchFamily="34" charset="0"/>
                <a:cs typeface="Arial" panose="020B0604020202020204" pitchFamily="34" charset="0"/>
              </a:rPr>
              <a:t> stands out as the least favorable</a:t>
            </a:r>
          </a:p>
        </p:txBody>
      </p:sp>
      <p:pic>
        <p:nvPicPr>
          <p:cNvPr id="6" name="Picture 5" descr="A graph with lines and text&#10;&#10;Description automatically generated with medium confidence">
            <a:extLst>
              <a:ext uri="{FF2B5EF4-FFF2-40B4-BE49-F238E27FC236}">
                <a16:creationId xmlns:a16="http://schemas.microsoft.com/office/drawing/2014/main" id="{1B43B155-23DE-B6E4-107E-CB60C8E82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22" y="760819"/>
            <a:ext cx="11982382" cy="3600000"/>
          </a:xfrm>
          <a:prstGeom prst="rect">
            <a:avLst/>
          </a:prstGeom>
          <a:ln>
            <a:solidFill>
              <a:schemeClr val="tx1"/>
            </a:solidFill>
          </a:ln>
        </p:spPr>
      </p:pic>
      <p:pic>
        <p:nvPicPr>
          <p:cNvPr id="9" name="Picture 8" descr="A graph with a bar chart&#10;&#10;Description automatically generated with medium confidence">
            <a:extLst>
              <a:ext uri="{FF2B5EF4-FFF2-40B4-BE49-F238E27FC236}">
                <a16:creationId xmlns:a16="http://schemas.microsoft.com/office/drawing/2014/main" id="{C64BF2BA-820F-8A1C-AD44-D99609291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22" y="4654198"/>
            <a:ext cx="5968678" cy="1861738"/>
          </a:xfrm>
          <a:prstGeom prst="rect">
            <a:avLst/>
          </a:prstGeom>
          <a:ln>
            <a:solidFill>
              <a:schemeClr val="tx1"/>
            </a:solidFill>
          </a:ln>
        </p:spPr>
      </p:pic>
      <p:sp>
        <p:nvSpPr>
          <p:cNvPr id="12" name="TextBox 11">
            <a:extLst>
              <a:ext uri="{FF2B5EF4-FFF2-40B4-BE49-F238E27FC236}">
                <a16:creationId xmlns:a16="http://schemas.microsoft.com/office/drawing/2014/main" id="{68A2578F-9F57-FE6A-2AAA-A4AEA85FB3C8}"/>
              </a:ext>
            </a:extLst>
          </p:cNvPr>
          <p:cNvSpPr txBox="1"/>
          <p:nvPr/>
        </p:nvSpPr>
        <p:spPr>
          <a:xfrm>
            <a:off x="127322" y="6504550"/>
            <a:ext cx="8449519" cy="335156"/>
          </a:xfrm>
          <a:prstGeom prst="rect">
            <a:avLst/>
          </a:prstGeom>
          <a:noFill/>
        </p:spPr>
        <p:txBody>
          <a:bodyPr wrap="square">
            <a:spAutoFit/>
          </a:bodyPr>
          <a:lstStyle/>
          <a:p>
            <a:pPr algn="just">
              <a:lnSpc>
                <a:spcPct val="150000"/>
              </a:lnSpc>
            </a:pPr>
            <a:r>
              <a:rPr lang="en-US" sz="1200" dirty="0">
                <a:latin typeface="Arial" panose="020B0604020202020204" pitchFamily="34" charset="0"/>
                <a:cs typeface="Arial" panose="020B0604020202020204" pitchFamily="34" charset="0"/>
              </a:rPr>
              <a:t>On a year-wise analysis, sales and profit in </a:t>
            </a:r>
            <a:r>
              <a:rPr lang="en-US" sz="1200" b="1" dirty="0">
                <a:latin typeface="Arial" panose="020B0604020202020204" pitchFamily="34" charset="0"/>
                <a:cs typeface="Arial" panose="020B0604020202020204" pitchFamily="34" charset="0"/>
              </a:rPr>
              <a:t>2021</a:t>
            </a:r>
            <a:r>
              <a:rPr lang="en-US" sz="1200" dirty="0">
                <a:latin typeface="Arial" panose="020B0604020202020204" pitchFamily="34" charset="0"/>
                <a:cs typeface="Arial" panose="020B0604020202020204" pitchFamily="34" charset="0"/>
              </a:rPr>
              <a:t> show improvement compared to </a:t>
            </a:r>
            <a:r>
              <a:rPr lang="en-US" sz="1200" b="1" dirty="0">
                <a:latin typeface="Arial" panose="020B0604020202020204" pitchFamily="34" charset="0"/>
                <a:cs typeface="Arial" panose="020B0604020202020204" pitchFamily="34" charset="0"/>
              </a:rPr>
              <a:t>2020</a:t>
            </a:r>
            <a:r>
              <a:rPr lang="en-US" sz="1200" dirty="0">
                <a:latin typeface="Arial" panose="020B0604020202020204" pitchFamily="34" charset="0"/>
                <a:cs typeface="Arial" panose="020B0604020202020204" pitchFamily="34" charset="0"/>
              </a:rPr>
              <a:t>.</a:t>
            </a:r>
          </a:p>
        </p:txBody>
      </p:sp>
      <p:pic>
        <p:nvPicPr>
          <p:cNvPr id="14" name="Picture 13" descr="A graph with a bar of yellow bars&#10;&#10;Description automatically generated with medium confidence">
            <a:extLst>
              <a:ext uri="{FF2B5EF4-FFF2-40B4-BE49-F238E27FC236}">
                <a16:creationId xmlns:a16="http://schemas.microsoft.com/office/drawing/2014/main" id="{31519D34-70D4-444C-B3DA-130F54AC8E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3322" y="4652340"/>
            <a:ext cx="5886382" cy="1861737"/>
          </a:xfrm>
          <a:prstGeom prst="rect">
            <a:avLst/>
          </a:prstGeom>
          <a:ln>
            <a:solidFill>
              <a:schemeClr val="tx1"/>
            </a:solidFill>
          </a:ln>
        </p:spPr>
      </p:pic>
    </p:spTree>
    <p:extLst>
      <p:ext uri="{BB962C8B-B14F-4D97-AF65-F5344CB8AC3E}">
        <p14:creationId xmlns:p14="http://schemas.microsoft.com/office/powerpoint/2010/main" val="3902172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56E3-93FB-8678-611D-6F3568744E5F}"/>
              </a:ext>
            </a:extLst>
          </p:cNvPr>
          <p:cNvSpPr>
            <a:spLocks noGrp="1"/>
          </p:cNvSpPr>
          <p:nvPr>
            <p:ph type="title"/>
          </p:nvPr>
        </p:nvSpPr>
        <p:spPr>
          <a:xfrm>
            <a:off x="0" y="6632294"/>
            <a:ext cx="12192000" cy="225706"/>
          </a:xfrm>
        </p:spPr>
        <p:txBody>
          <a:bodyPr>
            <a:normAutofit fontScale="90000"/>
          </a:bodyPr>
          <a:lstStyle/>
          <a:p>
            <a:pPr algn="r"/>
            <a:r>
              <a:rPr lang="en-US" sz="1000" b="1" dirty="0">
                <a:latin typeface="Arial" panose="020B0604020202020204" pitchFamily="34" charset="0"/>
                <a:cs typeface="Arial" panose="020B0604020202020204" pitchFamily="34" charset="0"/>
              </a:rPr>
              <a:t>Muhammad Iqbal | </a:t>
            </a:r>
            <a:r>
              <a:rPr lang="en-US" sz="1000" dirty="0">
                <a:latin typeface="Arial" panose="020B0604020202020204" pitchFamily="34" charset="0"/>
                <a:cs typeface="Arial" panose="020B0604020202020204" pitchFamily="34" charset="0"/>
              </a:rPr>
              <a:t>Adidas Sales Analysis (US) - 5</a:t>
            </a:r>
            <a:endParaRPr lang="en-ID" sz="1000" dirty="0">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58B9695A-2D82-A2A5-F139-DCA524C3E692}"/>
              </a:ext>
            </a:extLst>
          </p:cNvPr>
          <p:cNvSpPr txBox="1">
            <a:spLocks/>
          </p:cNvSpPr>
          <p:nvPr/>
        </p:nvSpPr>
        <p:spPr>
          <a:xfrm>
            <a:off x="0" y="0"/>
            <a:ext cx="12192000" cy="3761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200" b="1" dirty="0">
                <a:latin typeface="Arial" panose="020B0604020202020204" pitchFamily="34" charset="0"/>
                <a:cs typeface="Arial" panose="020B0604020202020204" pitchFamily="34" charset="0"/>
              </a:rPr>
              <a:t>Python Project</a:t>
            </a:r>
            <a:endParaRPr lang="en-ID" sz="1200" b="1"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4972B42C-CC3A-C56F-0A8D-D52413A8CB8A}"/>
              </a:ext>
            </a:extLst>
          </p:cNvPr>
          <p:cNvCxnSpPr/>
          <p:nvPr/>
        </p:nvCxnSpPr>
        <p:spPr>
          <a:xfrm>
            <a:off x="11042904" y="317754"/>
            <a:ext cx="1066800" cy="0"/>
          </a:xfrm>
          <a:prstGeom prst="line">
            <a:avLst/>
          </a:prstGeom>
          <a:ln w="38100" cap="rnd" cmpd="thinThick">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D1F8E1A-4D54-CF02-D9A8-3BB04F81A247}"/>
              </a:ext>
            </a:extLst>
          </p:cNvPr>
          <p:cNvSpPr txBox="1"/>
          <p:nvPr/>
        </p:nvSpPr>
        <p:spPr>
          <a:xfrm>
            <a:off x="0" y="0"/>
            <a:ext cx="10868628" cy="785343"/>
          </a:xfrm>
          <a:prstGeom prst="rect">
            <a:avLst/>
          </a:prstGeom>
          <a:noFill/>
        </p:spPr>
        <p:txBody>
          <a:bodyPr wrap="square">
            <a:spAutoFit/>
          </a:bodyPr>
          <a:lstStyle/>
          <a:p>
            <a:pPr marL="263525" indent="-263525" algn="just">
              <a:lnSpc>
                <a:spcPct val="150000"/>
              </a:lnSpc>
            </a:pPr>
            <a:r>
              <a:rPr lang="en-US" sz="1600" b="1" dirty="0">
                <a:latin typeface="Arial" panose="020B0604020202020204" pitchFamily="34" charset="0"/>
                <a:cs typeface="Arial" panose="020B0604020202020204" pitchFamily="34" charset="0"/>
              </a:rPr>
              <a:t>3. Is there a variation in product preferences at each retailer and which retailer in the US contributes the most to Adidas profit for each product?</a:t>
            </a:r>
          </a:p>
        </p:txBody>
      </p:sp>
      <p:pic>
        <p:nvPicPr>
          <p:cNvPr id="12" name="Picture 11" descr="A graph of a number of bars&#10;&#10;Description automatically generated with medium confidence">
            <a:extLst>
              <a:ext uri="{FF2B5EF4-FFF2-40B4-BE49-F238E27FC236}">
                <a16:creationId xmlns:a16="http://schemas.microsoft.com/office/drawing/2014/main" id="{974B125B-9DAE-9248-1CFB-6E73036C6B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321" y="785343"/>
            <a:ext cx="9295384" cy="2880000"/>
          </a:xfrm>
          <a:prstGeom prst="rect">
            <a:avLst/>
          </a:prstGeom>
          <a:ln>
            <a:solidFill>
              <a:schemeClr val="tx1"/>
            </a:solidFill>
          </a:ln>
        </p:spPr>
      </p:pic>
      <p:pic>
        <p:nvPicPr>
          <p:cNvPr id="15" name="Picture 14" descr="A graph of a number of people&#10;&#10;Description automatically generated with medium confidence">
            <a:extLst>
              <a:ext uri="{FF2B5EF4-FFF2-40B4-BE49-F238E27FC236}">
                <a16:creationId xmlns:a16="http://schemas.microsoft.com/office/drawing/2014/main" id="{A9F14156-67BD-22FE-6EB9-1D4C696676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4320" y="3752294"/>
            <a:ext cx="9295384" cy="2880000"/>
          </a:xfrm>
          <a:prstGeom prst="rect">
            <a:avLst/>
          </a:prstGeom>
          <a:ln>
            <a:solidFill>
              <a:schemeClr val="tx1"/>
            </a:solidFill>
          </a:ln>
        </p:spPr>
      </p:pic>
      <p:sp>
        <p:nvSpPr>
          <p:cNvPr id="23" name="TextBox 22">
            <a:extLst>
              <a:ext uri="{FF2B5EF4-FFF2-40B4-BE49-F238E27FC236}">
                <a16:creationId xmlns:a16="http://schemas.microsoft.com/office/drawing/2014/main" id="{20548E0E-E699-E882-89B9-ABEE33FDCD7C}"/>
              </a:ext>
            </a:extLst>
          </p:cNvPr>
          <p:cNvSpPr txBox="1"/>
          <p:nvPr/>
        </p:nvSpPr>
        <p:spPr>
          <a:xfrm>
            <a:off x="147827" y="1365267"/>
            <a:ext cx="2518665" cy="1720151"/>
          </a:xfrm>
          <a:prstGeom prst="rect">
            <a:avLst/>
          </a:prstGeom>
          <a:noFill/>
        </p:spPr>
        <p:txBody>
          <a:bodyPr wrap="square">
            <a:spAutoFit/>
          </a:bodyPr>
          <a:lstStyle/>
          <a:p>
            <a:pPr algn="just">
              <a:lnSpc>
                <a:spcPct val="150000"/>
              </a:lnSpc>
            </a:pPr>
            <a:r>
              <a:rPr lang="en-US" sz="1200" dirty="0">
                <a:latin typeface="Arial" panose="020B0604020202020204" pitchFamily="34" charset="0"/>
                <a:cs typeface="Arial" panose="020B0604020202020204" pitchFamily="34" charset="0"/>
              </a:rPr>
              <a:t>Based on Units Sold, Adidas products are predominantly sold through </a:t>
            </a:r>
            <a:r>
              <a:rPr lang="en-US" sz="1200" b="1" dirty="0">
                <a:latin typeface="Arial" panose="020B0604020202020204" pitchFamily="34" charset="0"/>
                <a:cs typeface="Arial" panose="020B0604020202020204" pitchFamily="34" charset="0"/>
              </a:rPr>
              <a:t>Gear Wear</a:t>
            </a:r>
            <a:r>
              <a:rPr lang="en-US" sz="1200" dirty="0">
                <a:latin typeface="Arial" panose="020B0604020202020204" pitchFamily="34" charset="0"/>
                <a:cs typeface="Arial" panose="020B0604020202020204" pitchFamily="34" charset="0"/>
              </a:rPr>
              <a:t>, except for Men's Street Footwear, which sees the highest sales through Foot Locker. </a:t>
            </a:r>
          </a:p>
        </p:txBody>
      </p:sp>
      <p:sp>
        <p:nvSpPr>
          <p:cNvPr id="29" name="TextBox 28">
            <a:extLst>
              <a:ext uri="{FF2B5EF4-FFF2-40B4-BE49-F238E27FC236}">
                <a16:creationId xmlns:a16="http://schemas.microsoft.com/office/drawing/2014/main" id="{42E04746-ED91-6C31-05C4-6BFCF8476480}"/>
              </a:ext>
            </a:extLst>
          </p:cNvPr>
          <p:cNvSpPr txBox="1"/>
          <p:nvPr/>
        </p:nvSpPr>
        <p:spPr>
          <a:xfrm>
            <a:off x="147827" y="3873245"/>
            <a:ext cx="2518665" cy="2551148"/>
          </a:xfrm>
          <a:prstGeom prst="rect">
            <a:avLst/>
          </a:prstGeom>
          <a:noFill/>
        </p:spPr>
        <p:txBody>
          <a:bodyPr wrap="square">
            <a:spAutoFit/>
          </a:bodyPr>
          <a:lstStyle/>
          <a:p>
            <a:pPr algn="just">
              <a:lnSpc>
                <a:spcPct val="150000"/>
              </a:lnSpc>
            </a:pPr>
            <a:r>
              <a:rPr lang="en-US" sz="1200" dirty="0">
                <a:latin typeface="Arial" panose="020B0604020202020204" pitchFamily="34" charset="0"/>
                <a:cs typeface="Arial" panose="020B0604020202020204" pitchFamily="34" charset="0"/>
              </a:rPr>
              <a:t>In terms of profit, </a:t>
            </a:r>
            <a:r>
              <a:rPr lang="en-US" sz="1200" b="1" dirty="0">
                <a:latin typeface="Arial" panose="020B0604020202020204" pitchFamily="34" charset="0"/>
                <a:cs typeface="Arial" panose="020B0604020202020204" pitchFamily="34" charset="0"/>
              </a:rPr>
              <a:t>Foot Locker </a:t>
            </a:r>
            <a:r>
              <a:rPr lang="en-US" sz="1200" dirty="0">
                <a:latin typeface="Arial" panose="020B0604020202020204" pitchFamily="34" charset="0"/>
                <a:cs typeface="Arial" panose="020B0604020202020204" pitchFamily="34" charset="0"/>
              </a:rPr>
              <a:t>contributes the highest profit for Men's Street Footwear. </a:t>
            </a:r>
            <a:r>
              <a:rPr lang="en-US" sz="1200" b="1" dirty="0">
                <a:latin typeface="Arial" panose="020B0604020202020204" pitchFamily="34" charset="0"/>
                <a:cs typeface="Arial" panose="020B0604020202020204" pitchFamily="34" charset="0"/>
              </a:rPr>
              <a:t>Sports Direct</a:t>
            </a:r>
            <a:r>
              <a:rPr lang="en-US" sz="1200" dirty="0">
                <a:latin typeface="Arial" panose="020B0604020202020204" pitchFamily="34" charset="0"/>
                <a:cs typeface="Arial" panose="020B0604020202020204" pitchFamily="34" charset="0"/>
              </a:rPr>
              <a:t> leads in profit for Women's Apparel, while </a:t>
            </a:r>
            <a:r>
              <a:rPr lang="en-US" sz="1200" b="1" dirty="0">
                <a:latin typeface="Arial" panose="020B0604020202020204" pitchFamily="34" charset="0"/>
                <a:cs typeface="Arial" panose="020B0604020202020204" pitchFamily="34" charset="0"/>
              </a:rPr>
              <a:t>Gear Wear </a:t>
            </a:r>
            <a:r>
              <a:rPr lang="en-US" sz="1200" dirty="0">
                <a:latin typeface="Arial" panose="020B0604020202020204" pitchFamily="34" charset="0"/>
                <a:cs typeface="Arial" panose="020B0604020202020204" pitchFamily="34" charset="0"/>
              </a:rPr>
              <a:t>tops the list for Women's Street Footwear, Women's Athletic Footwear, Men's Athletic Footwear, and Men's Apparel.</a:t>
            </a:r>
          </a:p>
        </p:txBody>
      </p:sp>
    </p:spTree>
    <p:extLst>
      <p:ext uri="{BB962C8B-B14F-4D97-AF65-F5344CB8AC3E}">
        <p14:creationId xmlns:p14="http://schemas.microsoft.com/office/powerpoint/2010/main" val="3555098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56E3-93FB-8678-611D-6F3568744E5F}"/>
              </a:ext>
            </a:extLst>
          </p:cNvPr>
          <p:cNvSpPr>
            <a:spLocks noGrp="1"/>
          </p:cNvSpPr>
          <p:nvPr>
            <p:ph type="title"/>
          </p:nvPr>
        </p:nvSpPr>
        <p:spPr>
          <a:xfrm>
            <a:off x="0" y="6632294"/>
            <a:ext cx="12192000" cy="225706"/>
          </a:xfrm>
        </p:spPr>
        <p:txBody>
          <a:bodyPr>
            <a:normAutofit fontScale="90000"/>
          </a:bodyPr>
          <a:lstStyle/>
          <a:p>
            <a:pPr algn="r"/>
            <a:r>
              <a:rPr lang="en-US" sz="1000" b="1" dirty="0">
                <a:latin typeface="Arial" panose="020B0604020202020204" pitchFamily="34" charset="0"/>
                <a:cs typeface="Arial" panose="020B0604020202020204" pitchFamily="34" charset="0"/>
              </a:rPr>
              <a:t>Muhammad Iqbal | </a:t>
            </a:r>
            <a:r>
              <a:rPr lang="en-US" sz="1000" dirty="0">
                <a:latin typeface="Arial" panose="020B0604020202020204" pitchFamily="34" charset="0"/>
                <a:cs typeface="Arial" panose="020B0604020202020204" pitchFamily="34" charset="0"/>
              </a:rPr>
              <a:t>Adidas Sales Analysis (US) - 6</a:t>
            </a:r>
            <a:endParaRPr lang="en-ID" sz="1000" dirty="0">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58B9695A-2D82-A2A5-F139-DCA524C3E692}"/>
              </a:ext>
            </a:extLst>
          </p:cNvPr>
          <p:cNvSpPr txBox="1">
            <a:spLocks/>
          </p:cNvSpPr>
          <p:nvPr/>
        </p:nvSpPr>
        <p:spPr>
          <a:xfrm>
            <a:off x="0" y="0"/>
            <a:ext cx="12192000" cy="3761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200" b="1" dirty="0">
                <a:latin typeface="Arial" panose="020B0604020202020204" pitchFamily="34" charset="0"/>
                <a:cs typeface="Arial" panose="020B0604020202020204" pitchFamily="34" charset="0"/>
              </a:rPr>
              <a:t>Python Project</a:t>
            </a:r>
            <a:endParaRPr lang="en-ID" sz="1200" b="1"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4972B42C-CC3A-C56F-0A8D-D52413A8CB8A}"/>
              </a:ext>
            </a:extLst>
          </p:cNvPr>
          <p:cNvCxnSpPr/>
          <p:nvPr/>
        </p:nvCxnSpPr>
        <p:spPr>
          <a:xfrm>
            <a:off x="11042904" y="317754"/>
            <a:ext cx="1066800" cy="0"/>
          </a:xfrm>
          <a:prstGeom prst="line">
            <a:avLst/>
          </a:prstGeom>
          <a:ln w="38100" cap="rnd" cmpd="thinThick">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D1F8E1A-4D54-CF02-D9A8-3BB04F81A247}"/>
              </a:ext>
            </a:extLst>
          </p:cNvPr>
          <p:cNvSpPr txBox="1"/>
          <p:nvPr/>
        </p:nvSpPr>
        <p:spPr>
          <a:xfrm>
            <a:off x="0" y="0"/>
            <a:ext cx="10850880" cy="785343"/>
          </a:xfrm>
          <a:prstGeom prst="rect">
            <a:avLst/>
          </a:prstGeom>
          <a:noFill/>
        </p:spPr>
        <p:txBody>
          <a:bodyPr wrap="square">
            <a:spAutoFit/>
          </a:bodyPr>
          <a:lstStyle/>
          <a:p>
            <a:pPr marL="263525" indent="-263525" algn="just">
              <a:lnSpc>
                <a:spcPct val="150000"/>
              </a:lnSpc>
            </a:pPr>
            <a:r>
              <a:rPr lang="en-US" sz="1600" b="1" dirty="0">
                <a:latin typeface="Arial" panose="020B0604020202020204" pitchFamily="34" charset="0"/>
                <a:cs typeface="Arial" panose="020B0604020202020204" pitchFamily="34" charset="0"/>
              </a:rPr>
              <a:t>4. Which city, state, and region in the US contribute the most to Adidas sales, and are there any regional    variations in product preferences?</a:t>
            </a:r>
          </a:p>
        </p:txBody>
      </p:sp>
      <p:pic>
        <p:nvPicPr>
          <p:cNvPr id="8" name="Picture 7" descr="A graph of sales&#10;&#10;Description automatically generated with medium confidence">
            <a:extLst>
              <a:ext uri="{FF2B5EF4-FFF2-40B4-BE49-F238E27FC236}">
                <a16:creationId xmlns:a16="http://schemas.microsoft.com/office/drawing/2014/main" id="{69AEA545-AEFD-AD13-0FB0-48837964A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094" y="819870"/>
            <a:ext cx="5918905" cy="2149296"/>
          </a:xfrm>
          <a:prstGeom prst="rect">
            <a:avLst/>
          </a:prstGeom>
          <a:ln>
            <a:solidFill>
              <a:schemeClr val="tx1"/>
            </a:solidFill>
          </a:ln>
        </p:spPr>
      </p:pic>
      <p:pic>
        <p:nvPicPr>
          <p:cNvPr id="10" name="Picture 9" descr="A graph showing a number of sales&#10;&#10;Description automatically generated with medium confidence">
            <a:extLst>
              <a:ext uri="{FF2B5EF4-FFF2-40B4-BE49-F238E27FC236}">
                <a16:creationId xmlns:a16="http://schemas.microsoft.com/office/drawing/2014/main" id="{0C40E851-1E64-47A3-067D-CDC2D1B2A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600" y="819869"/>
            <a:ext cx="5817306" cy="2149297"/>
          </a:xfrm>
          <a:prstGeom prst="rect">
            <a:avLst/>
          </a:prstGeom>
          <a:ln>
            <a:solidFill>
              <a:schemeClr val="tx1"/>
            </a:solidFill>
          </a:ln>
        </p:spPr>
      </p:pic>
      <p:pic>
        <p:nvPicPr>
          <p:cNvPr id="12" name="Picture 11" descr="A pie chart with different colored circles with Crust in the background&#10;&#10;Description automatically generated">
            <a:extLst>
              <a:ext uri="{FF2B5EF4-FFF2-40B4-BE49-F238E27FC236}">
                <a16:creationId xmlns:a16="http://schemas.microsoft.com/office/drawing/2014/main" id="{49CE69F7-E1C5-967E-8832-D1BA685D8B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74" y="3180080"/>
            <a:ext cx="3651813" cy="3606800"/>
          </a:xfrm>
          <a:prstGeom prst="rect">
            <a:avLst/>
          </a:prstGeom>
        </p:spPr>
      </p:pic>
      <p:pic>
        <p:nvPicPr>
          <p:cNvPr id="14" name="Picture 13" descr="A graph of different colored bars&#10;&#10;Description automatically generated">
            <a:extLst>
              <a:ext uri="{FF2B5EF4-FFF2-40B4-BE49-F238E27FC236}">
                <a16:creationId xmlns:a16="http://schemas.microsoft.com/office/drawing/2014/main" id="{1EBAF3C5-02C6-B539-7181-629BB89610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8908" y="4100730"/>
            <a:ext cx="8185997" cy="2546355"/>
          </a:xfrm>
          <a:prstGeom prst="rect">
            <a:avLst/>
          </a:prstGeom>
          <a:ln>
            <a:solidFill>
              <a:schemeClr val="tx1"/>
            </a:solidFill>
          </a:ln>
        </p:spPr>
      </p:pic>
      <p:sp>
        <p:nvSpPr>
          <p:cNvPr id="26" name="TextBox 25">
            <a:extLst>
              <a:ext uri="{FF2B5EF4-FFF2-40B4-BE49-F238E27FC236}">
                <a16:creationId xmlns:a16="http://schemas.microsoft.com/office/drawing/2014/main" id="{A2847517-B6A8-D524-34BF-0EEE1481128F}"/>
              </a:ext>
            </a:extLst>
          </p:cNvPr>
          <p:cNvSpPr txBox="1"/>
          <p:nvPr/>
        </p:nvSpPr>
        <p:spPr>
          <a:xfrm>
            <a:off x="3727307" y="2917985"/>
            <a:ext cx="8382397" cy="1210844"/>
          </a:xfrm>
          <a:prstGeom prst="rect">
            <a:avLst/>
          </a:prstGeom>
          <a:noFill/>
        </p:spPr>
        <p:txBody>
          <a:bodyPr wrap="square">
            <a:spAutoFit/>
          </a:bodyPr>
          <a:lstStyle/>
          <a:p>
            <a:pPr algn="just">
              <a:lnSpc>
                <a:spcPct val="150000"/>
              </a:lnSpc>
            </a:pPr>
            <a:r>
              <a:rPr lang="en-US" sz="1200" dirty="0">
                <a:latin typeface="Arial" panose="020B0604020202020204" pitchFamily="34" charset="0"/>
                <a:cs typeface="Arial" panose="020B0604020202020204" pitchFamily="34" charset="0"/>
              </a:rPr>
              <a:t>The </a:t>
            </a:r>
            <a:r>
              <a:rPr lang="en-US" sz="1200" b="1" dirty="0">
                <a:latin typeface="Arial" panose="020B0604020202020204" pitchFamily="34" charset="0"/>
                <a:cs typeface="Arial" panose="020B0604020202020204" pitchFamily="34" charset="0"/>
              </a:rPr>
              <a:t>cities</a:t>
            </a:r>
            <a:r>
              <a:rPr lang="en-US" sz="1200" dirty="0">
                <a:latin typeface="Arial" panose="020B0604020202020204" pitchFamily="34" charset="0"/>
                <a:cs typeface="Arial" panose="020B0604020202020204" pitchFamily="34" charset="0"/>
              </a:rPr>
              <a:t> that contribute the most to Adidas sales in the US are </a:t>
            </a:r>
            <a:r>
              <a:rPr lang="en-US" sz="1200" b="1" dirty="0">
                <a:latin typeface="Arial" panose="020B0604020202020204" pitchFamily="34" charset="0"/>
                <a:cs typeface="Arial" panose="020B0604020202020204" pitchFamily="34" charset="0"/>
              </a:rPr>
              <a:t>Charleston</a:t>
            </a: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New York</a:t>
            </a:r>
            <a:r>
              <a:rPr lang="en-US" sz="1200" dirty="0">
                <a:latin typeface="Arial" panose="020B0604020202020204" pitchFamily="34" charset="0"/>
                <a:cs typeface="Arial" panose="020B0604020202020204" pitchFamily="34" charset="0"/>
              </a:rPr>
              <a:t>, and </a:t>
            </a:r>
            <a:r>
              <a:rPr lang="en-US" sz="1200" b="1" dirty="0">
                <a:latin typeface="Arial" panose="020B0604020202020204" pitchFamily="34" charset="0"/>
                <a:cs typeface="Arial" panose="020B0604020202020204" pitchFamily="34" charset="0"/>
              </a:rPr>
              <a:t>San Francisco</a:t>
            </a:r>
            <a:r>
              <a:rPr lang="en-US" sz="1200" dirty="0">
                <a:latin typeface="Arial" panose="020B0604020202020204" pitchFamily="34" charset="0"/>
                <a:cs typeface="Arial" panose="020B0604020202020204" pitchFamily="34" charset="0"/>
              </a:rPr>
              <a:t>, while the leading </a:t>
            </a:r>
            <a:r>
              <a:rPr lang="en-US" sz="1200" b="1" dirty="0">
                <a:latin typeface="Arial" panose="020B0604020202020204" pitchFamily="34" charset="0"/>
                <a:cs typeface="Arial" panose="020B0604020202020204" pitchFamily="34" charset="0"/>
              </a:rPr>
              <a:t>states</a:t>
            </a:r>
            <a:r>
              <a:rPr lang="en-US" sz="1200" dirty="0">
                <a:latin typeface="Arial" panose="020B0604020202020204" pitchFamily="34" charset="0"/>
                <a:cs typeface="Arial" panose="020B0604020202020204" pitchFamily="34" charset="0"/>
              </a:rPr>
              <a:t> are </a:t>
            </a:r>
            <a:r>
              <a:rPr lang="en-US" sz="1200" b="1" dirty="0">
                <a:latin typeface="Arial" panose="020B0604020202020204" pitchFamily="34" charset="0"/>
                <a:cs typeface="Arial" panose="020B0604020202020204" pitchFamily="34" charset="0"/>
              </a:rPr>
              <a:t>New</a:t>
            </a: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York</a:t>
            </a: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California</a:t>
            </a:r>
            <a:r>
              <a:rPr lang="en-US" sz="1200" dirty="0">
                <a:latin typeface="Arial" panose="020B0604020202020204" pitchFamily="34" charset="0"/>
                <a:cs typeface="Arial" panose="020B0604020202020204" pitchFamily="34" charset="0"/>
              </a:rPr>
              <a:t>, and </a:t>
            </a:r>
            <a:r>
              <a:rPr lang="en-US" sz="1200" b="1" dirty="0">
                <a:latin typeface="Arial" panose="020B0604020202020204" pitchFamily="34" charset="0"/>
                <a:cs typeface="Arial" panose="020B0604020202020204" pitchFamily="34" charset="0"/>
              </a:rPr>
              <a:t>Florida</a:t>
            </a:r>
            <a:r>
              <a:rPr lang="en-US" sz="1200" dirty="0">
                <a:latin typeface="Arial" panose="020B0604020202020204" pitchFamily="34" charset="0"/>
                <a:cs typeface="Arial" panose="020B0604020202020204" pitchFamily="34" charset="0"/>
              </a:rPr>
              <a:t>. Additionally, the </a:t>
            </a:r>
            <a:r>
              <a:rPr lang="en-US" sz="1200" b="1" dirty="0">
                <a:latin typeface="Arial" panose="020B0604020202020204" pitchFamily="34" charset="0"/>
                <a:cs typeface="Arial" panose="020B0604020202020204" pitchFamily="34" charset="0"/>
              </a:rPr>
              <a:t>West</a:t>
            </a:r>
            <a:r>
              <a:rPr lang="en-US" sz="1200" dirty="0">
                <a:latin typeface="Arial" panose="020B0604020202020204" pitchFamily="34" charset="0"/>
                <a:cs typeface="Arial" panose="020B0604020202020204" pitchFamily="34" charset="0"/>
              </a:rPr>
              <a:t> region </a:t>
            </a:r>
            <a:r>
              <a:rPr lang="en-US" sz="1200" b="1" dirty="0">
                <a:latin typeface="Arial" panose="020B0604020202020204" pitchFamily="34" charset="0"/>
                <a:cs typeface="Arial" panose="020B0604020202020204" pitchFamily="34" charset="0"/>
              </a:rPr>
              <a:t>stands</a:t>
            </a: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out</a:t>
            </a:r>
            <a:r>
              <a:rPr lang="en-US" sz="1200" dirty="0">
                <a:latin typeface="Arial" panose="020B0604020202020204" pitchFamily="34" charset="0"/>
                <a:cs typeface="Arial" panose="020B0604020202020204" pitchFamily="34" charset="0"/>
              </a:rPr>
              <a:t> as the top-performing region for Adidas sales in the US. </a:t>
            </a:r>
            <a:r>
              <a:rPr lang="en-US" sz="1200" b="1" dirty="0">
                <a:latin typeface="Arial" panose="020B0604020202020204" pitchFamily="34" charset="0"/>
                <a:cs typeface="Arial" panose="020B0604020202020204" pitchFamily="34" charset="0"/>
              </a:rPr>
              <a:t>Men's Street Footwear </a:t>
            </a:r>
            <a:r>
              <a:rPr lang="en-US" sz="1200" dirty="0">
                <a:latin typeface="Arial" panose="020B0604020202020204" pitchFamily="34" charset="0"/>
                <a:cs typeface="Arial" panose="020B0604020202020204" pitchFamily="34" charset="0"/>
              </a:rPr>
              <a:t>exhibits the highest sales in every region </a:t>
            </a:r>
            <a:r>
              <a:rPr lang="en-US" sz="1200" b="1" dirty="0">
                <a:latin typeface="Arial" panose="020B0604020202020204" pitchFamily="34" charset="0"/>
                <a:cs typeface="Arial" panose="020B0604020202020204" pitchFamily="34" charset="0"/>
              </a:rPr>
              <a:t>except</a:t>
            </a:r>
            <a:r>
              <a:rPr lang="en-US" sz="1200" dirty="0">
                <a:latin typeface="Arial" panose="020B0604020202020204" pitchFamily="34" charset="0"/>
                <a:cs typeface="Arial" panose="020B0604020202020204" pitchFamily="34" charset="0"/>
              </a:rPr>
              <a:t> the South, where </a:t>
            </a:r>
            <a:r>
              <a:rPr lang="en-US" sz="1200" b="1" dirty="0">
                <a:latin typeface="Arial" panose="020B0604020202020204" pitchFamily="34" charset="0"/>
                <a:cs typeface="Arial" panose="020B0604020202020204" pitchFamily="34" charset="0"/>
              </a:rPr>
              <a:t>Men's Apparel </a:t>
            </a:r>
            <a:r>
              <a:rPr lang="en-US" sz="1200" dirty="0">
                <a:latin typeface="Arial" panose="020B0604020202020204" pitchFamily="34" charset="0"/>
                <a:cs typeface="Arial" panose="020B0604020202020204" pitchFamily="34" charset="0"/>
              </a:rPr>
              <a:t>takes the lead as the best-selling product.</a:t>
            </a:r>
            <a:endParaRPr lang="en-ID"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5027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56E3-93FB-8678-611D-6F3568744E5F}"/>
              </a:ext>
            </a:extLst>
          </p:cNvPr>
          <p:cNvSpPr>
            <a:spLocks noGrp="1"/>
          </p:cNvSpPr>
          <p:nvPr>
            <p:ph type="title"/>
          </p:nvPr>
        </p:nvSpPr>
        <p:spPr>
          <a:xfrm>
            <a:off x="0" y="6621041"/>
            <a:ext cx="12192000" cy="225706"/>
          </a:xfrm>
        </p:spPr>
        <p:txBody>
          <a:bodyPr>
            <a:normAutofit fontScale="90000"/>
          </a:bodyPr>
          <a:lstStyle/>
          <a:p>
            <a:pPr algn="r"/>
            <a:r>
              <a:rPr lang="en-US" sz="1000" b="1" dirty="0">
                <a:latin typeface="Arial" panose="020B0604020202020204" pitchFamily="34" charset="0"/>
                <a:cs typeface="Arial" panose="020B0604020202020204" pitchFamily="34" charset="0"/>
              </a:rPr>
              <a:t>Muhammad Iqbal | </a:t>
            </a:r>
            <a:r>
              <a:rPr lang="en-US" sz="1000" dirty="0">
                <a:latin typeface="Arial" panose="020B0604020202020204" pitchFamily="34" charset="0"/>
                <a:cs typeface="Arial" panose="020B0604020202020204" pitchFamily="34" charset="0"/>
              </a:rPr>
              <a:t>Adidas Sales Analysis (US) - 7</a:t>
            </a:r>
            <a:endParaRPr lang="en-ID" sz="1000" dirty="0">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58B9695A-2D82-A2A5-F139-DCA524C3E692}"/>
              </a:ext>
            </a:extLst>
          </p:cNvPr>
          <p:cNvSpPr txBox="1">
            <a:spLocks/>
          </p:cNvSpPr>
          <p:nvPr/>
        </p:nvSpPr>
        <p:spPr>
          <a:xfrm>
            <a:off x="0" y="0"/>
            <a:ext cx="12192000" cy="3761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200" b="1" dirty="0">
                <a:latin typeface="Arial" panose="020B0604020202020204" pitchFamily="34" charset="0"/>
                <a:cs typeface="Arial" panose="020B0604020202020204" pitchFamily="34" charset="0"/>
              </a:rPr>
              <a:t>Python Project</a:t>
            </a:r>
            <a:endParaRPr lang="en-ID" sz="1200" b="1"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4972B42C-CC3A-C56F-0A8D-D52413A8CB8A}"/>
              </a:ext>
            </a:extLst>
          </p:cNvPr>
          <p:cNvCxnSpPr/>
          <p:nvPr/>
        </p:nvCxnSpPr>
        <p:spPr>
          <a:xfrm>
            <a:off x="11042904" y="317754"/>
            <a:ext cx="1066800" cy="0"/>
          </a:xfrm>
          <a:prstGeom prst="line">
            <a:avLst/>
          </a:prstGeom>
          <a:ln w="38100" cap="rnd" cmpd="thinThick">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D1F8E1A-4D54-CF02-D9A8-3BB04F81A247}"/>
              </a:ext>
            </a:extLst>
          </p:cNvPr>
          <p:cNvSpPr txBox="1"/>
          <p:nvPr/>
        </p:nvSpPr>
        <p:spPr>
          <a:xfrm>
            <a:off x="0" y="0"/>
            <a:ext cx="10850880" cy="416011"/>
          </a:xfrm>
          <a:prstGeom prst="rect">
            <a:avLst/>
          </a:prstGeom>
          <a:noFill/>
        </p:spPr>
        <p:txBody>
          <a:bodyPr wrap="square">
            <a:spAutoFit/>
          </a:bodyPr>
          <a:lstStyle/>
          <a:p>
            <a:pPr marL="263525" indent="-263525" algn="just">
              <a:lnSpc>
                <a:spcPct val="150000"/>
              </a:lnSpc>
            </a:pPr>
            <a:r>
              <a:rPr lang="en-US" sz="1600" b="1" dirty="0">
                <a:latin typeface="Arial" panose="020B0604020202020204" pitchFamily="34" charset="0"/>
                <a:cs typeface="Arial" panose="020B0604020202020204" pitchFamily="34" charset="0"/>
              </a:rPr>
              <a:t>5. Is there a correlation between the Units Sold, Total Sales, and Operating Profit for Adidas products in US?</a:t>
            </a:r>
          </a:p>
        </p:txBody>
      </p:sp>
      <p:sp>
        <p:nvSpPr>
          <p:cNvPr id="4" name="TextBox 3">
            <a:extLst>
              <a:ext uri="{FF2B5EF4-FFF2-40B4-BE49-F238E27FC236}">
                <a16:creationId xmlns:a16="http://schemas.microsoft.com/office/drawing/2014/main" id="{6CA18BC3-C744-EC17-C35F-1F7145199954}"/>
              </a:ext>
            </a:extLst>
          </p:cNvPr>
          <p:cNvSpPr txBox="1"/>
          <p:nvPr/>
        </p:nvSpPr>
        <p:spPr>
          <a:xfrm>
            <a:off x="200159" y="380339"/>
            <a:ext cx="9398000" cy="335156"/>
          </a:xfrm>
          <a:prstGeom prst="rect">
            <a:avLst/>
          </a:prstGeom>
          <a:noFill/>
        </p:spPr>
        <p:txBody>
          <a:bodyPr wrap="square">
            <a:spAutoFit/>
          </a:bodyPr>
          <a:lstStyle/>
          <a:p>
            <a:pPr algn="just">
              <a:lnSpc>
                <a:spcPct val="150000"/>
              </a:lnSpc>
            </a:pPr>
            <a:r>
              <a:rPr lang="en-US" sz="1200" b="1" dirty="0">
                <a:solidFill>
                  <a:schemeClr val="tx1">
                    <a:lumMod val="50000"/>
                    <a:lumOff val="50000"/>
                  </a:schemeClr>
                </a:solidFill>
                <a:latin typeface="Arial" panose="020B0604020202020204" pitchFamily="34" charset="0"/>
                <a:cs typeface="Arial" panose="020B0604020202020204" pitchFamily="34" charset="0"/>
              </a:rPr>
              <a:t>Correlation was analyzed using a correlation matrix.</a:t>
            </a:r>
          </a:p>
        </p:txBody>
      </p:sp>
      <p:pic>
        <p:nvPicPr>
          <p:cNvPr id="9" name="Picture 8" descr="A chart with numbers and colors&#10;&#10;Description automatically generated with medium confidence">
            <a:extLst>
              <a:ext uri="{FF2B5EF4-FFF2-40B4-BE49-F238E27FC236}">
                <a16:creationId xmlns:a16="http://schemas.microsoft.com/office/drawing/2014/main" id="{B5BD5380-6929-6C05-FD5C-4E6A459A6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7999" y="784430"/>
            <a:ext cx="7791705" cy="5864975"/>
          </a:xfrm>
          <a:prstGeom prst="rect">
            <a:avLst/>
          </a:prstGeom>
          <a:ln>
            <a:solidFill>
              <a:schemeClr val="tx1"/>
            </a:solidFill>
          </a:ln>
        </p:spPr>
      </p:pic>
      <p:sp>
        <p:nvSpPr>
          <p:cNvPr id="15" name="TextBox 14">
            <a:extLst>
              <a:ext uri="{FF2B5EF4-FFF2-40B4-BE49-F238E27FC236}">
                <a16:creationId xmlns:a16="http://schemas.microsoft.com/office/drawing/2014/main" id="{A44CC4C1-F683-1052-F468-1DA559BE8754}"/>
              </a:ext>
            </a:extLst>
          </p:cNvPr>
          <p:cNvSpPr txBox="1"/>
          <p:nvPr/>
        </p:nvSpPr>
        <p:spPr>
          <a:xfrm>
            <a:off x="214880" y="707445"/>
            <a:ext cx="4003040" cy="6152133"/>
          </a:xfrm>
          <a:prstGeom prst="rect">
            <a:avLst/>
          </a:prstGeom>
          <a:noFill/>
        </p:spPr>
        <p:txBody>
          <a:bodyPr wrap="square">
            <a:spAutoFit/>
          </a:bodyPr>
          <a:lstStyle/>
          <a:p>
            <a:pPr algn="just">
              <a:lnSpc>
                <a:spcPct val="150000"/>
              </a:lnSpc>
            </a:pPr>
            <a:r>
              <a:rPr lang="en-US" sz="1200" b="0" dirty="0">
                <a:effectLst/>
                <a:latin typeface="Arial" panose="020B0604020202020204" pitchFamily="34" charset="0"/>
                <a:cs typeface="Arial" panose="020B0604020202020204" pitchFamily="34" charset="0"/>
              </a:rPr>
              <a:t>Overall, the correlation matrix suggests </a:t>
            </a:r>
            <a:r>
              <a:rPr lang="en-US" sz="1200" b="1" dirty="0">
                <a:effectLst/>
                <a:latin typeface="Arial" panose="020B0604020202020204" pitchFamily="34" charset="0"/>
                <a:cs typeface="Arial" panose="020B0604020202020204" pitchFamily="34" charset="0"/>
              </a:rPr>
              <a:t>strong positive correlations</a:t>
            </a:r>
            <a:r>
              <a:rPr lang="en-US" sz="1200" b="0" dirty="0">
                <a:effectLst/>
                <a:latin typeface="Arial" panose="020B0604020202020204" pitchFamily="34" charset="0"/>
                <a:cs typeface="Arial" panose="020B0604020202020204" pitchFamily="34" charset="0"/>
              </a:rPr>
              <a:t> between all three variables. This means that as Units Sold, Total Sales, and Operating Profit increase, the other two variables tend to increase as well. Here's a breakdown of the specific correlations:</a:t>
            </a:r>
          </a:p>
          <a:p>
            <a:pPr algn="just"/>
            <a:endParaRPr lang="en-US" sz="1200" b="0" dirty="0">
              <a:effectLst/>
              <a:latin typeface="Arial" panose="020B0604020202020204" pitchFamily="34" charset="0"/>
              <a:cs typeface="Arial" panose="020B0604020202020204" pitchFamily="34" charset="0"/>
            </a:endParaRPr>
          </a:p>
          <a:p>
            <a:pPr marL="171450" indent="-171450" algn="just">
              <a:lnSpc>
                <a:spcPct val="150000"/>
              </a:lnSpc>
              <a:buFont typeface="Arial" panose="020B0604020202020204" pitchFamily="34" charset="0"/>
              <a:buChar char="•"/>
            </a:pPr>
            <a:r>
              <a:rPr lang="en-US" sz="1200" b="1" dirty="0">
                <a:effectLst/>
                <a:latin typeface="Arial" panose="020B0604020202020204" pitchFamily="34" charset="0"/>
                <a:cs typeface="Arial" panose="020B0604020202020204" pitchFamily="34" charset="0"/>
              </a:rPr>
              <a:t>Units Sold and Total Sales</a:t>
            </a:r>
          </a:p>
          <a:p>
            <a:pPr algn="just">
              <a:lnSpc>
                <a:spcPct val="150000"/>
              </a:lnSpc>
            </a:pPr>
            <a:r>
              <a:rPr lang="en-US" sz="1200" b="0" dirty="0">
                <a:effectLst/>
                <a:latin typeface="Arial" panose="020B0604020202020204" pitchFamily="34" charset="0"/>
                <a:cs typeface="Arial" panose="020B0604020202020204" pitchFamily="34" charset="0"/>
              </a:rPr>
              <a:t>The correlation coefficient of 0.98 indicates a very strong positive correlation. This means that as the number of units sold increases, the total sales amount also increases, and vice versa.</a:t>
            </a:r>
          </a:p>
          <a:p>
            <a:pPr marL="171450" indent="-171450" algn="just">
              <a:lnSpc>
                <a:spcPct val="150000"/>
              </a:lnSpc>
              <a:buFont typeface="Arial" panose="020B0604020202020204" pitchFamily="34" charset="0"/>
              <a:buChar char="•"/>
            </a:pPr>
            <a:r>
              <a:rPr lang="en-US" sz="1200" b="1" dirty="0">
                <a:effectLst/>
                <a:latin typeface="Arial" panose="020B0604020202020204" pitchFamily="34" charset="0"/>
                <a:cs typeface="Arial" panose="020B0604020202020204" pitchFamily="34" charset="0"/>
              </a:rPr>
              <a:t>Total Sales and Operating Profit</a:t>
            </a:r>
          </a:p>
          <a:p>
            <a:pPr algn="just">
              <a:lnSpc>
                <a:spcPct val="150000"/>
              </a:lnSpc>
            </a:pPr>
            <a:r>
              <a:rPr lang="en-US" sz="1200" b="0" dirty="0">
                <a:effectLst/>
                <a:latin typeface="Arial" panose="020B0604020202020204" pitchFamily="34" charset="0"/>
                <a:cs typeface="Arial" panose="020B0604020202020204" pitchFamily="34" charset="0"/>
              </a:rPr>
              <a:t>The correlation coefficient of 0.96 also suggests a very strong positive correlation. This implies that as total sales increase, operating profit also tends to increase, and vice versa.</a:t>
            </a:r>
          </a:p>
          <a:p>
            <a:pPr marL="171450" indent="-171450" algn="just">
              <a:lnSpc>
                <a:spcPct val="150000"/>
              </a:lnSpc>
              <a:buFont typeface="Arial" panose="020B0604020202020204" pitchFamily="34" charset="0"/>
              <a:buChar char="•"/>
            </a:pPr>
            <a:r>
              <a:rPr lang="en-US" sz="1200" b="1" dirty="0">
                <a:effectLst/>
                <a:latin typeface="Arial" panose="020B0604020202020204" pitchFamily="34" charset="0"/>
                <a:cs typeface="Arial" panose="020B0604020202020204" pitchFamily="34" charset="0"/>
              </a:rPr>
              <a:t>Units Sold and Operating Profit</a:t>
            </a:r>
          </a:p>
          <a:p>
            <a:pPr algn="just">
              <a:lnSpc>
                <a:spcPct val="150000"/>
              </a:lnSpc>
            </a:pPr>
            <a:r>
              <a:rPr lang="en-US" sz="1200" b="0" dirty="0">
                <a:effectLst/>
                <a:latin typeface="Arial" panose="020B0604020202020204" pitchFamily="34" charset="0"/>
                <a:cs typeface="Arial" panose="020B0604020202020204" pitchFamily="34" charset="0"/>
              </a:rPr>
              <a:t>The correlation coefficient of 0.91 represents a strong positive correlation. This suggests that as the number of units sold increases, operating profit also tends to increase, although not as strongly as the correlation between Total Sales and Operating Profit.</a:t>
            </a:r>
          </a:p>
        </p:txBody>
      </p:sp>
    </p:spTree>
    <p:extLst>
      <p:ext uri="{BB962C8B-B14F-4D97-AF65-F5344CB8AC3E}">
        <p14:creationId xmlns:p14="http://schemas.microsoft.com/office/powerpoint/2010/main" val="767492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56E3-93FB-8678-611D-6F3568744E5F}"/>
              </a:ext>
            </a:extLst>
          </p:cNvPr>
          <p:cNvSpPr>
            <a:spLocks noGrp="1"/>
          </p:cNvSpPr>
          <p:nvPr>
            <p:ph type="title"/>
          </p:nvPr>
        </p:nvSpPr>
        <p:spPr>
          <a:xfrm>
            <a:off x="0" y="6621041"/>
            <a:ext cx="12192000" cy="225706"/>
          </a:xfrm>
        </p:spPr>
        <p:txBody>
          <a:bodyPr>
            <a:normAutofit fontScale="90000"/>
          </a:bodyPr>
          <a:lstStyle/>
          <a:p>
            <a:pPr algn="r"/>
            <a:r>
              <a:rPr lang="en-US" sz="1000" b="1" dirty="0">
                <a:latin typeface="Arial" panose="020B0604020202020204" pitchFamily="34" charset="0"/>
                <a:cs typeface="Arial" panose="020B0604020202020204" pitchFamily="34" charset="0"/>
              </a:rPr>
              <a:t>Muhammad Iqbal | </a:t>
            </a:r>
            <a:r>
              <a:rPr lang="en-US" sz="1000" dirty="0">
                <a:latin typeface="Arial" panose="020B0604020202020204" pitchFamily="34" charset="0"/>
                <a:cs typeface="Arial" panose="020B0604020202020204" pitchFamily="34" charset="0"/>
              </a:rPr>
              <a:t>Adidas Sales Analysis (US) – 8</a:t>
            </a:r>
            <a:endParaRPr lang="en-ID" sz="1000" dirty="0">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58B9695A-2D82-A2A5-F139-DCA524C3E692}"/>
              </a:ext>
            </a:extLst>
          </p:cNvPr>
          <p:cNvSpPr txBox="1">
            <a:spLocks/>
          </p:cNvSpPr>
          <p:nvPr/>
        </p:nvSpPr>
        <p:spPr>
          <a:xfrm>
            <a:off x="0" y="0"/>
            <a:ext cx="12192000" cy="3761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200" b="1" dirty="0">
                <a:latin typeface="Arial" panose="020B0604020202020204" pitchFamily="34" charset="0"/>
                <a:cs typeface="Arial" panose="020B0604020202020204" pitchFamily="34" charset="0"/>
              </a:rPr>
              <a:t>Python Project</a:t>
            </a:r>
            <a:endParaRPr lang="en-ID" sz="1200" b="1"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4972B42C-CC3A-C56F-0A8D-D52413A8CB8A}"/>
              </a:ext>
            </a:extLst>
          </p:cNvPr>
          <p:cNvCxnSpPr/>
          <p:nvPr/>
        </p:nvCxnSpPr>
        <p:spPr>
          <a:xfrm>
            <a:off x="11042904" y="317754"/>
            <a:ext cx="1066800" cy="0"/>
          </a:xfrm>
          <a:prstGeom prst="line">
            <a:avLst/>
          </a:prstGeom>
          <a:ln w="38100" cap="rnd" cmpd="thinThick">
            <a:solidFill>
              <a:schemeClr val="accent4"/>
            </a:solidFill>
          </a:ln>
        </p:spPr>
        <p:style>
          <a:lnRef idx="1">
            <a:schemeClr val="accent1"/>
          </a:lnRef>
          <a:fillRef idx="0">
            <a:schemeClr val="accent1"/>
          </a:fillRef>
          <a:effectRef idx="0">
            <a:schemeClr val="accent1"/>
          </a:effectRef>
          <a:fontRef idx="minor">
            <a:schemeClr val="tx1"/>
          </a:fontRef>
        </p:style>
      </p:cxnSp>
      <p:pic>
        <p:nvPicPr>
          <p:cNvPr id="8" name="Picture 7" descr="A graph of sales method&#10;&#10;Description automatically generated">
            <a:extLst>
              <a:ext uri="{FF2B5EF4-FFF2-40B4-BE49-F238E27FC236}">
                <a16:creationId xmlns:a16="http://schemas.microsoft.com/office/drawing/2014/main" id="{265C5669-1A7A-286A-E0FF-925D0E91DE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352" y="885240"/>
            <a:ext cx="5112621" cy="2520000"/>
          </a:xfrm>
          <a:prstGeom prst="rect">
            <a:avLst/>
          </a:prstGeom>
          <a:ln>
            <a:solidFill>
              <a:schemeClr val="tx1"/>
            </a:solidFill>
          </a:ln>
        </p:spPr>
      </p:pic>
      <p:pic>
        <p:nvPicPr>
          <p:cNvPr id="11" name="Picture 10" descr="A graph of different colored bars&#10;&#10;Description automatically generated">
            <a:extLst>
              <a:ext uri="{FF2B5EF4-FFF2-40B4-BE49-F238E27FC236}">
                <a16:creationId xmlns:a16="http://schemas.microsoft.com/office/drawing/2014/main" id="{CED12826-BBBC-5F1E-C83D-142E5A413D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353" y="3549569"/>
            <a:ext cx="11684737" cy="3031638"/>
          </a:xfrm>
          <a:prstGeom prst="rect">
            <a:avLst/>
          </a:prstGeom>
          <a:ln>
            <a:solidFill>
              <a:schemeClr val="tx1"/>
            </a:solidFill>
          </a:ln>
        </p:spPr>
      </p:pic>
      <p:sp>
        <p:nvSpPr>
          <p:cNvPr id="12" name="TextBox 11">
            <a:extLst>
              <a:ext uri="{FF2B5EF4-FFF2-40B4-BE49-F238E27FC236}">
                <a16:creationId xmlns:a16="http://schemas.microsoft.com/office/drawing/2014/main" id="{4685CD26-7CA5-1686-F1E2-E53A5E7564A6}"/>
              </a:ext>
            </a:extLst>
          </p:cNvPr>
          <p:cNvSpPr txBox="1"/>
          <p:nvPr/>
        </p:nvSpPr>
        <p:spPr>
          <a:xfrm>
            <a:off x="5497973" y="1171766"/>
            <a:ext cx="6572115" cy="1991379"/>
          </a:xfrm>
          <a:prstGeom prst="rect">
            <a:avLst/>
          </a:prstGeom>
          <a:noFill/>
        </p:spPr>
        <p:txBody>
          <a:bodyPr wrap="square">
            <a:spAutoFit/>
          </a:bodyPr>
          <a:lstStyle/>
          <a:p>
            <a:pPr algn="just">
              <a:lnSpc>
                <a:spcPct val="150000"/>
              </a:lnSpc>
            </a:pPr>
            <a:r>
              <a:rPr lang="en-US" sz="1400" b="1" dirty="0">
                <a:effectLst/>
                <a:latin typeface="Arial" panose="020B0604020202020204" pitchFamily="34" charset="0"/>
                <a:cs typeface="Arial" panose="020B0604020202020204" pitchFamily="34" charset="0"/>
              </a:rPr>
              <a:t>Online</a:t>
            </a:r>
            <a:r>
              <a:rPr lang="en-US" sz="1400" b="0" dirty="0">
                <a:effectLst/>
                <a:latin typeface="Arial" panose="020B0604020202020204" pitchFamily="34" charset="0"/>
                <a:cs typeface="Arial" panose="020B0604020202020204" pitchFamily="34" charset="0"/>
              </a:rPr>
              <a:t> is the most prevalent sales method used by Adidas, this is likely due to the increasing popularity of online shopping among consumers. </a:t>
            </a:r>
            <a:r>
              <a:rPr lang="en-US" sz="1400" b="1" dirty="0">
                <a:effectLst/>
                <a:latin typeface="Arial" panose="020B0604020202020204" pitchFamily="34" charset="0"/>
                <a:cs typeface="Arial" panose="020B0604020202020204" pitchFamily="34" charset="0"/>
              </a:rPr>
              <a:t>In-store</a:t>
            </a:r>
            <a:r>
              <a:rPr lang="en-US" sz="1400" b="0" dirty="0">
                <a:effectLst/>
                <a:latin typeface="Arial" panose="020B0604020202020204" pitchFamily="34" charset="0"/>
                <a:cs typeface="Arial" panose="020B0604020202020204" pitchFamily="34" charset="0"/>
              </a:rPr>
              <a:t> is the second most common sales method used by Adidas, this is likely due to the convenience of shopping at physical stores and the opportunity to try products on directly. </a:t>
            </a:r>
            <a:r>
              <a:rPr lang="en-US" sz="1400" b="1" dirty="0">
                <a:effectLst/>
                <a:latin typeface="Arial" panose="020B0604020202020204" pitchFamily="34" charset="0"/>
                <a:cs typeface="Arial" panose="020B0604020202020204" pitchFamily="34" charset="0"/>
              </a:rPr>
              <a:t>Outlets</a:t>
            </a:r>
            <a:r>
              <a:rPr lang="en-US" sz="1400" b="0" dirty="0">
                <a:effectLst/>
                <a:latin typeface="Arial" panose="020B0604020202020204" pitchFamily="34" charset="0"/>
                <a:cs typeface="Arial" panose="020B0604020202020204" pitchFamily="34" charset="0"/>
              </a:rPr>
              <a:t> are the least common sales method for Adidas, this is likely due to the lower prices at outlets, which may attract bargain-hunting consumers.</a:t>
            </a:r>
          </a:p>
        </p:txBody>
      </p:sp>
      <p:sp>
        <p:nvSpPr>
          <p:cNvPr id="13" name="TextBox 12">
            <a:extLst>
              <a:ext uri="{FF2B5EF4-FFF2-40B4-BE49-F238E27FC236}">
                <a16:creationId xmlns:a16="http://schemas.microsoft.com/office/drawing/2014/main" id="{169E16DA-6A2E-0051-0803-F584F8B7A6F8}"/>
              </a:ext>
            </a:extLst>
          </p:cNvPr>
          <p:cNvSpPr txBox="1"/>
          <p:nvPr/>
        </p:nvSpPr>
        <p:spPr>
          <a:xfrm>
            <a:off x="0" y="0"/>
            <a:ext cx="10850880" cy="785343"/>
          </a:xfrm>
          <a:prstGeom prst="rect">
            <a:avLst/>
          </a:prstGeom>
          <a:noFill/>
        </p:spPr>
        <p:txBody>
          <a:bodyPr wrap="square">
            <a:spAutoFit/>
          </a:bodyPr>
          <a:lstStyle/>
          <a:p>
            <a:pPr marL="263525" indent="-263525" algn="just">
              <a:lnSpc>
                <a:spcPct val="150000"/>
              </a:lnSpc>
            </a:pPr>
            <a:r>
              <a:rPr lang="en-US" sz="1600" b="1" dirty="0">
                <a:latin typeface="Arial" panose="020B0604020202020204" pitchFamily="34" charset="0"/>
                <a:cs typeface="Arial" panose="020B0604020202020204" pitchFamily="34" charset="0"/>
              </a:rPr>
              <a:t>6. What is the most effective sales method to use, and what is the variation in sales methods for Adidas across different retailers?</a:t>
            </a:r>
          </a:p>
        </p:txBody>
      </p:sp>
    </p:spTree>
    <p:extLst>
      <p:ext uri="{BB962C8B-B14F-4D97-AF65-F5344CB8AC3E}">
        <p14:creationId xmlns:p14="http://schemas.microsoft.com/office/powerpoint/2010/main" val="769626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56E3-93FB-8678-611D-6F3568744E5F}"/>
              </a:ext>
            </a:extLst>
          </p:cNvPr>
          <p:cNvSpPr>
            <a:spLocks noGrp="1"/>
          </p:cNvSpPr>
          <p:nvPr>
            <p:ph type="title"/>
          </p:nvPr>
        </p:nvSpPr>
        <p:spPr>
          <a:xfrm>
            <a:off x="0" y="6632294"/>
            <a:ext cx="12192000" cy="225706"/>
          </a:xfrm>
        </p:spPr>
        <p:txBody>
          <a:bodyPr>
            <a:normAutofit fontScale="90000"/>
          </a:bodyPr>
          <a:lstStyle/>
          <a:p>
            <a:pPr algn="r"/>
            <a:r>
              <a:rPr lang="en-US" sz="1000" b="1" dirty="0">
                <a:latin typeface="Arial" panose="020B0604020202020204" pitchFamily="34" charset="0"/>
                <a:cs typeface="Arial" panose="020B0604020202020204" pitchFamily="34" charset="0"/>
              </a:rPr>
              <a:t>Muhammad Iqbal | </a:t>
            </a:r>
            <a:r>
              <a:rPr lang="en-US" sz="1000" dirty="0">
                <a:latin typeface="Arial" panose="020B0604020202020204" pitchFamily="34" charset="0"/>
                <a:cs typeface="Arial" panose="020B0604020202020204" pitchFamily="34" charset="0"/>
              </a:rPr>
              <a:t>Adidas Sales Analysis (US) - 9</a:t>
            </a:r>
            <a:endParaRPr lang="en-ID" sz="1000" dirty="0">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58B9695A-2D82-A2A5-F139-DCA524C3E692}"/>
              </a:ext>
            </a:extLst>
          </p:cNvPr>
          <p:cNvSpPr txBox="1">
            <a:spLocks/>
          </p:cNvSpPr>
          <p:nvPr/>
        </p:nvSpPr>
        <p:spPr>
          <a:xfrm>
            <a:off x="0" y="0"/>
            <a:ext cx="12192000" cy="3761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200" b="1" dirty="0">
                <a:latin typeface="Arial" panose="020B0604020202020204" pitchFamily="34" charset="0"/>
                <a:cs typeface="Arial" panose="020B0604020202020204" pitchFamily="34" charset="0"/>
              </a:rPr>
              <a:t>Python Project</a:t>
            </a:r>
            <a:endParaRPr lang="en-ID" sz="1200" b="1"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4972B42C-CC3A-C56F-0A8D-D52413A8CB8A}"/>
              </a:ext>
            </a:extLst>
          </p:cNvPr>
          <p:cNvCxnSpPr/>
          <p:nvPr/>
        </p:nvCxnSpPr>
        <p:spPr>
          <a:xfrm>
            <a:off x="11042904" y="317754"/>
            <a:ext cx="1066800" cy="0"/>
          </a:xfrm>
          <a:prstGeom prst="line">
            <a:avLst/>
          </a:prstGeom>
          <a:ln w="38100" cap="rnd" cmpd="thinThick">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78529C42-3FCA-608C-334A-208CFAAE5DC9}"/>
              </a:ext>
            </a:extLst>
          </p:cNvPr>
          <p:cNvSpPr txBox="1">
            <a:spLocks/>
          </p:cNvSpPr>
          <p:nvPr/>
        </p:nvSpPr>
        <p:spPr>
          <a:xfrm>
            <a:off x="302260" y="705155"/>
            <a:ext cx="11587480" cy="55981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latin typeface="Arial" panose="020B0604020202020204" pitchFamily="34" charset="0"/>
                <a:cs typeface="Arial" panose="020B0604020202020204" pitchFamily="34" charset="0"/>
              </a:rPr>
              <a:t>Suggestions (Based on Conclusions)</a:t>
            </a:r>
          </a:p>
          <a:p>
            <a:pPr>
              <a:lnSpc>
                <a:spcPct val="100000"/>
              </a:lnSpc>
            </a:pPr>
            <a:endParaRPr lang="en-US" sz="500" b="1" dirty="0">
              <a:latin typeface="Arial" panose="020B0604020202020204" pitchFamily="34" charset="0"/>
              <a:cs typeface="Arial" panose="020B0604020202020204" pitchFamily="34" charset="0"/>
            </a:endParaRPr>
          </a:p>
          <a:p>
            <a:pPr marL="228600" indent="-228600">
              <a:lnSpc>
                <a:spcPct val="100000"/>
              </a:lnSpc>
              <a:buFont typeface="+mj-lt"/>
              <a:buAutoNum type="arabicPeriod"/>
            </a:pPr>
            <a:r>
              <a:rPr lang="en-US" sz="1200" b="1" dirty="0">
                <a:latin typeface="Arial" panose="020B0604020202020204" pitchFamily="34" charset="0"/>
                <a:cs typeface="Arial" panose="020B0604020202020204" pitchFamily="34" charset="0"/>
              </a:rPr>
              <a:t>Sales and Profit Optimization Based on Best-Least Product</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By observing that Men's Street Footwear emerges as the best-selling product and Men's Apparel is the least popular, Adidas can focus on marketing strategies and boosting sales for these products. This may involve:</a:t>
            </a:r>
          </a:p>
          <a:p>
            <a:pPr marL="358775" indent="-92075">
              <a:lnSpc>
                <a:spcPct val="100000"/>
              </a:lnSpc>
            </a:pPr>
            <a:r>
              <a:rPr lang="en-US" sz="1200" dirty="0">
                <a:latin typeface="Arial" panose="020B0604020202020204" pitchFamily="34" charset="0"/>
                <a:cs typeface="Arial" panose="020B0604020202020204" pitchFamily="34" charset="0"/>
              </a:rPr>
              <a:t>for Men's Street Footwear (Best-Selling):</a:t>
            </a:r>
          </a:p>
          <a:p>
            <a:pPr marL="531813" indent="-265113">
              <a:lnSpc>
                <a:spcPct val="100000"/>
              </a:lnSpc>
              <a:buFont typeface="Arial" panose="020B0604020202020204" pitchFamily="34" charset="0"/>
              <a:buChar char="•"/>
            </a:pPr>
            <a:r>
              <a:rPr lang="en-US" sz="1200" dirty="0">
                <a:latin typeface="Arial" panose="020B0604020202020204" pitchFamily="34" charset="0"/>
                <a:cs typeface="Arial" panose="020B0604020202020204" pitchFamily="34" charset="0"/>
              </a:rPr>
              <a:t>Keep Men's Street Footwear fresh with innovative designs and collaborations.</a:t>
            </a:r>
          </a:p>
          <a:p>
            <a:pPr marL="531813" indent="-265113">
              <a:lnSpc>
                <a:spcPct val="100000"/>
              </a:lnSpc>
              <a:buFont typeface="Arial" panose="020B0604020202020204" pitchFamily="34" charset="0"/>
              <a:buChar char="•"/>
            </a:pPr>
            <a:r>
              <a:rPr lang="en-US" sz="1200" dirty="0">
                <a:latin typeface="Arial" panose="020B0604020202020204" pitchFamily="34" charset="0"/>
                <a:cs typeface="Arial" panose="020B0604020202020204" pitchFamily="34" charset="0"/>
              </a:rPr>
              <a:t>Launch limited editions to create exclusivity and drive demand.</a:t>
            </a:r>
          </a:p>
          <a:p>
            <a:pPr marL="531813" indent="-265113">
              <a:lnSpc>
                <a:spcPct val="100000"/>
              </a:lnSpc>
              <a:buFont typeface="Arial" panose="020B0604020202020204" pitchFamily="34" charset="0"/>
              <a:buChar char="•"/>
            </a:pPr>
            <a:r>
              <a:rPr lang="en-US" sz="1200" dirty="0">
                <a:latin typeface="Arial" panose="020B0604020202020204" pitchFamily="34" charset="0"/>
                <a:cs typeface="Arial" panose="020B0604020202020204" pitchFamily="34" charset="0"/>
              </a:rPr>
              <a:t>Develop targeted campaigns emphasizing unique features.</a:t>
            </a:r>
          </a:p>
          <a:p>
            <a:pPr marL="531813" indent="-265113">
              <a:lnSpc>
                <a:spcPct val="100000"/>
              </a:lnSpc>
              <a:buFont typeface="Arial" panose="020B0604020202020204" pitchFamily="34" charset="0"/>
              <a:buChar char="•"/>
            </a:pPr>
            <a:r>
              <a:rPr lang="en-US" sz="1200" dirty="0">
                <a:latin typeface="Arial" panose="020B0604020202020204" pitchFamily="34" charset="0"/>
                <a:cs typeface="Arial" panose="020B0604020202020204" pitchFamily="34" charset="0"/>
              </a:rPr>
              <a:t>Implement exclusive loyalty programs for Men's Street Footwear buyers.</a:t>
            </a:r>
          </a:p>
          <a:p>
            <a:pPr marL="531813" indent="-265113">
              <a:lnSpc>
                <a:spcPct val="100000"/>
              </a:lnSpc>
              <a:buFont typeface="Arial" panose="020B0604020202020204" pitchFamily="34" charset="0"/>
              <a:buChar char="•"/>
            </a:pPr>
            <a:r>
              <a:rPr lang="en-US" sz="1200" dirty="0">
                <a:latin typeface="Arial" panose="020B0604020202020204" pitchFamily="34" charset="0"/>
                <a:cs typeface="Arial" panose="020B0604020202020204" pitchFamily="34" charset="0"/>
              </a:rPr>
              <a:t>Explore variations within Men's Street Footwear for market diversity.</a:t>
            </a:r>
          </a:p>
          <a:p>
            <a:pPr marL="266700">
              <a:lnSpc>
                <a:spcPct val="100000"/>
              </a:lnSpc>
            </a:pPr>
            <a:r>
              <a:rPr lang="en-US" sz="1200" dirty="0">
                <a:latin typeface="Arial" panose="020B0604020202020204" pitchFamily="34" charset="0"/>
                <a:cs typeface="Arial" panose="020B0604020202020204" pitchFamily="34" charset="0"/>
              </a:rPr>
              <a:t>for Men's Apparel (Least Popular):</a:t>
            </a:r>
          </a:p>
          <a:p>
            <a:pPr marL="531813" indent="-265113">
              <a:lnSpc>
                <a:spcPct val="100000"/>
              </a:lnSpc>
              <a:buFont typeface="Arial" panose="020B0604020202020204" pitchFamily="34" charset="0"/>
              <a:buChar char="•"/>
            </a:pPr>
            <a:r>
              <a:rPr lang="en-US" sz="1200" dirty="0">
                <a:latin typeface="Arial" panose="020B0604020202020204" pitchFamily="34" charset="0"/>
                <a:cs typeface="Arial" panose="020B0604020202020204" pitchFamily="34" charset="0"/>
              </a:rPr>
              <a:t>Revamp Men's Apparel with new styles aligned with trends.</a:t>
            </a:r>
          </a:p>
          <a:p>
            <a:pPr marL="531813" indent="-265113">
              <a:lnSpc>
                <a:spcPct val="100000"/>
              </a:lnSpc>
              <a:buFont typeface="Arial" panose="020B0604020202020204" pitchFamily="34" charset="0"/>
              <a:buChar char="•"/>
            </a:pPr>
            <a:r>
              <a:rPr lang="en-US" sz="1200" dirty="0">
                <a:latin typeface="Arial" panose="020B0604020202020204" pitchFamily="34" charset="0"/>
                <a:cs typeface="Arial" panose="020B0604020202020204" pitchFamily="34" charset="0"/>
              </a:rPr>
              <a:t>Create promotions bundling Men's Apparel with other products.</a:t>
            </a:r>
          </a:p>
          <a:p>
            <a:pPr marL="531813" indent="-265113">
              <a:lnSpc>
                <a:spcPct val="100000"/>
              </a:lnSpc>
              <a:buFont typeface="Arial" panose="020B0604020202020204" pitchFamily="34" charset="0"/>
              <a:buChar char="•"/>
            </a:pPr>
            <a:r>
              <a:rPr lang="en-US" sz="1200" dirty="0">
                <a:latin typeface="Arial" panose="020B0604020202020204" pitchFamily="34" charset="0"/>
                <a:cs typeface="Arial" panose="020B0604020202020204" pitchFamily="34" charset="0"/>
              </a:rPr>
              <a:t>Develop strategies to appeal to a broader audience.</a:t>
            </a:r>
          </a:p>
          <a:p>
            <a:pPr marL="531813" indent="-265113">
              <a:lnSpc>
                <a:spcPct val="100000"/>
              </a:lnSpc>
              <a:buFont typeface="Arial" panose="020B0604020202020204" pitchFamily="34" charset="0"/>
              <a:buChar char="•"/>
            </a:pPr>
            <a:r>
              <a:rPr lang="en-US" sz="1200" dirty="0">
                <a:latin typeface="Arial" panose="020B0604020202020204" pitchFamily="34" charset="0"/>
                <a:cs typeface="Arial" panose="020B0604020202020204" pitchFamily="34" charset="0"/>
              </a:rPr>
              <a:t>Introduce limited-time discounts to boost Men's Apparel sales.</a:t>
            </a:r>
          </a:p>
          <a:p>
            <a:pPr marL="266700">
              <a:lnSpc>
                <a:spcPct val="100000"/>
              </a:lnSpc>
            </a:pPr>
            <a:endParaRPr lang="en-US" sz="500" dirty="0">
              <a:latin typeface="Arial" panose="020B0604020202020204" pitchFamily="34" charset="0"/>
              <a:cs typeface="Arial" panose="020B0604020202020204" pitchFamily="34" charset="0"/>
            </a:endParaRPr>
          </a:p>
          <a:p>
            <a:pPr marL="228600" indent="-228600">
              <a:lnSpc>
                <a:spcPct val="100000"/>
              </a:lnSpc>
              <a:buFont typeface="+mj-lt"/>
              <a:buAutoNum type="arabicPeriod" startAt="2"/>
            </a:pPr>
            <a:r>
              <a:rPr lang="en-US" sz="1200" b="1" dirty="0">
                <a:latin typeface="Arial" panose="020B0604020202020204" pitchFamily="34" charset="0"/>
                <a:cs typeface="Arial" panose="020B0604020202020204" pitchFamily="34" charset="0"/>
              </a:rPr>
              <a:t>Month and Year (wise) Optimization</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Adidas should align marketing strategies with seasonal trends, implementing targeted campaigns and managing inventory effectively to address the month-wise fluctuations observed in sales and profit. Specifically, focusing on peak months like July can capitalize on increased consumer activity. For year-wise improvements, the brand should analyze successful factors contributing to the growth in 2021 and develop a strategic plan accordingly.</a:t>
            </a:r>
          </a:p>
          <a:p>
            <a:pPr marL="228600" indent="-228600">
              <a:lnSpc>
                <a:spcPct val="100000"/>
              </a:lnSpc>
              <a:buFont typeface="+mj-lt"/>
              <a:buAutoNum type="arabicPeriod" startAt="2"/>
            </a:pPr>
            <a:endParaRPr lang="en-US" sz="500" b="1" dirty="0">
              <a:latin typeface="Arial" panose="020B0604020202020204" pitchFamily="34" charset="0"/>
              <a:cs typeface="Arial" panose="020B0604020202020204" pitchFamily="34" charset="0"/>
            </a:endParaRPr>
          </a:p>
          <a:p>
            <a:pPr marL="228600" indent="-228600">
              <a:lnSpc>
                <a:spcPct val="100000"/>
              </a:lnSpc>
              <a:buFont typeface="+mj-lt"/>
              <a:buAutoNum type="arabicPeriod" startAt="2"/>
            </a:pPr>
            <a:r>
              <a:rPr lang="en-US" sz="1200" b="1" dirty="0">
                <a:latin typeface="Arial" panose="020B0604020202020204" pitchFamily="34" charset="0"/>
                <a:cs typeface="Arial" panose="020B0604020202020204" pitchFamily="34" charset="0"/>
              </a:rPr>
              <a:t>Best Products at the Top Retailers</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Adidas can strategically enhance its performance across different retailers by tailoring approaches to each key partner. Firstly, with Gear Wear serving as the overall sales leader, Adidas should intensify collaboration by introducing exclusive releases and joint marketing initiatives. This concerted effort aims to broaden the consumer reach and solidify the brand's presence in the market. Simultaneously, with Foot Locker dominating in Men's Street Footwear sales, Adidas should capitalize on this success through exclusive collaborations. Such collaborations can not only sustain the demand for Men's Street Footwear but also attract Foot Locker's specific customer base, creating a mutually beneficial relationship. Additionally, recognizing Sports Direct as the leader in Women's Apparel profitability, Adidas should prioritize collaborative efforts to optimize the Women's Apparel product line.</a:t>
            </a:r>
          </a:p>
          <a:p>
            <a:pPr marL="266700">
              <a:lnSpc>
                <a:spcPct val="100000"/>
              </a:lnSpc>
            </a:pPr>
            <a:endParaRPr lang="en-US" sz="1000" dirty="0">
              <a:latin typeface="Arial" panose="020B0604020202020204" pitchFamily="34" charset="0"/>
              <a:cs typeface="Arial" panose="020B0604020202020204" pitchFamily="34" charset="0"/>
            </a:endParaRPr>
          </a:p>
          <a:p>
            <a:pPr marL="266700">
              <a:lnSpc>
                <a:spcPct val="100000"/>
              </a:lnSpc>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p:txBody>
      </p:sp>
      <p:pic>
        <p:nvPicPr>
          <p:cNvPr id="9" name="Picture 8" descr="A map of the united states with a shoe and icons&#10;&#10;Description automatically generated">
            <a:extLst>
              <a:ext uri="{FF2B5EF4-FFF2-40B4-BE49-F238E27FC236}">
                <a16:creationId xmlns:a16="http://schemas.microsoft.com/office/drawing/2014/main" id="{B1CADF72-03DD-8C7A-7653-1C99C971EC32}"/>
              </a:ext>
            </a:extLst>
          </p:cNvPr>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89803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2148</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Castellar</vt:lpstr>
      <vt:lpstr>Office Theme</vt:lpstr>
      <vt:lpstr>Adidas Sales Analysis (US) Python Project | Muhammad Iqbal</vt:lpstr>
      <vt:lpstr>Muhammad Iqbal | Adidas Sales Analysis (US) - 2</vt:lpstr>
      <vt:lpstr>Muhammad Iqbal | Adidas Sales Analysis (US) - 3</vt:lpstr>
      <vt:lpstr>Muhammad Iqbal | Adidas Sales Analysis (US) – 4</vt:lpstr>
      <vt:lpstr>Muhammad Iqbal | Adidas Sales Analysis (US) - 5</vt:lpstr>
      <vt:lpstr>Muhammad Iqbal | Adidas Sales Analysis (US) - 6</vt:lpstr>
      <vt:lpstr>Muhammad Iqbal | Adidas Sales Analysis (US) - 7</vt:lpstr>
      <vt:lpstr>Muhammad Iqbal | Adidas Sales Analysis (US) – 8</vt:lpstr>
      <vt:lpstr>Muhammad Iqbal | Adidas Sales Analysis (US) - 9</vt:lpstr>
      <vt:lpstr>Muhammad Iqbal | Adidas Sales Analysis (US) - 10</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Adidas Sales Analysis (US) Python Project | Muhammad Iqbal</dc:title>
  <dc:creator>Muhammad Iqbal</dc:creator>
  <cp:lastModifiedBy>Muhammad Iqbal</cp:lastModifiedBy>
  <cp:revision>8</cp:revision>
  <dcterms:created xsi:type="dcterms:W3CDTF">2024-01-01T03:39:48Z</dcterms:created>
  <dcterms:modified xsi:type="dcterms:W3CDTF">2024-01-01T13:55:30Z</dcterms:modified>
</cp:coreProperties>
</file>