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024B0-38AA-4D42-BA6A-4824545A8FF7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A3689-72F1-4FEF-BB8C-BFDB6304A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A3689-72F1-4FEF-BB8C-BFDB6304A9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5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7/21/16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C81739-234C-40D7-AE49-27AC3ABAF85C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7/21/16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4F1C27D-8B08-4542-8211-B92779397955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-programmer.info/programming/hardware/8744-exploring-edison-mraa-gpio.html?start=1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iotdk.intel.com/docs/master/mraa/python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github.com/intel-iot-devkit/mraa/tree/master/examples/pyth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learn.sparkfun.com/tutorials/installing-libmraa-on-ubilinux-for-edison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otdk.intel.com/docs/master/mraa/aio_8h.html#a2fe635f28ab777569b19a7ffe8e557d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Edison Arduino GPIO Mux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To make sense of this stuff you have to look at the schematics, datasheets, and these tables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60" y="0"/>
            <a:ext cx="4038240" cy="487320"/>
          </a:xfrm>
        </p:spPr>
        <p:txBody>
          <a:bodyPr/>
          <a:lstStyle/>
          <a:p>
            <a:pPr algn="r"/>
            <a:r>
              <a:rPr lang="en-US" sz="1200" dirty="0" smtClean="0"/>
              <a:t>Using </a:t>
            </a:r>
            <a:r>
              <a:rPr lang="en-US" sz="1200" dirty="0" err="1" smtClean="0"/>
              <a:t>mraa</a:t>
            </a:r>
            <a:r>
              <a:rPr lang="en-US" sz="1200" dirty="0" smtClean="0"/>
              <a:t> to configure </a:t>
            </a:r>
            <a:r>
              <a:rPr lang="en-US" sz="1200" dirty="0" err="1" smtClean="0"/>
              <a:t>gpio</a:t>
            </a:r>
            <a:r>
              <a:rPr lang="en-US" sz="1200" dirty="0" smtClean="0"/>
              <a:t> pins for OUTPUT:</a:t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" y="152400"/>
            <a:ext cx="518160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The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functions that you need to make use of a pin in output mode are very simple. 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You need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mraa_gpio_init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 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mraa_pin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mraa_gpio_init_raw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 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SYSFS_gpiopin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To set the pin up using either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number or SYSFS number. 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You also need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mraa_gpio_dir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 (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pin,dir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to set the pin to output. 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At its simplest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dir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is 0 for output and 1 for input but there is an enumeration you can use: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MRAA_GPIO_OUT = 0 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MRAA_GPIO_IN = 1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MRAA_GPIO_OUT_HIGH = 2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MRAA_GPIO_OUT_LOW = 3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The last two,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dir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=2 and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dir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=3 set the line to output and initially high or low use if you need the line to be in a given state from the start. 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The only other function that is specifically concerned with output is: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mraa_gpio_mode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 (pin, mode)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The output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mode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 can be any of: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MRAA_GPIO_STRONG = 0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MRAA_GPIO_PULLUP = 1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MRAA_GPIO_PULLDOWN = 2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MRAA_GPIO_HIZ = 3 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This works with the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Arduino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 breakout board but not with the mini breakout. In this case the default is to use a 47K pull up resistor.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626289"/>
            <a:ext cx="3886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Finally we have: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mraa_gpio_write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 (pin, value)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which sets the line to high or low 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>Note that all of these functions make use of the SYSFS method of working with the GPIO. That is they are not interfacing directly with the GPIO driver. 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5105400" y="3810000"/>
            <a:ext cx="3048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39624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SO: we can configure GPIO’s on </a:t>
            </a:r>
            <a:r>
              <a:rPr lang="en-US" dirty="0" err="1" smtClean="0"/>
              <a:t>edison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board with </a:t>
            </a:r>
            <a:r>
              <a:rPr lang="en-US" dirty="0" err="1" smtClean="0"/>
              <a:t>pullup</a:t>
            </a:r>
            <a:r>
              <a:rPr lang="en-US" dirty="0" smtClean="0"/>
              <a:t> or </a:t>
            </a:r>
            <a:r>
              <a:rPr lang="en-US" dirty="0" err="1" smtClean="0"/>
              <a:t>pulldown</a:t>
            </a:r>
            <a:r>
              <a:rPr lang="en-US" dirty="0" smtClean="0"/>
              <a:t> using </a:t>
            </a:r>
            <a:r>
              <a:rPr lang="en-US" dirty="0" err="1" smtClean="0"/>
              <a:t>libmraa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3400" y="5766830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REF: </a:t>
            </a:r>
          </a:p>
          <a:p>
            <a:r>
              <a:rPr lang="en-US" sz="1100" dirty="0" smtClean="0">
                <a:hlinkClick r:id="rId2"/>
              </a:rPr>
              <a:t>http://www.i-programmer.info/programming/hardware/8744-exploring-edison-mraa-gpio.html?start=1</a:t>
            </a:r>
            <a:r>
              <a:rPr lang="en-US" sz="1100" dirty="0" smtClean="0"/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682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381"/>
            <a:ext cx="8229240" cy="18252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Using LIBMRAA to configure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gpio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pins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edsion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arduino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board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6" y="333761"/>
            <a:ext cx="8219048" cy="619047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9600" y="3810000"/>
            <a:ext cx="76200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828800"/>
            <a:ext cx="4953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1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240" cy="33492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elp(</a:t>
            </a:r>
            <a:r>
              <a:rPr lang="en-US" dirty="0" err="1" smtClean="0"/>
              <a:t>mraa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6" y="685800"/>
            <a:ext cx="5523810" cy="980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46" y="1989201"/>
            <a:ext cx="2257143" cy="177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997340"/>
            <a:ext cx="2304762" cy="6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995902"/>
            <a:ext cx="2114286" cy="1619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4191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learn.sparkfun.com/tutorials/installing-libmraa-on-ubilinux-for-edison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github.com/intel-iot-devkit/mraa/tree/master/examples/python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8"/>
              </a:rPr>
              <a:t>http://iotdk.intel.com/docs/master/mraa/python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5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27739" y="1600200"/>
            <a:ext cx="5495238" cy="3066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7000" y="1287475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13 12 11 10 9 8 7 6 5 4 3 2 1 0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6638" y="4948567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AIO   0  1  2  3  4  5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GPIO 14 15 16 17 18 19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810000" y="4343400"/>
            <a:ext cx="141968" cy="605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4343400"/>
            <a:ext cx="381000" cy="6051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72000" y="1533696"/>
            <a:ext cx="457200" cy="447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819400" y="1533696"/>
            <a:ext cx="228600" cy="3330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1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REFS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u="sng">
                <a:solidFill>
                  <a:srgbClr val="0000FF"/>
                </a:solidFill>
                <a:latin typeface="Calibri"/>
              </a:rPr>
              <a:t>https://theiotlearninginitiative.gitbooks.io/inteledison/content/documentation/PinMultiplexor.html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u="sng">
                <a:solidFill>
                  <a:srgbClr val="0000FF"/>
                </a:solidFill>
                <a:latin typeface="Calibri"/>
              </a:rPr>
              <a:t>http://www.emutexlabs.com/project/215-intel-edison-gpio-pin-multiplexing-guide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u="sng">
                <a:solidFill>
                  <a:srgbClr val="0000FF"/>
                </a:solidFill>
                <a:latin typeface="Calibri"/>
              </a:rPr>
              <a:t>file:///C:/u1404/intel-edison/Edison-Hardware-Refs/IntelAcademic_IoT-Edison_04_GPIO_on_Edison.pdf</a:t>
            </a:r>
            <a:r>
              <a:rPr lang="en-US" sz="14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1000" u="sng">
                <a:solidFill>
                  <a:srgbClr val="0000FF"/>
                </a:solidFill>
                <a:latin typeface="Calibri"/>
              </a:rPr>
              <a:t>http://intel-software-academic-program.com/courses/diy/Intel_Academic_-_DIY_-_InternetOfThings/</a:t>
            </a:r>
            <a:r>
              <a:rPr lang="en-US" sz="10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769440" y="99720"/>
            <a:ext cx="2191680" cy="3574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200">
                <a:latin typeface="Calibri"/>
              </a:rPr>
              <a:t>Edison Arduino Board
 GPIO Pin Usage Tracker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82880"/>
            <a:ext cx="8229600" cy="62668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200" dirty="0">
                <a:latin typeface="Courier New"/>
              </a:rPr>
              <a:t>Digital Headers</a:t>
            </a:r>
            <a:endParaRPr dirty="0"/>
          </a:p>
          <a:p>
            <a:endParaRPr dirty="0"/>
          </a:p>
          <a:p>
            <a:r>
              <a:rPr lang="en-US" sz="1200" dirty="0">
                <a:latin typeface="Courier New"/>
              </a:rPr>
              <a:t>J281</a:t>
            </a:r>
            <a:endParaRPr dirty="0"/>
          </a:p>
          <a:p>
            <a:r>
              <a:rPr lang="en-US" sz="1200" dirty="0">
                <a:latin typeface="Courier New"/>
              </a:rPr>
              <a:t>10     I2C SCL</a:t>
            </a:r>
            <a:endParaRPr dirty="0"/>
          </a:p>
          <a:p>
            <a:r>
              <a:rPr lang="en-US" sz="1200" dirty="0">
                <a:latin typeface="Courier New"/>
              </a:rPr>
              <a:t> 9     I2C SDA</a:t>
            </a:r>
            <a:endParaRPr dirty="0"/>
          </a:p>
          <a:p>
            <a:r>
              <a:rPr lang="en-US" sz="1200" dirty="0">
                <a:latin typeface="Courier New"/>
              </a:rPr>
              <a:t> 8     AREF</a:t>
            </a:r>
            <a:endParaRPr dirty="0"/>
          </a:p>
          <a:p>
            <a:r>
              <a:rPr lang="en-US" sz="1200" dirty="0">
                <a:latin typeface="Courier New"/>
              </a:rPr>
              <a:t> 7     GND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6     IO13 --- SCK_GPIO  \  Bit-Banged SPI Bus using fast memory mapped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io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5     IO12 --- MISO_GPIO  &gt;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Robogia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encoder shied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4     IO11 --- MOSI_GPIO /</a:t>
            </a:r>
            <a:endParaRPr dirty="0"/>
          </a:p>
          <a:p>
            <a:r>
              <a:rPr lang="en-US" sz="1200" dirty="0">
                <a:latin typeface="Courier New"/>
              </a:rPr>
              <a:t> 3    _IO10 -x- cut </a:t>
            </a:r>
            <a:r>
              <a:rPr lang="en-US" sz="1200" dirty="0" err="1" smtClean="0">
                <a:latin typeface="Courier New"/>
              </a:rPr>
              <a:t>robogia</a:t>
            </a:r>
            <a:r>
              <a:rPr lang="en-US" sz="1200" dirty="0" smtClean="0">
                <a:latin typeface="Courier New"/>
              </a:rPr>
              <a:t> shield pin (on bottom) &amp; </a:t>
            </a:r>
            <a:r>
              <a:rPr lang="en-US" sz="1200" dirty="0" err="1" smtClean="0">
                <a:latin typeface="Courier New"/>
              </a:rPr>
              <a:t>jmp</a:t>
            </a:r>
            <a:r>
              <a:rPr lang="en-US" sz="1200" dirty="0" smtClean="0">
                <a:latin typeface="Courier New"/>
              </a:rPr>
              <a:t> to </a:t>
            </a:r>
            <a:r>
              <a:rPr lang="en-US" sz="1200" dirty="0">
                <a:latin typeface="Courier New"/>
              </a:rPr>
              <a:t>IO6 </a:t>
            </a:r>
            <a:r>
              <a:rPr lang="en-US" sz="1200" dirty="0" smtClean="0">
                <a:latin typeface="Courier New"/>
              </a:rPr>
              <a:t>(on top)  </a:t>
            </a:r>
            <a:endParaRPr dirty="0"/>
          </a:p>
          <a:p>
            <a:r>
              <a:rPr lang="en-US" sz="1200" dirty="0">
                <a:latin typeface="Courier New"/>
              </a:rPr>
              <a:t> 2   / 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IO9  –--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csZ</a:t>
            </a:r>
            <a:endParaRPr dirty="0"/>
          </a:p>
          <a:p>
            <a:r>
              <a:rPr lang="en-US" sz="1200" dirty="0">
                <a:latin typeface="Courier New"/>
              </a:rPr>
              <a:t> 1   |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IO8  –--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csY</a:t>
            </a:r>
            <a:endParaRPr dirty="0"/>
          </a:p>
          <a:p>
            <a:r>
              <a:rPr lang="en-US" sz="1200" dirty="0">
                <a:latin typeface="Courier New"/>
              </a:rPr>
              <a:t>J181 |</a:t>
            </a:r>
            <a:endParaRPr dirty="0"/>
          </a:p>
          <a:p>
            <a:r>
              <a:rPr lang="en-US" sz="1200" dirty="0">
                <a:latin typeface="Courier New"/>
              </a:rPr>
              <a:t> 8   | </a:t>
            </a:r>
            <a:r>
              <a:rPr lang="en-US" sz="1200" b="1" dirty="0">
                <a:solidFill>
                  <a:srgbClr val="FF0000"/>
                </a:solidFill>
                <a:latin typeface="Courier New"/>
              </a:rPr>
              <a:t>IO7</a:t>
            </a:r>
            <a:r>
              <a:rPr lang="en-US" sz="1200" dirty="0">
                <a:latin typeface="Courier New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&lt;&lt;&lt;&lt; breaks </a:t>
            </a:r>
            <a:r>
              <a:rPr lang="en-US" sz="1200" dirty="0" err="1">
                <a:solidFill>
                  <a:srgbClr val="FF0000"/>
                </a:solidFill>
                <a:latin typeface="Courier New"/>
              </a:rPr>
              <a:t>Wifi</a:t>
            </a:r>
            <a:r>
              <a:rPr lang="en-US" sz="1200" dirty="0">
                <a:solidFill>
                  <a:srgbClr val="FF0000"/>
                </a:solidFill>
                <a:latin typeface="Courier New"/>
              </a:rPr>
              <a:t>, DO NOT USE</a:t>
            </a:r>
            <a:endParaRPr dirty="0">
              <a:solidFill>
                <a:srgbClr val="FF0000"/>
              </a:solidFill>
            </a:endParaRPr>
          </a:p>
          <a:p>
            <a:r>
              <a:rPr lang="en-US" sz="1200" dirty="0">
                <a:latin typeface="Courier New"/>
              </a:rPr>
              <a:t> 7   \_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IO6  ---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csX</a:t>
            </a:r>
            <a:r>
              <a:rPr lang="en-US" sz="1200" dirty="0">
                <a:latin typeface="Courier New"/>
              </a:rPr>
              <a:t> </a:t>
            </a:r>
            <a:endParaRPr dirty="0"/>
          </a:p>
          <a:p>
            <a:r>
              <a:rPr lang="en-US" sz="1200" dirty="0">
                <a:latin typeface="Courier New"/>
              </a:rPr>
              <a:t> 6     IO5</a:t>
            </a:r>
            <a:endParaRPr dirty="0"/>
          </a:p>
          <a:p>
            <a:r>
              <a:rPr lang="en-US" sz="1200" dirty="0">
                <a:latin typeface="Courier New"/>
              </a:rPr>
              <a:t> 5     IO4</a:t>
            </a:r>
            <a:endParaRPr dirty="0"/>
          </a:p>
          <a:p>
            <a:r>
              <a:rPr lang="en-US" sz="1200" dirty="0">
                <a:latin typeface="Courier New"/>
              </a:rPr>
              <a:t> 4     IO3</a:t>
            </a:r>
            <a:endParaRPr dirty="0"/>
          </a:p>
          <a:p>
            <a:r>
              <a:rPr lang="en-US" sz="1200" dirty="0">
                <a:latin typeface="Courier New"/>
              </a:rPr>
              <a:t> 3     IO2</a:t>
            </a:r>
            <a:endParaRPr dirty="0"/>
          </a:p>
          <a:p>
            <a:r>
              <a:rPr lang="en-US" sz="1200" dirty="0">
                <a:latin typeface="Courier New"/>
              </a:rPr>
              <a:t> 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2     IO1 →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Uart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(0)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TxD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\ Serial Interface to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Kanagroo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X2 MC</a:t>
            </a:r>
            <a:endParaRPr dirty="0"/>
          </a:p>
          <a:p>
            <a:r>
              <a:rPr lang="en-US" sz="1200" b="1" dirty="0">
                <a:solidFill>
                  <a:srgbClr val="0000FF"/>
                </a:solidFill>
                <a:latin typeface="Courier New"/>
              </a:rPr>
              <a:t> 1     IO0 ←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Uart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(0) </a:t>
            </a:r>
            <a:r>
              <a:rPr lang="en-US" sz="1200" b="1" dirty="0" err="1">
                <a:solidFill>
                  <a:srgbClr val="0000FF"/>
                </a:solidFill>
                <a:latin typeface="Courier New"/>
              </a:rPr>
              <a:t>RxD</a:t>
            </a:r>
            <a:r>
              <a:rPr lang="en-US" sz="1200" b="1" dirty="0">
                <a:solidFill>
                  <a:srgbClr val="0000FF"/>
                </a:solidFill>
                <a:latin typeface="Courier New"/>
              </a:rPr>
              <a:t> /</a:t>
            </a:r>
            <a:endParaRPr dirty="0"/>
          </a:p>
          <a:p>
            <a:endParaRPr dirty="0"/>
          </a:p>
          <a:p>
            <a:r>
              <a:rPr lang="en-US" sz="1200" dirty="0">
                <a:latin typeface="Courier New"/>
              </a:rPr>
              <a:t>Analog Header</a:t>
            </a:r>
            <a:endParaRPr dirty="0"/>
          </a:p>
          <a:p>
            <a:r>
              <a:rPr lang="en-US" sz="1200" dirty="0">
                <a:latin typeface="Courier New"/>
              </a:rPr>
              <a:t> 6     </a:t>
            </a:r>
            <a:r>
              <a:rPr lang="en-US" sz="1200" dirty="0" smtClean="0">
                <a:latin typeface="Courier New"/>
              </a:rPr>
              <a:t>IO19 – A5</a:t>
            </a:r>
            <a:endParaRPr dirty="0"/>
          </a:p>
          <a:p>
            <a:r>
              <a:rPr lang="en-US" sz="1200" dirty="0">
                <a:latin typeface="Courier New"/>
              </a:rPr>
              <a:t> 5     </a:t>
            </a:r>
            <a:r>
              <a:rPr lang="en-US" sz="1200" dirty="0" smtClean="0">
                <a:latin typeface="Courier New"/>
              </a:rPr>
              <a:t>IO18 – A4</a:t>
            </a:r>
            <a:endParaRPr dirty="0"/>
          </a:p>
          <a:p>
            <a:r>
              <a:rPr lang="en-US" sz="1200" dirty="0">
                <a:latin typeface="Courier New"/>
              </a:rPr>
              <a:t> 4     </a:t>
            </a:r>
            <a:r>
              <a:rPr lang="en-US" sz="1200" dirty="0" smtClean="0">
                <a:latin typeface="Courier New"/>
              </a:rPr>
              <a:t>IO17 – A3</a:t>
            </a:r>
            <a:endParaRPr dirty="0"/>
          </a:p>
          <a:p>
            <a:r>
              <a:rPr lang="en-US" sz="1200" dirty="0">
                <a:latin typeface="Courier New"/>
              </a:rPr>
              <a:t> 3     </a:t>
            </a:r>
            <a:r>
              <a:rPr lang="en-US" sz="1200" dirty="0" smtClean="0">
                <a:latin typeface="Courier New"/>
              </a:rPr>
              <a:t>IO16 – A2</a:t>
            </a:r>
            <a:endParaRPr dirty="0"/>
          </a:p>
          <a:p>
            <a:r>
              <a:rPr lang="en-US" sz="1200" dirty="0">
                <a:latin typeface="Courier New"/>
              </a:rPr>
              <a:t> 2     </a:t>
            </a:r>
            <a:r>
              <a:rPr lang="en-US" sz="1200" dirty="0" smtClean="0">
                <a:latin typeface="Courier New"/>
              </a:rPr>
              <a:t>IO15 – A1</a:t>
            </a:r>
            <a:endParaRPr dirty="0"/>
          </a:p>
          <a:p>
            <a:r>
              <a:rPr lang="en-US" sz="1200" dirty="0">
                <a:latin typeface="Courier New"/>
              </a:rPr>
              <a:t> 1     </a:t>
            </a:r>
            <a:r>
              <a:rPr lang="en-US" sz="1200" dirty="0" smtClean="0">
                <a:latin typeface="Courier New"/>
              </a:rPr>
              <a:t>IO14 – A0</a:t>
            </a:r>
            <a:endParaRPr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71800" y="4876800"/>
            <a:ext cx="464819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AIO pins are treated as 0-5 in 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4665A2"/>
                </a:solidFill>
                <a:effectLst/>
                <a:latin typeface="Arial Unicode MS" pitchFamily="34" charset="-128"/>
                <a:cs typeface="Arial" pitchFamily="34" charset="0"/>
                <a:hlinkClick r:id="rId3"/>
              </a:rPr>
              <a:t>mraa_aio_init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4665A2"/>
                </a:solidFill>
                <a:effectLst/>
                <a:latin typeface="Arial Unicode MS" pitchFamily="34" charset="-128"/>
                <a:cs typeface="Arial" pitchFamily="34" charset="0"/>
                <a:hlinkClick r:id="rId3"/>
              </a:rPr>
              <a:t>()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but as 14-19 for everything else.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000" dirty="0" smtClean="0">
                <a:solidFill>
                  <a:srgbClr val="000000"/>
                </a:solidFill>
                <a:latin typeface="Roboto"/>
                <a:cs typeface="Arial" pitchFamily="34" charset="0"/>
              </a:rPr>
              <a:t>&gt; 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Therefore use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mraa_gpio_init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(14)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oboto"/>
                <a:cs typeface="Arial" pitchFamily="34" charset="0"/>
              </a:rPr>
              <a:t> to use A0 as a GPIO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General Procedure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358092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Export the pins you need to use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TriStateAll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Configure the pins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Calibri"/>
              </a:rPr>
              <a:t>Un-TriStateAll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3657600" y="1371600"/>
            <a:ext cx="5486040" cy="355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>
                <a:solidFill>
                  <a:srgbClr val="000000"/>
                </a:solidFill>
                <a:latin typeface="Calibri"/>
              </a:rPr>
              <a:t>Configure IO5 as a GPIO input, with pull-up resistor disabled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13 &gt; /sys/class/gpio/export              13 = GPIO # for IO5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253 &gt; /sys/class/gpio/export          253 = GPIO # for Direction MUX U21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221 &gt; /sys/class/gpio/export          221 = GPIO # for Pullup En/Disable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214 &gt; /sys/class/gpio/export          214 = GPIO # to tristate pins while cfg-ing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high &gt; /sys/class/gpio/gpio214/direction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low &gt; /sys/class/gpio/gpio253/direction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in &gt; /sys/class/gpio/gpio221/direction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mode0 &gt; /sys/kernel/debug/gpio_debug/gpio13/current_pinmux 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</a:rPr>
              <a:t># echo in &gt; /sys/class/gpio/gpio13/direction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# echo low &gt; /sys/class/gpio/gpio214/direction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45000" y="1430280"/>
            <a:ext cx="6674760" cy="520164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1690200" y="1386720"/>
            <a:ext cx="360" cy="31752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type="arrow" w="med" len="med"/>
          </a:ln>
        </p:spPr>
      </p:sp>
      <p:sp>
        <p:nvSpPr>
          <p:cNvPr id="89" name="CustomShape 2"/>
          <p:cNvSpPr/>
          <p:nvPr/>
        </p:nvSpPr>
        <p:spPr>
          <a:xfrm flipH="1">
            <a:off x="2285280" y="1528200"/>
            <a:ext cx="173160" cy="316800"/>
          </a:xfrm>
          <a:prstGeom prst="straightConnector1">
            <a:avLst/>
          </a:prstGeom>
          <a:noFill/>
          <a:ln w="9360">
            <a:solidFill>
              <a:srgbClr val="FF0000"/>
            </a:solidFill>
            <a:round/>
            <a:tailEnd type="arrow" w="med" len="med"/>
          </a:ln>
        </p:spPr>
      </p:sp>
      <p:sp>
        <p:nvSpPr>
          <p:cNvPr id="90" name="CustomShape 3"/>
          <p:cNvSpPr/>
          <p:nvPr/>
        </p:nvSpPr>
        <p:spPr>
          <a:xfrm>
            <a:off x="5613840" y="838080"/>
            <a:ext cx="184068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“in”  - input   A&lt;B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“out” – output  A&gt;B   </a:t>
            </a:r>
            <a:endParaRPr dirty="0"/>
          </a:p>
        </p:txBody>
      </p:sp>
      <p:sp>
        <p:nvSpPr>
          <p:cNvPr id="91" name="CustomShape 4"/>
          <p:cNvSpPr/>
          <p:nvPr/>
        </p:nvSpPr>
        <p:spPr>
          <a:xfrm>
            <a:off x="7126920" y="853560"/>
            <a:ext cx="189108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“in”  - </a:t>
            </a:r>
            <a:r>
              <a:rPr lang="en-US" sz="1200" dirty="0" err="1">
                <a:solidFill>
                  <a:srgbClr val="FF0000"/>
                </a:solidFill>
                <a:latin typeface="Calibri"/>
              </a:rPr>
              <a:t>pullup</a:t>
            </a:r>
            <a:r>
              <a:rPr lang="en-US" sz="1200" dirty="0">
                <a:solidFill>
                  <a:srgbClr val="FF0000"/>
                </a:solidFill>
                <a:latin typeface="Calibri"/>
              </a:rPr>
              <a:t> disabled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“out” – </a:t>
            </a:r>
            <a:r>
              <a:rPr lang="en-US" sz="1200" dirty="0" err="1">
                <a:solidFill>
                  <a:srgbClr val="FF0000"/>
                </a:solidFill>
                <a:latin typeface="Calibri"/>
              </a:rPr>
              <a:t>pullup</a:t>
            </a:r>
            <a:r>
              <a:rPr lang="en-US" sz="1200" dirty="0">
                <a:solidFill>
                  <a:srgbClr val="FF0000"/>
                </a:solidFill>
                <a:latin typeface="Calibri"/>
              </a:rPr>
              <a:t> enabled</a:t>
            </a:r>
            <a:endParaRPr dirty="0"/>
          </a:p>
        </p:txBody>
      </p:sp>
      <p:sp>
        <p:nvSpPr>
          <p:cNvPr id="92" name="CustomShape 5"/>
          <p:cNvSpPr/>
          <p:nvPr/>
        </p:nvSpPr>
        <p:spPr>
          <a:xfrm>
            <a:off x="2666880" y="6488640"/>
            <a:ext cx="6209280" cy="33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000000"/>
                </a:solidFill>
                <a:latin typeface="Calibri"/>
              </a:rPr>
              <a:t>Table1 Arduino* pin mux and pin mode settings</a:t>
            </a:r>
            <a:endParaRPr/>
          </a:p>
        </p:txBody>
      </p:sp>
      <p:sp>
        <p:nvSpPr>
          <p:cNvPr id="93" name="CustomShape 6"/>
          <p:cNvSpPr/>
          <p:nvPr/>
        </p:nvSpPr>
        <p:spPr>
          <a:xfrm>
            <a:off x="5905080" y="1322280"/>
            <a:ext cx="100404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0000"/>
                </a:solidFill>
                <a:latin typeface="Calibri"/>
              </a:rPr>
              <a:t>PIN DIR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0000"/>
                </a:solidFill>
                <a:latin typeface="Calibri"/>
              </a:rPr>
              <a:t>MUX</a:t>
            </a:r>
            <a:endParaRPr/>
          </a:p>
        </p:txBody>
      </p:sp>
      <p:sp>
        <p:nvSpPr>
          <p:cNvPr id="94" name="CustomShape 7"/>
          <p:cNvSpPr/>
          <p:nvPr/>
        </p:nvSpPr>
        <p:spPr>
          <a:xfrm>
            <a:off x="5996160" y="504000"/>
            <a:ext cx="894240" cy="42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FF0000"/>
                </a:solidFill>
                <a:latin typeface="Calibri"/>
              </a:rPr>
              <a:t>PCAL9555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rgbClr val="FF0000"/>
                </a:solidFill>
                <a:latin typeface="Calibri"/>
              </a:rPr>
              <a:t>74LVCT45</a:t>
            </a:r>
            <a:endParaRPr dirty="0"/>
          </a:p>
        </p:txBody>
      </p:sp>
      <p:sp>
        <p:nvSpPr>
          <p:cNvPr id="95" name="CustomShape 8"/>
          <p:cNvSpPr/>
          <p:nvPr/>
        </p:nvSpPr>
        <p:spPr>
          <a:xfrm>
            <a:off x="7390800" y="626760"/>
            <a:ext cx="928080" cy="2577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rgbClr val="FF0000"/>
                </a:solidFill>
                <a:latin typeface="Calibri"/>
              </a:rPr>
              <a:t>47K pullup</a:t>
            </a:r>
            <a:endParaRPr/>
          </a:p>
        </p:txBody>
      </p:sp>
      <p:sp>
        <p:nvSpPr>
          <p:cNvPr id="96" name="CustomShape 9"/>
          <p:cNvSpPr/>
          <p:nvPr/>
        </p:nvSpPr>
        <p:spPr>
          <a:xfrm>
            <a:off x="2263320" y="1297440"/>
            <a:ext cx="2288880" cy="45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Mux to control pin function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“low”  or “high” to select    </a:t>
            </a:r>
            <a:endParaRPr dirty="0"/>
          </a:p>
        </p:txBody>
      </p:sp>
      <p:sp>
        <p:nvSpPr>
          <p:cNvPr id="97" name="CustomShape 10"/>
          <p:cNvSpPr/>
          <p:nvPr/>
        </p:nvSpPr>
        <p:spPr>
          <a:xfrm>
            <a:off x="-49260" y="473040"/>
            <a:ext cx="5015400" cy="820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Linux GPIO Pin used to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a)  </a:t>
            </a:r>
            <a:r>
              <a:rPr lang="en-US" sz="1200" dirty="0" err="1">
                <a:solidFill>
                  <a:srgbClr val="FF0000"/>
                </a:solidFill>
                <a:latin typeface="Calibri"/>
              </a:rPr>
              <a:t>cfg</a:t>
            </a:r>
            <a:r>
              <a:rPr lang="en-US" sz="1200" dirty="0">
                <a:solidFill>
                  <a:srgbClr val="FF0000"/>
                </a:solidFill>
                <a:latin typeface="Calibri"/>
              </a:rPr>
              <a:t> pin </a:t>
            </a:r>
            <a:r>
              <a:rPr lang="en-US" sz="1200" dirty="0" err="1">
                <a:solidFill>
                  <a:srgbClr val="FF0000"/>
                </a:solidFill>
                <a:latin typeface="Calibri"/>
              </a:rPr>
              <a:t>dir</a:t>
            </a:r>
            <a:r>
              <a:rPr lang="en-US" sz="1200" dirty="0">
                <a:solidFill>
                  <a:srgbClr val="FF0000"/>
                </a:solidFill>
                <a:latin typeface="Calibri"/>
              </a:rPr>
              <a:t>    :  echo   “in” or “out”  to /sys/class/</a:t>
            </a:r>
            <a:r>
              <a:rPr lang="en-US" sz="1200" dirty="0" err="1">
                <a:solidFill>
                  <a:srgbClr val="FF0000"/>
                </a:solidFill>
                <a:latin typeface="Calibri"/>
              </a:rPr>
              <a:t>gpio</a:t>
            </a:r>
            <a:r>
              <a:rPr lang="en-US" sz="1200" dirty="0">
                <a:solidFill>
                  <a:srgbClr val="FF0000"/>
                </a:solidFill>
                <a:latin typeface="Calibri"/>
              </a:rPr>
              <a:t>/</a:t>
            </a:r>
            <a:r>
              <a:rPr lang="en-US" sz="1200" dirty="0" err="1">
                <a:solidFill>
                  <a:srgbClr val="FF0000"/>
                </a:solidFill>
                <a:latin typeface="Calibri"/>
              </a:rPr>
              <a:t>gpioXX</a:t>
            </a:r>
            <a:r>
              <a:rPr lang="en-US" sz="1200" dirty="0">
                <a:solidFill>
                  <a:srgbClr val="FF0000"/>
                </a:solidFill>
                <a:latin typeface="Calibri"/>
              </a:rPr>
              <a:t>/direction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b) r/w  the pin:    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echo –n “1” /sys/class/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gpio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/gpio48/value       #(LED is on)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                                echo –n “0” /sys/class/</a:t>
            </a:r>
            <a:r>
              <a:rPr lang="en-US" sz="1200" dirty="0" err="1">
                <a:solidFill>
                  <a:srgbClr val="000000"/>
                </a:solidFill>
                <a:latin typeface="Calibri"/>
              </a:rPr>
              <a:t>gpio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/gpio48/value      # (LED is off)</a:t>
            </a:r>
            <a:endParaRPr dirty="0"/>
          </a:p>
        </p:txBody>
      </p:sp>
      <p:sp>
        <p:nvSpPr>
          <p:cNvPr id="98" name="CustomShape 11"/>
          <p:cNvSpPr/>
          <p:nvPr/>
        </p:nvSpPr>
        <p:spPr>
          <a:xfrm>
            <a:off x="4290480" y="72720"/>
            <a:ext cx="4876560" cy="45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</a:rPr>
              <a:t># echo modeX &gt; /sys/kernel/debug/gpio_debug/gpioXX/current_pinmux </a:t>
            </a:r>
            <a:endParaRPr/>
          </a:p>
        </p:txBody>
      </p:sp>
      <p:sp>
        <p:nvSpPr>
          <p:cNvPr id="99" name="CustomShape 12"/>
          <p:cNvSpPr/>
          <p:nvPr/>
        </p:nvSpPr>
        <p:spPr>
          <a:xfrm>
            <a:off x="4881960" y="750600"/>
            <a:ext cx="70848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mode0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mode1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FF0000"/>
                </a:solidFill>
                <a:latin typeface="Calibri"/>
              </a:rPr>
              <a:t>mode2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7640" cy="57798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2286000" y="170640"/>
            <a:ext cx="640044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# echo mode0 &gt; /sys/kernel/debug/gpio_debug/gpio13/current_pinmux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943600" y="536760"/>
            <a:ext cx="1828440" cy="515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mode0 mode1 mode2</a:t>
            </a:r>
            <a:endParaRPr/>
          </a:p>
        </p:txBody>
      </p:sp>
      <p:sp>
        <p:nvSpPr>
          <p:cNvPr id="103" name="CustomShape 3"/>
          <p:cNvSpPr/>
          <p:nvPr/>
        </p:nvSpPr>
        <p:spPr>
          <a:xfrm>
            <a:off x="84600" y="499702"/>
            <a:ext cx="4402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Calibri"/>
              </a:rPr>
              <a:t>Table2 Pin Function Multiplexing Control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62120" y="1219320"/>
            <a:ext cx="7680600" cy="506448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-146160" y="6325560"/>
            <a:ext cx="5292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Table3 Pin Direction and pull-up control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105520" y="1371600"/>
            <a:ext cx="1066320" cy="3276360"/>
          </a:xfrm>
          <a:prstGeom prst="ellipse">
            <a:avLst/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07" name="CustomShape 3"/>
          <p:cNvSpPr/>
          <p:nvPr/>
        </p:nvSpPr>
        <p:spPr>
          <a:xfrm>
            <a:off x="4955040" y="146520"/>
            <a:ext cx="1598040" cy="685440"/>
          </a:xfrm>
          <a:prstGeom prst="wedgeRoundRectCallout">
            <a:avLst>
              <a:gd name="adj1" fmla="val -20833"/>
              <a:gd name="adj2" fmla="val 129167"/>
              <a:gd name="adj3" fmla="val 16667"/>
            </a:avLst>
          </a:prstGeom>
          <a:noFill/>
          <a:ln w="25560">
            <a:solidFill>
              <a:srgbClr val="FF0000"/>
            </a:solidFill>
            <a:round/>
          </a:ln>
        </p:spPr>
      </p:sp>
      <p:sp>
        <p:nvSpPr>
          <p:cNvPr id="108" name="CustomShape 4"/>
          <p:cNvSpPr/>
          <p:nvPr/>
        </p:nvSpPr>
        <p:spPr>
          <a:xfrm>
            <a:off x="4955040" y="146520"/>
            <a:ext cx="154980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</a:rPr>
              <a:t>Pin #’s are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</a:rPr>
              <a:t>Incorrect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</a:rPr>
              <a:t>&gt; See schematics</a:t>
            </a:r>
            <a:endParaRPr/>
          </a:p>
        </p:txBody>
      </p:sp>
      <p:sp>
        <p:nvSpPr>
          <p:cNvPr id="109" name="CustomShape 5"/>
          <p:cNvSpPr/>
          <p:nvPr/>
        </p:nvSpPr>
        <p:spPr>
          <a:xfrm>
            <a:off x="2209680" y="853200"/>
            <a:ext cx="1523520" cy="515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>
                <a:solidFill>
                  <a:srgbClr val="FF0000"/>
                </a:solidFill>
                <a:latin typeface="Calibri"/>
              </a:rPr>
              <a:t>PIN DIR  MUX(s)</a:t>
            </a:r>
            <a:endParaRPr/>
          </a:p>
        </p:txBody>
      </p:sp>
      <p:sp>
        <p:nvSpPr>
          <p:cNvPr id="110" name="CustomShape 6"/>
          <p:cNvSpPr/>
          <p:nvPr/>
        </p:nvSpPr>
        <p:spPr>
          <a:xfrm>
            <a:off x="2051640" y="442080"/>
            <a:ext cx="184068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</a:rPr>
              <a:t>“in”  - input   A&lt;B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FF0000"/>
                </a:solidFill>
                <a:latin typeface="Calibri"/>
              </a:rPr>
              <a:t>“out” – output  A&gt;B   </a:t>
            </a:r>
            <a:endParaRPr/>
          </a:p>
        </p:txBody>
      </p:sp>
      <p:sp>
        <p:nvSpPr>
          <p:cNvPr id="111" name="CustomShape 7"/>
          <p:cNvSpPr/>
          <p:nvPr/>
        </p:nvSpPr>
        <p:spPr>
          <a:xfrm>
            <a:off x="2433960" y="108000"/>
            <a:ext cx="894240" cy="425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>
                <a:solidFill>
                  <a:srgbClr val="FF0000"/>
                </a:solidFill>
                <a:latin typeface="Calibri"/>
              </a:rPr>
              <a:t>PCAL9555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FF0000"/>
                </a:solidFill>
                <a:latin typeface="Calibri"/>
              </a:rPr>
              <a:t>74LVCT45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04920" y="20880"/>
            <a:ext cx="8229240" cy="66456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PCAL9555 &amp; PCAL9535</a:t>
            </a:r>
            <a:endParaRPr/>
          </a:p>
        </p:txBody>
      </p:sp>
      <p:pic>
        <p:nvPicPr>
          <p:cNvPr id="11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838080"/>
            <a:ext cx="4845960" cy="4079520"/>
          </a:xfrm>
          <a:prstGeom prst="rect">
            <a:avLst/>
          </a:prstGeom>
          <a:ln>
            <a:noFill/>
          </a:ln>
        </p:spPr>
      </p:pic>
      <p:pic>
        <p:nvPicPr>
          <p:cNvPr id="114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39480" y="858960"/>
            <a:ext cx="4297320" cy="419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Pull UP / Pull Down Controls</a:t>
            </a:r>
            <a:endParaRPr/>
          </a:p>
        </p:txBody>
      </p:sp>
      <p:pic>
        <p:nvPicPr>
          <p:cNvPr id="11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2280" y="762120"/>
            <a:ext cx="5303160" cy="2994120"/>
          </a:xfrm>
          <a:prstGeom prst="rect">
            <a:avLst/>
          </a:prstGeom>
          <a:ln>
            <a:noFill/>
          </a:ln>
        </p:spPr>
      </p:pic>
      <p:pic>
        <p:nvPicPr>
          <p:cNvPr id="117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0280" y="3735720"/>
            <a:ext cx="4727160" cy="27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612</Words>
  <Application>Microsoft Office PowerPoint</Application>
  <PresentationFormat>On-screen Show (4:3)</PresentationFormat>
  <Paragraphs>140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mraa to configure gpio pins for OUTPUT: </vt:lpstr>
      <vt:lpstr>Using LIBMRAA to configure gpio pins on edsion arduino board</vt:lpstr>
      <vt:lpstr>help(mraa)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iqdean</cp:lastModifiedBy>
  <cp:revision>44</cp:revision>
  <dcterms:modified xsi:type="dcterms:W3CDTF">2016-07-30T01:08:31Z</dcterms:modified>
</cp:coreProperties>
</file>