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1" r:id="rId4"/>
    <p:sldId id="272" r:id="rId5"/>
    <p:sldId id="273" r:id="rId6"/>
    <p:sldId id="274" r:id="rId7"/>
    <p:sldId id="257" r:id="rId8"/>
    <p:sldId id="26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AE12F-90F9-40C8-BBAB-AB73F595744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C413-1560-4A1C-AE98-D6BD711E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89-72F1-4FEF-BB8C-BFDB6304A9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5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7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C1C6-7626-4083-B067-E49B34988E06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F5F3-D9E8-461F-BADA-9BB77318B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8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otdk.intel.com/docs/master/mraa/aio_8h.html#a2fe635f28ab777569b19a7ffe8e557d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12-clean-shutdown-via-pwrbtn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7-29-2016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5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2209800" cy="334920"/>
          </a:xfrm>
        </p:spPr>
        <p:txBody>
          <a:bodyPr>
            <a:no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hutdown_ed.py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129363"/>
            <a:ext cx="4846320" cy="1800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952"/>
            <a:ext cx="6858000" cy="478930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42214" y="673948"/>
            <a:ext cx="609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377" y="739849"/>
            <a:ext cx="1869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Push Button Once to trigger shutdown of the system using </a:t>
            </a:r>
          </a:p>
          <a:p>
            <a:r>
              <a:rPr lang="en-US" sz="1000" dirty="0" smtClean="0"/>
              <a:t>$ shut shutdown –h now</a:t>
            </a:r>
          </a:p>
        </p:txBody>
      </p:sp>
    </p:spTree>
    <p:extLst>
      <p:ext uri="{BB962C8B-B14F-4D97-AF65-F5344CB8AC3E}">
        <p14:creationId xmlns:p14="http://schemas.microsoft.com/office/powerpoint/2010/main" val="350015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11120"/>
          </a:xfrm>
        </p:spPr>
        <p:txBody>
          <a:bodyPr>
            <a:noAutofit/>
          </a:bodyPr>
          <a:lstStyle/>
          <a:p>
            <a:r>
              <a:rPr lang="en-US" sz="2400" dirty="0" smtClean="0"/>
              <a:t>Run shutdown_ed.py in the background a root without </a:t>
            </a:r>
            <a:r>
              <a:rPr lang="en-US" sz="2400" dirty="0" err="1" smtClean="0"/>
              <a:t>sudo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b="1" dirty="0" err="1">
                <a:solidFill>
                  <a:srgbClr val="FF0000"/>
                </a:solidFill>
              </a:rPr>
              <a:t>iqdean@ubilinux</a:t>
            </a:r>
            <a:r>
              <a:rPr lang="en-US" sz="1200" b="1" dirty="0">
                <a:solidFill>
                  <a:srgbClr val="FF0000"/>
                </a:solidFill>
              </a:rPr>
              <a:t>:~/</a:t>
            </a:r>
            <a:r>
              <a:rPr lang="en-US" sz="1200" b="1" dirty="0" err="1">
                <a:solidFill>
                  <a:srgbClr val="FF0000"/>
                </a:solidFill>
              </a:rPr>
              <a:t>mraa_test</a:t>
            </a:r>
            <a:r>
              <a:rPr lang="en-US" sz="1200" b="1" dirty="0">
                <a:solidFill>
                  <a:srgbClr val="FF0000"/>
                </a:solidFill>
              </a:rPr>
              <a:t>$ </a:t>
            </a:r>
            <a:r>
              <a:rPr lang="en-US" sz="1200" b="1" dirty="0" err="1">
                <a:solidFill>
                  <a:srgbClr val="FF0000"/>
                </a:solidFill>
              </a:rPr>
              <a:t>sudo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passwd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root            &lt; root </a:t>
            </a:r>
            <a:r>
              <a:rPr lang="en-US" sz="1200" b="1" dirty="0" err="1" smtClean="0">
                <a:solidFill>
                  <a:srgbClr val="FF0000"/>
                </a:solidFill>
              </a:rPr>
              <a:t>passwd</a:t>
            </a:r>
            <a:r>
              <a:rPr lang="en-US" sz="1200" b="1" dirty="0" smtClean="0">
                <a:solidFill>
                  <a:srgbClr val="FF0000"/>
                </a:solidFill>
              </a:rPr>
              <a:t> is not set on </a:t>
            </a:r>
            <a:r>
              <a:rPr lang="en-US" sz="1200" b="1" dirty="0" err="1" smtClean="0">
                <a:solidFill>
                  <a:srgbClr val="FF0000"/>
                </a:solidFill>
              </a:rPr>
              <a:t>debian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ubilinux</a:t>
            </a:r>
            <a:r>
              <a:rPr lang="en-US" sz="1200" b="1" dirty="0" smtClean="0">
                <a:solidFill>
                  <a:srgbClr val="FF0000"/>
                </a:solidFill>
              </a:rPr>
              <a:t> so set one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Enter new UNIX password</a:t>
            </a:r>
            <a:r>
              <a:rPr lang="en-US" sz="1200" b="1" dirty="0" smtClean="0">
                <a:solidFill>
                  <a:srgbClr val="FF0000"/>
                </a:solidFill>
              </a:rPr>
              <a:t>:  </a:t>
            </a:r>
            <a:r>
              <a:rPr lang="en-US" sz="1200" b="1" dirty="0" err="1" smtClean="0">
                <a:solidFill>
                  <a:srgbClr val="FF0000"/>
                </a:solidFill>
              </a:rPr>
              <a:t>csolinux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Retype new UNIX password:</a:t>
            </a:r>
          </a:p>
          <a:p>
            <a:r>
              <a:rPr lang="en-US" sz="1200" b="1" dirty="0" err="1">
                <a:solidFill>
                  <a:srgbClr val="FF0000"/>
                </a:solidFill>
              </a:rPr>
              <a:t>passwd</a:t>
            </a:r>
            <a:r>
              <a:rPr lang="en-US" sz="1200" b="1" dirty="0">
                <a:solidFill>
                  <a:srgbClr val="FF0000"/>
                </a:solidFill>
              </a:rPr>
              <a:t>: password updated </a:t>
            </a:r>
            <a:r>
              <a:rPr lang="en-US" sz="1200" b="1" dirty="0" smtClean="0">
                <a:solidFill>
                  <a:srgbClr val="FF0000"/>
                </a:solidFill>
              </a:rPr>
              <a:t>successfully</a:t>
            </a:r>
          </a:p>
          <a:p>
            <a:endParaRPr lang="en-US" sz="1200" dirty="0"/>
          </a:p>
          <a:p>
            <a:r>
              <a:rPr lang="en-US" sz="1200" dirty="0" err="1"/>
              <a:t>iqdean@ubilinux</a:t>
            </a:r>
            <a:r>
              <a:rPr lang="en-US" sz="1200" dirty="0"/>
              <a:t>:~/</a:t>
            </a:r>
            <a:r>
              <a:rPr lang="en-US" sz="1200" dirty="0" err="1"/>
              <a:t>mraa_test</a:t>
            </a:r>
            <a:r>
              <a:rPr lang="en-US" sz="1200" dirty="0"/>
              <a:t>$ </a:t>
            </a:r>
            <a:r>
              <a:rPr lang="en-US" sz="1200" dirty="0" err="1"/>
              <a:t>su</a:t>
            </a:r>
            <a:r>
              <a:rPr lang="en-US" sz="1200" dirty="0"/>
              <a:t> </a:t>
            </a:r>
            <a:r>
              <a:rPr lang="en-US" sz="1200" dirty="0" smtClean="0"/>
              <a:t>root               	          </a:t>
            </a:r>
            <a:r>
              <a:rPr lang="en-US" sz="1200" b="1" dirty="0" smtClean="0">
                <a:solidFill>
                  <a:srgbClr val="FF0000"/>
                </a:solidFill>
              </a:rPr>
              <a:t>&lt; &amp; then  $ </a:t>
            </a:r>
            <a:r>
              <a:rPr lang="en-US" sz="1200" b="1" dirty="0" err="1" smtClean="0">
                <a:solidFill>
                  <a:srgbClr val="FF0000"/>
                </a:solidFill>
              </a:rPr>
              <a:t>su</a:t>
            </a:r>
            <a:r>
              <a:rPr lang="en-US" sz="1200" b="1" dirty="0" smtClean="0">
                <a:solidFill>
                  <a:srgbClr val="FF0000"/>
                </a:solidFill>
              </a:rPr>
              <a:t> root works 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dirty="0"/>
              <a:t>Password:</a:t>
            </a:r>
          </a:p>
          <a:p>
            <a:r>
              <a:rPr lang="en-US" sz="1200" dirty="0" err="1"/>
              <a:t>root@ubilinux</a:t>
            </a:r>
            <a:r>
              <a:rPr lang="en-US" sz="1200" dirty="0"/>
              <a:t>:/home/</a:t>
            </a:r>
            <a:r>
              <a:rPr lang="en-US" sz="1200" dirty="0" err="1"/>
              <a:t>iqdean</a:t>
            </a:r>
            <a:r>
              <a:rPr lang="en-US" sz="1200" dirty="0"/>
              <a:t>/</a:t>
            </a:r>
            <a:r>
              <a:rPr lang="en-US" sz="1200" dirty="0" err="1"/>
              <a:t>mraa_test</a:t>
            </a:r>
            <a:r>
              <a:rPr lang="en-US" sz="1200" dirty="0"/>
              <a:t>#</a:t>
            </a:r>
          </a:p>
          <a:p>
            <a:endParaRPr lang="en-US" sz="1200" dirty="0" smtClean="0"/>
          </a:p>
          <a:p>
            <a:r>
              <a:rPr lang="en-US" sz="1200" dirty="0" err="1"/>
              <a:t>root@ubilinux</a:t>
            </a:r>
            <a:r>
              <a:rPr lang="en-US" sz="1200" dirty="0"/>
              <a:t>:/home/</a:t>
            </a:r>
            <a:r>
              <a:rPr lang="en-US" sz="1200" dirty="0" err="1"/>
              <a:t>iqdean</a:t>
            </a:r>
            <a:r>
              <a:rPr lang="en-US" sz="1200" b="1" dirty="0"/>
              <a:t># python /home/iqdean/mraa_test/shutdown_ed.py </a:t>
            </a:r>
            <a:r>
              <a:rPr lang="en-US" sz="1200" b="1" dirty="0" smtClean="0"/>
              <a:t>&amp;         </a:t>
            </a:r>
            <a:r>
              <a:rPr lang="en-US" sz="1200" b="1" dirty="0" smtClean="0">
                <a:solidFill>
                  <a:srgbClr val="FF0000"/>
                </a:solidFill>
              </a:rPr>
              <a:t>&lt; now root can run *.</a:t>
            </a:r>
            <a:r>
              <a:rPr lang="en-US" sz="1200" b="1" dirty="0" err="1" smtClean="0">
                <a:solidFill>
                  <a:srgbClr val="FF0000"/>
                </a:solidFill>
              </a:rPr>
              <a:t>py</a:t>
            </a:r>
            <a:r>
              <a:rPr lang="en-US" sz="1200" b="1" dirty="0" smtClean="0">
                <a:solidFill>
                  <a:srgbClr val="FF0000"/>
                </a:solidFill>
              </a:rPr>
              <a:t> w/o </a:t>
            </a:r>
            <a:r>
              <a:rPr lang="en-US" sz="1200" b="1" dirty="0" err="1" smtClean="0">
                <a:solidFill>
                  <a:srgbClr val="FF0000"/>
                </a:solidFill>
              </a:rPr>
              <a:t>sudo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dirty="0"/>
              <a:t>[1] 2023</a:t>
            </a:r>
          </a:p>
          <a:p>
            <a:r>
              <a:rPr lang="en-US" sz="1200" dirty="0" err="1"/>
              <a:t>root@ubilinux</a:t>
            </a:r>
            <a:r>
              <a:rPr lang="en-US" sz="1200" dirty="0"/>
              <a:t>:/home/</a:t>
            </a:r>
            <a:r>
              <a:rPr lang="en-US" sz="1200" dirty="0" err="1"/>
              <a:t>iqdean</a:t>
            </a:r>
            <a:r>
              <a:rPr lang="en-US" sz="1200" dirty="0"/>
              <a:t># Using pin : 14</a:t>
            </a:r>
          </a:p>
          <a:p>
            <a:r>
              <a:rPr lang="en-US" sz="1200" dirty="0"/>
              <a:t>Starting ISR for pin 14</a:t>
            </a:r>
          </a:p>
          <a:p>
            <a:endParaRPr lang="en-US" sz="1200" dirty="0"/>
          </a:p>
          <a:p>
            <a:r>
              <a:rPr lang="en-US" sz="1200" dirty="0" err="1"/>
              <a:t>root@ubilinux</a:t>
            </a:r>
            <a:r>
              <a:rPr lang="en-US" sz="1200" dirty="0"/>
              <a:t>:/home/</a:t>
            </a:r>
            <a:r>
              <a:rPr lang="en-US" sz="1200" dirty="0" err="1"/>
              <a:t>iqdean</a:t>
            </a:r>
            <a:r>
              <a:rPr lang="en-US" sz="1200" b="1" dirty="0"/>
              <a:t># </a:t>
            </a:r>
            <a:r>
              <a:rPr lang="en-US" sz="1200" b="1" dirty="0" err="1"/>
              <a:t>ps</a:t>
            </a:r>
            <a:r>
              <a:rPr lang="en-US" sz="1200" b="1" dirty="0"/>
              <a:t> ax | </a:t>
            </a:r>
            <a:r>
              <a:rPr lang="en-US" sz="1200" b="1" dirty="0" err="1"/>
              <a:t>grep</a:t>
            </a:r>
            <a:r>
              <a:rPr lang="en-US" sz="1200" b="1" dirty="0"/>
              <a:t> shutdown</a:t>
            </a:r>
          </a:p>
          <a:p>
            <a:r>
              <a:rPr lang="en-US" sz="1200" b="1" dirty="0"/>
              <a:t> 2023 </a:t>
            </a:r>
            <a:r>
              <a:rPr lang="en-US" sz="1200" b="1" dirty="0" err="1"/>
              <a:t>pts</a:t>
            </a:r>
            <a:r>
              <a:rPr lang="en-US" sz="1200" b="1" dirty="0"/>
              <a:t>/0    </a:t>
            </a:r>
            <a:r>
              <a:rPr lang="en-US" sz="1200" b="1" dirty="0" err="1"/>
              <a:t>Rl</a:t>
            </a:r>
            <a:r>
              <a:rPr lang="en-US" sz="1200" b="1" dirty="0"/>
              <a:t>     0:24 python /home/iqdean/mraa_test/shutdown_ed.py</a:t>
            </a:r>
          </a:p>
          <a:p>
            <a:r>
              <a:rPr lang="en-US" sz="1200" dirty="0"/>
              <a:t> 2026 </a:t>
            </a:r>
            <a:r>
              <a:rPr lang="en-US" sz="1200" dirty="0" err="1"/>
              <a:t>pts</a:t>
            </a:r>
            <a:r>
              <a:rPr lang="en-US" sz="1200" dirty="0"/>
              <a:t>/0    S+     0:00 </a:t>
            </a:r>
            <a:r>
              <a:rPr lang="en-US" sz="1200" dirty="0" err="1"/>
              <a:t>grep</a:t>
            </a:r>
            <a:r>
              <a:rPr lang="en-US" sz="1200" dirty="0"/>
              <a:t> shutdown</a:t>
            </a:r>
          </a:p>
          <a:p>
            <a:r>
              <a:rPr lang="en-US" sz="1200" dirty="0" err="1"/>
              <a:t>root@ubilinux</a:t>
            </a:r>
            <a:r>
              <a:rPr lang="en-US" sz="1200" dirty="0"/>
              <a:t>:/home/</a:t>
            </a:r>
            <a:r>
              <a:rPr lang="en-US" sz="1200" dirty="0" err="1"/>
              <a:t>iqdean</a:t>
            </a:r>
            <a:r>
              <a:rPr lang="en-US" sz="1200" dirty="0"/>
              <a:t>#</a:t>
            </a:r>
          </a:p>
          <a:p>
            <a:r>
              <a:rPr lang="en-US" sz="1200" dirty="0"/>
              <a:t>Broadcast message from </a:t>
            </a:r>
            <a:r>
              <a:rPr lang="en-US" sz="1200" dirty="0" err="1"/>
              <a:t>root@ubilinux</a:t>
            </a:r>
            <a:r>
              <a:rPr lang="en-US" sz="1200" dirty="0"/>
              <a:t> (</a:t>
            </a:r>
            <a:r>
              <a:rPr lang="en-US" sz="1200" dirty="0" err="1"/>
              <a:t>pts</a:t>
            </a:r>
            <a:r>
              <a:rPr lang="en-US" sz="1200" dirty="0"/>
              <a:t>/0) (Fri Jul 29 07:09:55 2016</a:t>
            </a:r>
            <a:r>
              <a:rPr lang="en-US" sz="1200" dirty="0" smtClean="0"/>
              <a:t>):                       </a:t>
            </a:r>
            <a:r>
              <a:rPr lang="en-US" sz="1200" b="1" dirty="0" smtClean="0">
                <a:solidFill>
                  <a:srgbClr val="FF0000"/>
                </a:solidFill>
              </a:rPr>
              <a:t>&lt; &amp; when you push the button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dirty="0"/>
              <a:t>The system is going down for system halt NOW</a:t>
            </a:r>
            <a:r>
              <a:rPr lang="en-US" sz="1200" dirty="0" smtClean="0"/>
              <a:t>!                                                               </a:t>
            </a:r>
            <a:r>
              <a:rPr lang="en-US" sz="1200" b="1" dirty="0" smtClean="0">
                <a:solidFill>
                  <a:srgbClr val="FF0000"/>
                </a:solidFill>
              </a:rPr>
              <a:t>&lt; the </a:t>
            </a:r>
            <a:r>
              <a:rPr lang="en-US" sz="1200" b="1" dirty="0" err="1" smtClean="0">
                <a:solidFill>
                  <a:srgbClr val="FF0000"/>
                </a:solidFill>
              </a:rPr>
              <a:t>isr</a:t>
            </a:r>
            <a:r>
              <a:rPr lang="en-US" sz="1200" b="1" dirty="0" smtClean="0">
                <a:solidFill>
                  <a:srgbClr val="FF0000"/>
                </a:solidFill>
              </a:rPr>
              <a:t> handler initiates shutdown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dirty="0"/>
              <a:t>Broadcast message from </a:t>
            </a:r>
            <a:r>
              <a:rPr lang="en-US" sz="1200" dirty="0" err="1"/>
              <a:t>root@ubilinux</a:t>
            </a:r>
            <a:r>
              <a:rPr lang="en-US" sz="1200" dirty="0"/>
              <a:t> (</a:t>
            </a:r>
            <a:r>
              <a:rPr lang="en-US" sz="1200" dirty="0" err="1"/>
              <a:t>pts</a:t>
            </a:r>
            <a:r>
              <a:rPr lang="en-US" sz="1200" dirty="0"/>
              <a:t>/0) (Fri Jul 29 07:09:56 2016):</a:t>
            </a:r>
          </a:p>
          <a:p>
            <a:endParaRPr lang="en-US" sz="1200" dirty="0"/>
          </a:p>
          <a:p>
            <a:r>
              <a:rPr lang="en-US" sz="1200" dirty="0"/>
              <a:t>The system is going down for system halt NOW!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53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240" cy="411120"/>
          </a:xfrm>
        </p:spPr>
        <p:txBody>
          <a:bodyPr>
            <a:noAutofit/>
          </a:bodyPr>
          <a:lstStyle/>
          <a:p>
            <a:r>
              <a:rPr lang="en-US" sz="1800" dirty="0" smtClean="0"/>
              <a:t>Update 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rc.local</a:t>
            </a:r>
            <a:r>
              <a:rPr lang="en-US" sz="1800" dirty="0" smtClean="0"/>
              <a:t> to install </a:t>
            </a:r>
            <a:r>
              <a:rPr lang="en-US" sz="1800" dirty="0" err="1" smtClean="0"/>
              <a:t>power_button</a:t>
            </a:r>
            <a:r>
              <a:rPr lang="en-US" sz="1800" dirty="0" smtClean="0"/>
              <a:t> ISR handler on each boot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$ cat /</a:t>
            </a:r>
            <a:r>
              <a:rPr lang="en-US" sz="1000" dirty="0" err="1" smtClean="0"/>
              <a:t>etc</a:t>
            </a:r>
            <a:r>
              <a:rPr lang="en-US" sz="1000" dirty="0" smtClean="0"/>
              <a:t>/</a:t>
            </a:r>
            <a:r>
              <a:rPr lang="en-US" sz="1000" dirty="0" err="1" smtClean="0"/>
              <a:t>rc.local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# </a:t>
            </a:r>
            <a:r>
              <a:rPr lang="en-US" sz="1000" dirty="0"/>
              <a:t>By default this script does nothing.</a:t>
            </a:r>
          </a:p>
          <a:p>
            <a:endParaRPr lang="en-US" sz="1000" dirty="0"/>
          </a:p>
          <a:p>
            <a:r>
              <a:rPr lang="en-US" sz="1000" dirty="0"/>
              <a:t>echo 1 &gt;/sys/devices/virtual/</a:t>
            </a:r>
            <a:r>
              <a:rPr lang="en-US" sz="1000" dirty="0" err="1"/>
              <a:t>misc</a:t>
            </a:r>
            <a:r>
              <a:rPr lang="en-US" sz="1000" dirty="0"/>
              <a:t>/watchdog/disable</a:t>
            </a:r>
          </a:p>
          <a:p>
            <a:endParaRPr lang="en-US" sz="1000" dirty="0"/>
          </a:p>
          <a:p>
            <a:r>
              <a:rPr lang="en-US" sz="1000" dirty="0"/>
              <a:t>#/sbin/first-install.sh</a:t>
            </a:r>
          </a:p>
          <a:p>
            <a:endParaRPr lang="en-US" sz="1000" dirty="0"/>
          </a:p>
          <a:p>
            <a:r>
              <a:rPr lang="en-US" sz="1000" dirty="0" err="1"/>
              <a:t>bluetooth_rfkill_event</a:t>
            </a:r>
            <a:r>
              <a:rPr lang="en-US" sz="1000" dirty="0"/>
              <a:t> &gt;/</a:t>
            </a:r>
            <a:r>
              <a:rPr lang="en-US" sz="1000" dirty="0" err="1"/>
              <a:t>dev</a:t>
            </a:r>
            <a:r>
              <a:rPr lang="en-US" sz="1000" dirty="0"/>
              <a:t>/null 2&gt;&amp;1 &amp;</a:t>
            </a:r>
          </a:p>
          <a:p>
            <a:r>
              <a:rPr lang="en-US" sz="1000" dirty="0" err="1"/>
              <a:t>rfkill</a:t>
            </a:r>
            <a:r>
              <a:rPr lang="en-US" sz="1000" dirty="0"/>
              <a:t> unblock </a:t>
            </a:r>
            <a:r>
              <a:rPr lang="en-US" sz="1000" dirty="0" err="1"/>
              <a:t>bluetooth</a:t>
            </a:r>
            <a:endParaRPr lang="en-US" sz="1000" dirty="0"/>
          </a:p>
          <a:p>
            <a:r>
              <a:rPr lang="en-US" sz="1000" dirty="0" err="1"/>
              <a:t>bluetoothd</a:t>
            </a:r>
            <a:r>
              <a:rPr lang="en-US" sz="1000" dirty="0"/>
              <a:t> &amp;</a:t>
            </a:r>
          </a:p>
          <a:p>
            <a:endParaRPr lang="en-US" sz="1000" dirty="0"/>
          </a:p>
          <a:p>
            <a:r>
              <a:rPr lang="en-US" sz="1000" dirty="0"/>
              <a:t>python /home/iqdean/mraa_test/shutdown_ed.py </a:t>
            </a:r>
            <a:r>
              <a:rPr lang="en-US" sz="1000" dirty="0" smtClean="0"/>
              <a:t>&amp;              </a:t>
            </a:r>
            <a:r>
              <a:rPr lang="en-US" sz="1000" dirty="0" smtClean="0">
                <a:solidFill>
                  <a:srgbClr val="FF0000"/>
                </a:solidFill>
              </a:rPr>
              <a:t>&lt; Hmm, adding script to /</a:t>
            </a:r>
            <a:r>
              <a:rPr lang="en-US" sz="1000" dirty="0" err="1" smtClean="0">
                <a:solidFill>
                  <a:srgbClr val="FF0000"/>
                </a:solidFill>
              </a:rPr>
              <a:t>etc</a:t>
            </a:r>
            <a:r>
              <a:rPr lang="en-US" sz="1000" dirty="0" smtClean="0">
                <a:solidFill>
                  <a:srgbClr val="FF0000"/>
                </a:solidFill>
              </a:rPr>
              <a:t>/</a:t>
            </a:r>
            <a:r>
              <a:rPr lang="en-US" sz="1000" dirty="0" err="1" smtClean="0">
                <a:solidFill>
                  <a:srgbClr val="FF0000"/>
                </a:solidFill>
              </a:rPr>
              <a:t>rc.local</a:t>
            </a:r>
            <a:r>
              <a:rPr lang="en-US" sz="1000" dirty="0" smtClean="0">
                <a:solidFill>
                  <a:srgbClr val="FF0000"/>
                </a:solidFill>
              </a:rPr>
              <a:t> isn’t launching it ??? 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000" dirty="0"/>
          </a:p>
          <a:p>
            <a:r>
              <a:rPr lang="en-US" sz="1000" dirty="0"/>
              <a:t>exit </a:t>
            </a:r>
            <a:r>
              <a:rPr lang="en-US" sz="1000" dirty="0" smtClean="0"/>
              <a:t>0</a:t>
            </a:r>
          </a:p>
          <a:p>
            <a:endParaRPr lang="en-US" sz="1000" dirty="0"/>
          </a:p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dirty="0"/>
              <a:t>$ </a:t>
            </a:r>
            <a:r>
              <a:rPr lang="en-US" sz="1000" dirty="0" err="1"/>
              <a:t>ps</a:t>
            </a:r>
            <a:r>
              <a:rPr lang="en-US" sz="1000" dirty="0"/>
              <a:t> ax | </a:t>
            </a:r>
            <a:r>
              <a:rPr lang="en-US" sz="1000" dirty="0" err="1"/>
              <a:t>grep</a:t>
            </a:r>
            <a:r>
              <a:rPr lang="en-US" sz="1000" dirty="0"/>
              <a:t> </a:t>
            </a:r>
            <a:r>
              <a:rPr lang="en-US" sz="1000" dirty="0" smtClean="0"/>
              <a:t>shutdown           </a:t>
            </a:r>
            <a:r>
              <a:rPr lang="en-US" sz="1000" dirty="0" smtClean="0">
                <a:solidFill>
                  <a:srgbClr val="FF0000"/>
                </a:solidFill>
              </a:rPr>
              <a:t>&lt; no shutdown_ed.py running in the background via /</a:t>
            </a:r>
            <a:r>
              <a:rPr lang="en-US" sz="1000" dirty="0" err="1" smtClean="0">
                <a:solidFill>
                  <a:srgbClr val="FF0000"/>
                </a:solidFill>
              </a:rPr>
              <a:t>etc</a:t>
            </a:r>
            <a:r>
              <a:rPr lang="en-US" sz="1000" dirty="0" smtClean="0">
                <a:solidFill>
                  <a:srgbClr val="FF0000"/>
                </a:solidFill>
              </a:rPr>
              <a:t>/</a:t>
            </a:r>
            <a:r>
              <a:rPr lang="en-US" sz="1000" dirty="0" err="1" smtClean="0">
                <a:solidFill>
                  <a:srgbClr val="FF0000"/>
                </a:solidFill>
              </a:rPr>
              <a:t>rc.local</a:t>
            </a:r>
            <a:r>
              <a:rPr lang="en-US" sz="1000" dirty="0" smtClean="0">
                <a:solidFill>
                  <a:srgbClr val="FF0000"/>
                </a:solidFill>
              </a:rPr>
              <a:t> ????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 2260 </a:t>
            </a:r>
            <a:r>
              <a:rPr lang="en-US" sz="1000" dirty="0" err="1"/>
              <a:t>pts</a:t>
            </a:r>
            <a:r>
              <a:rPr lang="en-US" sz="1000" dirty="0"/>
              <a:t>/0    S+     0:00 </a:t>
            </a:r>
            <a:r>
              <a:rPr lang="en-US" sz="1000" dirty="0" err="1"/>
              <a:t>grep</a:t>
            </a:r>
            <a:r>
              <a:rPr lang="en-US" sz="1000" dirty="0"/>
              <a:t> </a:t>
            </a:r>
            <a:r>
              <a:rPr lang="en-US" sz="1000" dirty="0" smtClean="0"/>
              <a:t>shutdown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426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240" cy="411120"/>
          </a:xfrm>
        </p:spPr>
        <p:txBody>
          <a:bodyPr/>
          <a:lstStyle/>
          <a:p>
            <a:r>
              <a:rPr lang="en-US" sz="1200" b="1" dirty="0" smtClean="0"/>
              <a:t>Get python script that monitors </a:t>
            </a:r>
            <a:r>
              <a:rPr lang="en-US" sz="1200" b="1" dirty="0" err="1" smtClean="0"/>
              <a:t>pwrBtn</a:t>
            </a:r>
            <a:r>
              <a:rPr lang="en-US" sz="1200" b="1" dirty="0" smtClean="0"/>
              <a:t> to start at boot and run in the background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33400"/>
            <a:ext cx="4286751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dirty="0"/>
              <a:t>$ cat </a:t>
            </a:r>
            <a:r>
              <a:rPr lang="en-US" sz="1000" b="1" dirty="0">
                <a:solidFill>
                  <a:srgbClr val="FF0000"/>
                </a:solidFill>
              </a:rPr>
              <a:t>/</a:t>
            </a:r>
            <a:r>
              <a:rPr lang="en-US" sz="1000" b="1" dirty="0" err="1">
                <a:solidFill>
                  <a:srgbClr val="FF0000"/>
                </a:solidFill>
              </a:rPr>
              <a:t>etc</a:t>
            </a:r>
            <a:r>
              <a:rPr lang="en-US" sz="1000" b="1" dirty="0">
                <a:solidFill>
                  <a:srgbClr val="FF0000"/>
                </a:solidFill>
              </a:rPr>
              <a:t>/</a:t>
            </a:r>
            <a:r>
              <a:rPr lang="en-US" sz="1000" b="1" dirty="0" err="1">
                <a:solidFill>
                  <a:srgbClr val="FF0000"/>
                </a:solidFill>
              </a:rPr>
              <a:t>rc.local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dirty="0"/>
              <a:t>#!/bin/</a:t>
            </a:r>
            <a:r>
              <a:rPr lang="en-US" sz="1000" dirty="0" err="1"/>
              <a:t>sh</a:t>
            </a:r>
            <a:r>
              <a:rPr lang="en-US" sz="1000" dirty="0"/>
              <a:t> -e</a:t>
            </a:r>
          </a:p>
          <a:p>
            <a:r>
              <a:rPr lang="en-US" sz="1000" dirty="0"/>
              <a:t>#</a:t>
            </a:r>
          </a:p>
          <a:p>
            <a:r>
              <a:rPr lang="en-US" sz="1000" dirty="0"/>
              <a:t># </a:t>
            </a:r>
            <a:r>
              <a:rPr lang="en-US" sz="1000" dirty="0" err="1"/>
              <a:t>rc.local</a:t>
            </a:r>
            <a:endParaRPr lang="en-US" sz="1000" dirty="0"/>
          </a:p>
          <a:p>
            <a:r>
              <a:rPr lang="en-US" sz="1000" dirty="0"/>
              <a:t>#</a:t>
            </a:r>
          </a:p>
          <a:p>
            <a:r>
              <a:rPr lang="en-US" sz="1000" dirty="0"/>
              <a:t># This script is executed at the end of each multiuser </a:t>
            </a:r>
            <a:r>
              <a:rPr lang="en-US" sz="1000" dirty="0" err="1"/>
              <a:t>runlevel</a:t>
            </a:r>
            <a:r>
              <a:rPr lang="en-US" sz="1000" dirty="0"/>
              <a:t>.</a:t>
            </a:r>
          </a:p>
          <a:p>
            <a:r>
              <a:rPr lang="en-US" sz="1000" dirty="0"/>
              <a:t># Make sure that the script will "exit 0" on success or any other</a:t>
            </a:r>
          </a:p>
          <a:p>
            <a:r>
              <a:rPr lang="en-US" sz="1000" dirty="0"/>
              <a:t># value on error.</a:t>
            </a:r>
          </a:p>
          <a:p>
            <a:r>
              <a:rPr lang="en-US" sz="1000" dirty="0"/>
              <a:t>#</a:t>
            </a:r>
          </a:p>
          <a:p>
            <a:r>
              <a:rPr lang="en-US" sz="1000" dirty="0"/>
              <a:t># In order to enable or disable this script just change the execution</a:t>
            </a:r>
          </a:p>
          <a:p>
            <a:r>
              <a:rPr lang="en-US" sz="1000" dirty="0"/>
              <a:t># bits.</a:t>
            </a:r>
          </a:p>
          <a:p>
            <a:r>
              <a:rPr lang="en-US" sz="1000" dirty="0"/>
              <a:t>#</a:t>
            </a:r>
          </a:p>
          <a:p>
            <a:r>
              <a:rPr lang="en-US" sz="1000" dirty="0"/>
              <a:t># By default this script does nothing.</a:t>
            </a:r>
          </a:p>
          <a:p>
            <a:endParaRPr lang="en-US" sz="1000" dirty="0"/>
          </a:p>
          <a:p>
            <a:r>
              <a:rPr lang="en-US" sz="1000" dirty="0"/>
              <a:t>echo 1 &gt;/sys/devices/virtual/</a:t>
            </a:r>
            <a:r>
              <a:rPr lang="en-US" sz="1000" dirty="0" err="1"/>
              <a:t>misc</a:t>
            </a:r>
            <a:r>
              <a:rPr lang="en-US" sz="1000" dirty="0"/>
              <a:t>/watchdog/disable</a:t>
            </a:r>
          </a:p>
          <a:p>
            <a:endParaRPr lang="en-US" sz="1000" dirty="0"/>
          </a:p>
          <a:p>
            <a:r>
              <a:rPr lang="en-US" sz="1000" dirty="0"/>
              <a:t>#/sbin/first-install.sh</a:t>
            </a:r>
          </a:p>
          <a:p>
            <a:endParaRPr lang="en-US" sz="1000" dirty="0"/>
          </a:p>
          <a:p>
            <a:r>
              <a:rPr lang="en-US" sz="1000" dirty="0" err="1"/>
              <a:t>bluetooth_rfkill_event</a:t>
            </a:r>
            <a:r>
              <a:rPr lang="en-US" sz="1000" dirty="0"/>
              <a:t> &gt;/</a:t>
            </a:r>
            <a:r>
              <a:rPr lang="en-US" sz="1000" dirty="0" err="1"/>
              <a:t>dev</a:t>
            </a:r>
            <a:r>
              <a:rPr lang="en-US" sz="1000" dirty="0"/>
              <a:t>/null 2&gt;&amp;1 &amp;</a:t>
            </a:r>
          </a:p>
          <a:p>
            <a:r>
              <a:rPr lang="en-US" sz="1000" dirty="0" err="1"/>
              <a:t>rfkill</a:t>
            </a:r>
            <a:r>
              <a:rPr lang="en-US" sz="1000" dirty="0"/>
              <a:t> unblock </a:t>
            </a:r>
            <a:r>
              <a:rPr lang="en-US" sz="1000" dirty="0" err="1"/>
              <a:t>bluetooth</a:t>
            </a:r>
            <a:endParaRPr lang="en-US" sz="1000" dirty="0"/>
          </a:p>
          <a:p>
            <a:r>
              <a:rPr lang="en-US" sz="1000" dirty="0" err="1"/>
              <a:t>bluetoothd</a:t>
            </a:r>
            <a:r>
              <a:rPr lang="en-US" sz="1000" dirty="0"/>
              <a:t> &amp;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rgbClr val="00B050"/>
                </a:solidFill>
              </a:rPr>
              <a:t>/home/iqdean/mraa_test/shutdown_ed.py </a:t>
            </a:r>
            <a:r>
              <a:rPr lang="en-US" sz="1000" b="1" dirty="0" smtClean="0">
                <a:solidFill>
                  <a:srgbClr val="00B050"/>
                </a:solidFill>
              </a:rPr>
              <a:t>&amp;        (2)</a:t>
            </a:r>
            <a:endParaRPr lang="en-US" sz="1000" b="1" dirty="0">
              <a:solidFill>
                <a:srgbClr val="00B050"/>
              </a:solidFill>
            </a:endParaRPr>
          </a:p>
          <a:p>
            <a:endParaRPr lang="en-US" sz="1000" dirty="0"/>
          </a:p>
          <a:p>
            <a:r>
              <a:rPr lang="en-US" sz="1000" dirty="0"/>
              <a:t>exit 0</a:t>
            </a:r>
          </a:p>
          <a:p>
            <a:r>
              <a:rPr lang="en-US" sz="1000" dirty="0" smtClean="0"/>
              <a:t>--------------------</a:t>
            </a:r>
          </a:p>
          <a:p>
            <a:endParaRPr lang="en-US" sz="1000" dirty="0"/>
          </a:p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dirty="0">
                <a:solidFill>
                  <a:srgbClr val="FF0000"/>
                </a:solidFill>
              </a:rPr>
              <a:t>$ </a:t>
            </a:r>
            <a:r>
              <a:rPr lang="en-US" sz="1000" dirty="0" err="1">
                <a:solidFill>
                  <a:srgbClr val="FF0000"/>
                </a:solidFill>
              </a:rPr>
              <a:t>sudo</a:t>
            </a:r>
            <a:r>
              <a:rPr lang="en-US" sz="1000" dirty="0">
                <a:solidFill>
                  <a:srgbClr val="FF0000"/>
                </a:solidFill>
              </a:rPr>
              <a:t> /</a:t>
            </a:r>
            <a:r>
              <a:rPr lang="en-US" sz="1000" dirty="0" err="1" smtClean="0">
                <a:solidFill>
                  <a:srgbClr val="FF0000"/>
                </a:solidFill>
              </a:rPr>
              <a:t>etc</a:t>
            </a:r>
            <a:r>
              <a:rPr lang="en-US" sz="1000" dirty="0" smtClean="0">
                <a:solidFill>
                  <a:srgbClr val="FF0000"/>
                </a:solidFill>
              </a:rPr>
              <a:t>/</a:t>
            </a:r>
            <a:r>
              <a:rPr lang="en-US" sz="1000" dirty="0" err="1" smtClean="0">
                <a:solidFill>
                  <a:srgbClr val="FF0000"/>
                </a:solidFill>
              </a:rPr>
              <a:t>rc.local</a:t>
            </a:r>
            <a:r>
              <a:rPr lang="en-US" sz="1000" dirty="0" smtClean="0">
                <a:solidFill>
                  <a:srgbClr val="FF0000"/>
                </a:solidFill>
              </a:rPr>
              <a:t>      (3)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dirty="0"/>
              <a:t>$ D-Bus setup failed: Name already in use</a:t>
            </a:r>
          </a:p>
          <a:p>
            <a:r>
              <a:rPr lang="en-US" sz="1000" dirty="0"/>
              <a:t>Using pin : 14</a:t>
            </a:r>
          </a:p>
          <a:p>
            <a:r>
              <a:rPr lang="en-US" sz="1000" dirty="0"/>
              <a:t>Starting ISR for pin 14</a:t>
            </a:r>
          </a:p>
          <a:p>
            <a:r>
              <a:rPr lang="en-US" sz="1000" dirty="0" smtClean="0"/>
              <a:t>---------------------</a:t>
            </a:r>
            <a:endParaRPr lang="en-US" sz="1000" dirty="0"/>
          </a:p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dirty="0">
                <a:solidFill>
                  <a:srgbClr val="FF0000"/>
                </a:solidFill>
              </a:rPr>
              <a:t>$ </a:t>
            </a:r>
            <a:r>
              <a:rPr lang="en-US" sz="1000" dirty="0" err="1">
                <a:solidFill>
                  <a:srgbClr val="FF0000"/>
                </a:solidFill>
              </a:rPr>
              <a:t>ps</a:t>
            </a:r>
            <a:r>
              <a:rPr lang="en-US" sz="1000" dirty="0">
                <a:solidFill>
                  <a:srgbClr val="FF0000"/>
                </a:solidFill>
              </a:rPr>
              <a:t> ax |</a:t>
            </a:r>
            <a:r>
              <a:rPr lang="en-US" sz="1000" dirty="0" err="1">
                <a:solidFill>
                  <a:srgbClr val="FF0000"/>
                </a:solidFill>
              </a:rPr>
              <a:t>grep</a:t>
            </a:r>
            <a:r>
              <a:rPr lang="en-US" sz="1000" dirty="0">
                <a:solidFill>
                  <a:srgbClr val="FF0000"/>
                </a:solidFill>
              </a:rPr>
              <a:t> shutdown</a:t>
            </a:r>
          </a:p>
          <a:p>
            <a:r>
              <a:rPr lang="en-US" sz="1000" dirty="0"/>
              <a:t> 2044 </a:t>
            </a:r>
            <a:r>
              <a:rPr lang="en-US" sz="1000" dirty="0" err="1"/>
              <a:t>pts</a:t>
            </a:r>
            <a:r>
              <a:rPr lang="en-US" sz="1000" dirty="0"/>
              <a:t>/0    </a:t>
            </a:r>
            <a:r>
              <a:rPr lang="en-US" sz="1000" dirty="0" err="1"/>
              <a:t>Rl</a:t>
            </a:r>
            <a:r>
              <a:rPr lang="en-US" sz="1000" dirty="0"/>
              <a:t>     0:28 python /home/iqdean/mraa_test/shutdown_ed.py</a:t>
            </a:r>
          </a:p>
          <a:p>
            <a:r>
              <a:rPr lang="en-US" sz="1000" dirty="0"/>
              <a:t> 2054 </a:t>
            </a:r>
            <a:r>
              <a:rPr lang="en-US" sz="1000" dirty="0" err="1"/>
              <a:t>pts</a:t>
            </a:r>
            <a:r>
              <a:rPr lang="en-US" sz="1000" dirty="0"/>
              <a:t>/0    S+     0:00 </a:t>
            </a:r>
            <a:r>
              <a:rPr lang="en-US" sz="1000" dirty="0" err="1"/>
              <a:t>grep</a:t>
            </a:r>
            <a:r>
              <a:rPr lang="en-US" sz="1000" dirty="0"/>
              <a:t> </a:t>
            </a:r>
            <a:r>
              <a:rPr lang="en-US" sz="1000" dirty="0" smtClean="0"/>
              <a:t>shutdown</a:t>
            </a:r>
          </a:p>
          <a:p>
            <a:endParaRPr lang="en-US" sz="1000" dirty="0" smtClean="0"/>
          </a:p>
          <a:p>
            <a:r>
              <a:rPr lang="en-US" sz="1000" b="1" dirty="0" smtClean="0">
                <a:solidFill>
                  <a:srgbClr val="00B050"/>
                </a:solidFill>
              </a:rPr>
              <a:t>----- 4) push button  &amp; system shutdown happens ------</a:t>
            </a:r>
          </a:p>
          <a:p>
            <a:endParaRPr lang="en-US" sz="1000" dirty="0" smtClean="0"/>
          </a:p>
          <a:p>
            <a:r>
              <a:rPr lang="en-US" sz="1000" dirty="0" smtClean="0"/>
              <a:t>Broadcast </a:t>
            </a:r>
            <a:r>
              <a:rPr lang="en-US" sz="1000" dirty="0"/>
              <a:t>message from </a:t>
            </a:r>
            <a:r>
              <a:rPr lang="en-US" sz="1000" dirty="0" err="1"/>
              <a:t>root@ubilinux</a:t>
            </a:r>
            <a:r>
              <a:rPr lang="en-US" sz="1000" dirty="0"/>
              <a:t> (Fri Jul 29 22:55:48 2016):</a:t>
            </a:r>
          </a:p>
          <a:p>
            <a:endParaRPr lang="en-US" sz="1000" dirty="0"/>
          </a:p>
          <a:p>
            <a:r>
              <a:rPr lang="en-US" sz="1000" dirty="0"/>
              <a:t>The system is going down for system halt NOW</a:t>
            </a:r>
            <a:r>
              <a:rPr lang="en-US" sz="1000" dirty="0" smtClean="0"/>
              <a:t>!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65" y="570614"/>
            <a:ext cx="5394960" cy="421417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429000" y="533400"/>
            <a:ext cx="1905000" cy="228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3851" y="309847"/>
            <a:ext cx="3284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1)  #!/</a:t>
            </a:r>
            <a:r>
              <a:rPr lang="en-US" sz="1000" b="1" dirty="0" err="1" smtClean="0">
                <a:solidFill>
                  <a:srgbClr val="FF0000"/>
                </a:solidFill>
              </a:rPr>
              <a:t>usr</a:t>
            </a:r>
            <a:r>
              <a:rPr lang="en-US" sz="1000" b="1" dirty="0" smtClean="0">
                <a:solidFill>
                  <a:srgbClr val="FF0000"/>
                </a:solidFill>
              </a:rPr>
              <a:t>/bin/python  </a:t>
            </a:r>
            <a:r>
              <a:rPr lang="en-US" sz="1000" b="1" dirty="0" smtClean="0"/>
              <a:t>&gt;&gt;&gt;&gt;     </a:t>
            </a:r>
            <a:r>
              <a:rPr lang="en-US" sz="1000" b="1" dirty="0" smtClean="0">
                <a:solidFill>
                  <a:srgbClr val="00B050"/>
                </a:solidFill>
              </a:rPr>
              <a:t>#!/</a:t>
            </a:r>
            <a:r>
              <a:rPr lang="en-US" sz="1000" b="1" dirty="0" err="1" smtClean="0">
                <a:solidFill>
                  <a:srgbClr val="00B050"/>
                </a:solidFill>
              </a:rPr>
              <a:t>usr</a:t>
            </a:r>
            <a:r>
              <a:rPr lang="en-US" sz="1000" b="1" dirty="0" smtClean="0">
                <a:solidFill>
                  <a:srgbClr val="00B050"/>
                </a:solidFill>
              </a:rPr>
              <a:t>/bin/</a:t>
            </a:r>
            <a:r>
              <a:rPr lang="en-US" sz="1000" b="1" dirty="0" err="1" smtClean="0">
                <a:solidFill>
                  <a:srgbClr val="00B050"/>
                </a:solidFill>
              </a:rPr>
              <a:t>env</a:t>
            </a:r>
            <a:r>
              <a:rPr lang="en-US" sz="1000" b="1" dirty="0" smtClean="0">
                <a:solidFill>
                  <a:srgbClr val="00B050"/>
                </a:solidFill>
              </a:rPr>
              <a:t> python 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1500" y="5360679"/>
            <a:ext cx="4036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&lt; 3.1 manually running /</a:t>
            </a:r>
            <a:r>
              <a:rPr lang="en-US" sz="1000" b="1" dirty="0" err="1" smtClean="0">
                <a:solidFill>
                  <a:srgbClr val="00B050"/>
                </a:solidFill>
              </a:rPr>
              <a:t>etc</a:t>
            </a:r>
            <a:r>
              <a:rPr lang="en-US" sz="1000" b="1" dirty="0" smtClean="0">
                <a:solidFill>
                  <a:srgbClr val="00B050"/>
                </a:solidFill>
              </a:rPr>
              <a:t>/</a:t>
            </a:r>
            <a:r>
              <a:rPr lang="en-US" sz="1000" b="1" dirty="0" err="1" smtClean="0">
                <a:solidFill>
                  <a:srgbClr val="00B050"/>
                </a:solidFill>
              </a:rPr>
              <a:t>rc.local</a:t>
            </a:r>
            <a:r>
              <a:rPr lang="en-US" sz="1000" b="1" dirty="0" smtClean="0">
                <a:solidFill>
                  <a:srgbClr val="00B050"/>
                </a:solidFill>
              </a:rPr>
              <a:t> starts python in background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9151" y="5611714"/>
            <a:ext cx="4778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5) REBOOT  ??? Shutdown_ed.py NOT RUNNING IN THE BACKGROUND??</a:t>
            </a:r>
          </a:p>
          <a:p>
            <a:r>
              <a:rPr lang="en-US" sz="1000" b="1" dirty="0" err="1">
                <a:solidFill>
                  <a:srgbClr val="FF0000"/>
                </a:solidFill>
              </a:rPr>
              <a:t>iqdean@ubilinux</a:t>
            </a:r>
            <a:r>
              <a:rPr lang="en-US" sz="1000" b="1" dirty="0">
                <a:solidFill>
                  <a:srgbClr val="FF0000"/>
                </a:solidFill>
              </a:rPr>
              <a:t>:~$ </a:t>
            </a:r>
            <a:r>
              <a:rPr lang="en-US" sz="1000" b="1" dirty="0" err="1">
                <a:solidFill>
                  <a:srgbClr val="FF0000"/>
                </a:solidFill>
              </a:rPr>
              <a:t>ps</a:t>
            </a:r>
            <a:r>
              <a:rPr lang="en-US" sz="1000" b="1" dirty="0">
                <a:solidFill>
                  <a:srgbClr val="FF0000"/>
                </a:solidFill>
              </a:rPr>
              <a:t> ax | </a:t>
            </a:r>
            <a:r>
              <a:rPr lang="en-US" sz="1000" b="1" dirty="0" err="1">
                <a:solidFill>
                  <a:srgbClr val="FF0000"/>
                </a:solidFill>
              </a:rPr>
              <a:t>grep</a:t>
            </a:r>
            <a:r>
              <a:rPr lang="en-US" sz="1000" b="1" dirty="0">
                <a:solidFill>
                  <a:srgbClr val="FF0000"/>
                </a:solidFill>
              </a:rPr>
              <a:t> blue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1941 ?        S      0:00 </a:t>
            </a:r>
            <a:r>
              <a:rPr lang="en-US" sz="1000" b="1" dirty="0" err="1">
                <a:solidFill>
                  <a:srgbClr val="FF0000"/>
                </a:solidFill>
              </a:rPr>
              <a:t>bluetooth_rfkill_event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1943 ?        S      0:00 </a:t>
            </a:r>
            <a:r>
              <a:rPr lang="en-US" sz="1000" b="1" dirty="0" err="1">
                <a:solidFill>
                  <a:srgbClr val="FF0000"/>
                </a:solidFill>
              </a:rPr>
              <a:t>bluetoothd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rgbClr val="FF0000"/>
                </a:solidFill>
              </a:rPr>
              <a:t> 2027 </a:t>
            </a:r>
            <a:r>
              <a:rPr lang="en-US" sz="1000" b="1" dirty="0" err="1">
                <a:solidFill>
                  <a:srgbClr val="FF0000"/>
                </a:solidFill>
              </a:rPr>
              <a:t>pts</a:t>
            </a:r>
            <a:r>
              <a:rPr lang="en-US" sz="1000" b="1" dirty="0">
                <a:solidFill>
                  <a:srgbClr val="FF0000"/>
                </a:solidFill>
              </a:rPr>
              <a:t>/0    S+     0:00 </a:t>
            </a:r>
            <a:r>
              <a:rPr lang="en-US" sz="1000" b="1" dirty="0" err="1">
                <a:solidFill>
                  <a:srgbClr val="FF0000"/>
                </a:solidFill>
              </a:rPr>
              <a:t>grep</a:t>
            </a:r>
            <a:r>
              <a:rPr lang="en-US" sz="1000" b="1" dirty="0">
                <a:solidFill>
                  <a:srgbClr val="FF0000"/>
                </a:solidFill>
              </a:rPr>
              <a:t> blue</a:t>
            </a:r>
          </a:p>
          <a:p>
            <a:r>
              <a:rPr lang="en-US" sz="1000" b="1" dirty="0" err="1">
                <a:solidFill>
                  <a:srgbClr val="FF0000"/>
                </a:solidFill>
              </a:rPr>
              <a:t>iqdean@ubilinux</a:t>
            </a:r>
            <a:r>
              <a:rPr lang="en-US" sz="1000" b="1" dirty="0">
                <a:solidFill>
                  <a:srgbClr val="FF0000"/>
                </a:solidFill>
              </a:rPr>
              <a:t>:~$ </a:t>
            </a:r>
            <a:r>
              <a:rPr lang="en-US" sz="1000" b="1" dirty="0" err="1">
                <a:solidFill>
                  <a:srgbClr val="FF0000"/>
                </a:solidFill>
              </a:rPr>
              <a:t>ps</a:t>
            </a:r>
            <a:r>
              <a:rPr lang="en-US" sz="1000" b="1" dirty="0">
                <a:solidFill>
                  <a:srgbClr val="FF0000"/>
                </a:solidFill>
              </a:rPr>
              <a:t> ax | </a:t>
            </a:r>
            <a:r>
              <a:rPr lang="en-US" sz="1000" b="1" dirty="0" err="1">
                <a:solidFill>
                  <a:srgbClr val="FF0000"/>
                </a:solidFill>
              </a:rPr>
              <a:t>grep</a:t>
            </a:r>
            <a:r>
              <a:rPr lang="en-US" sz="1000" b="1" dirty="0">
                <a:solidFill>
                  <a:srgbClr val="FF0000"/>
                </a:solidFill>
              </a:rPr>
              <a:t> shutdown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 2029 </a:t>
            </a:r>
            <a:r>
              <a:rPr lang="en-US" sz="1000" b="1" dirty="0" err="1">
                <a:solidFill>
                  <a:srgbClr val="FF0000"/>
                </a:solidFill>
              </a:rPr>
              <a:t>pts</a:t>
            </a:r>
            <a:r>
              <a:rPr lang="en-US" sz="1000" b="1" dirty="0">
                <a:solidFill>
                  <a:srgbClr val="FF0000"/>
                </a:solidFill>
              </a:rPr>
              <a:t>/0    S+     0:00 </a:t>
            </a:r>
            <a:r>
              <a:rPr lang="en-US" sz="1000" b="1" dirty="0" err="1">
                <a:solidFill>
                  <a:srgbClr val="FF0000"/>
                </a:solidFill>
              </a:rPr>
              <a:t>grep</a:t>
            </a:r>
            <a:r>
              <a:rPr lang="en-US" sz="1000" b="1" dirty="0">
                <a:solidFill>
                  <a:srgbClr val="FF0000"/>
                </a:solidFill>
              </a:rPr>
              <a:t> shutdown</a:t>
            </a:r>
          </a:p>
          <a:p>
            <a:endParaRPr 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334920"/>
          </a:xfrm>
        </p:spPr>
        <p:txBody>
          <a:bodyPr>
            <a:noAutofit/>
          </a:bodyPr>
          <a:lstStyle/>
          <a:p>
            <a:r>
              <a:rPr lang="en-US" sz="1800" dirty="0" smtClean="0"/>
              <a:t>Python script won’t start at boot, but it starts fine if I run /</a:t>
            </a:r>
            <a:r>
              <a:rPr lang="en-US" sz="1800" dirty="0" err="1" smtClean="0"/>
              <a:t>etc</a:t>
            </a:r>
            <a:r>
              <a:rPr lang="en-US" sz="1800" dirty="0" smtClean="0"/>
              <a:t>/</a:t>
            </a:r>
            <a:r>
              <a:rPr lang="en-US" sz="1800" dirty="0" err="1" smtClean="0"/>
              <a:t>rc.local</a:t>
            </a:r>
            <a:r>
              <a:rPr lang="en-US" sz="1800" dirty="0" smtClean="0"/>
              <a:t> manually ??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2133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iqdean@ubilinux</a:t>
            </a:r>
            <a:r>
              <a:rPr lang="en-US" sz="1100" dirty="0"/>
              <a:t>:~$ </a:t>
            </a:r>
            <a:r>
              <a:rPr lang="en-US" sz="1100" dirty="0" err="1"/>
              <a:t>runlevel</a:t>
            </a:r>
            <a:endParaRPr lang="en-US" sz="1100" dirty="0"/>
          </a:p>
          <a:p>
            <a:r>
              <a:rPr lang="en-US" sz="1100" dirty="0"/>
              <a:t>N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" y="1722902"/>
            <a:ext cx="5120640" cy="256032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4845997" y="3886200"/>
            <a:ext cx="435872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656" y="4448770"/>
            <a:ext cx="6422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iqdean@ubilinux</a:t>
            </a:r>
            <a:r>
              <a:rPr lang="en-US" sz="1000" dirty="0"/>
              <a:t>:~$ </a:t>
            </a:r>
            <a:r>
              <a:rPr lang="en-US" sz="1000" dirty="0" err="1"/>
              <a:t>ps</a:t>
            </a:r>
            <a:r>
              <a:rPr lang="en-US" sz="1000" dirty="0"/>
              <a:t> ax | </a:t>
            </a:r>
            <a:r>
              <a:rPr lang="en-US" sz="1000" dirty="0" err="1"/>
              <a:t>grep</a:t>
            </a:r>
            <a:r>
              <a:rPr lang="en-US" sz="1000" dirty="0"/>
              <a:t> blue</a:t>
            </a:r>
          </a:p>
          <a:p>
            <a:r>
              <a:rPr lang="en-US" sz="1000" dirty="0"/>
              <a:t> 1942 ?        S      0:00 </a:t>
            </a:r>
            <a:r>
              <a:rPr lang="en-US" sz="1000" dirty="0" err="1"/>
              <a:t>bluetooth_rfkill_event</a:t>
            </a:r>
            <a:endParaRPr lang="en-US" sz="1000" dirty="0"/>
          </a:p>
          <a:p>
            <a:r>
              <a:rPr lang="en-US" sz="1000" dirty="0"/>
              <a:t> 1946 ?        S      0:00 </a:t>
            </a:r>
            <a:r>
              <a:rPr lang="en-US" sz="1000" dirty="0" err="1"/>
              <a:t>bluetoothd</a:t>
            </a:r>
            <a:endParaRPr lang="en-US" sz="1000" dirty="0"/>
          </a:p>
          <a:p>
            <a:r>
              <a:rPr lang="en-US" sz="1000" dirty="0"/>
              <a:t> 2043 </a:t>
            </a:r>
            <a:r>
              <a:rPr lang="en-US" sz="1000" dirty="0" err="1"/>
              <a:t>pts</a:t>
            </a:r>
            <a:r>
              <a:rPr lang="en-US" sz="1000" dirty="0"/>
              <a:t>/0    S+     0:00 </a:t>
            </a:r>
            <a:r>
              <a:rPr lang="en-US" sz="1000" dirty="0" err="1"/>
              <a:t>grep</a:t>
            </a:r>
            <a:r>
              <a:rPr lang="en-US" sz="1000" dirty="0"/>
              <a:t> </a:t>
            </a:r>
            <a:r>
              <a:rPr lang="en-US" sz="1000" dirty="0" smtClean="0"/>
              <a:t>blue</a:t>
            </a:r>
          </a:p>
          <a:p>
            <a:endParaRPr lang="en-US" sz="1000" dirty="0"/>
          </a:p>
          <a:p>
            <a:r>
              <a:rPr lang="en-US" sz="1000" dirty="0" err="1"/>
              <a:t>iqdean@ubilinux</a:t>
            </a:r>
            <a:r>
              <a:rPr lang="en-US" sz="1000" dirty="0"/>
              <a:t>:~$ </a:t>
            </a:r>
            <a:r>
              <a:rPr lang="en-US" sz="1000" dirty="0" err="1"/>
              <a:t>sudo</a:t>
            </a:r>
            <a:r>
              <a:rPr lang="en-US" sz="1000" dirty="0"/>
              <a:t> /</a:t>
            </a:r>
            <a:r>
              <a:rPr lang="en-US" sz="1000" dirty="0" err="1"/>
              <a:t>etc</a:t>
            </a:r>
            <a:r>
              <a:rPr lang="en-US" sz="1000" dirty="0"/>
              <a:t>/</a:t>
            </a:r>
            <a:r>
              <a:rPr lang="en-US" sz="1000" dirty="0" err="1"/>
              <a:t>rc.local</a:t>
            </a:r>
            <a:endParaRPr lang="en-US" sz="1000" dirty="0"/>
          </a:p>
          <a:p>
            <a:r>
              <a:rPr lang="en-US" sz="1000" dirty="0" err="1"/>
              <a:t>iqdean@ubilinux</a:t>
            </a:r>
            <a:r>
              <a:rPr lang="en-US" sz="1000" dirty="0"/>
              <a:t>:~$ D-Bus setup failed: Name already in use</a:t>
            </a:r>
          </a:p>
          <a:p>
            <a:endParaRPr lang="en-US" sz="1000" dirty="0"/>
          </a:p>
          <a:p>
            <a:r>
              <a:rPr lang="en-US" sz="1000" dirty="0" err="1"/>
              <a:t>iqdean@ubilinux</a:t>
            </a:r>
            <a:r>
              <a:rPr lang="en-US" sz="1000" dirty="0"/>
              <a:t>:~$ </a:t>
            </a:r>
            <a:r>
              <a:rPr lang="en-US" sz="1000" dirty="0" err="1"/>
              <a:t>ps</a:t>
            </a:r>
            <a:r>
              <a:rPr lang="en-US" sz="1000" dirty="0"/>
              <a:t> ax | </a:t>
            </a:r>
            <a:r>
              <a:rPr lang="en-US" sz="1000" dirty="0" err="1"/>
              <a:t>grep</a:t>
            </a:r>
            <a:r>
              <a:rPr lang="en-US" sz="1000" dirty="0"/>
              <a:t> shutdown</a:t>
            </a:r>
          </a:p>
          <a:p>
            <a:r>
              <a:rPr lang="en-US" sz="1000" dirty="0"/>
              <a:t> 2051 </a:t>
            </a:r>
            <a:r>
              <a:rPr lang="en-US" sz="1000" dirty="0" err="1"/>
              <a:t>pts</a:t>
            </a:r>
            <a:r>
              <a:rPr lang="en-US" sz="1000" dirty="0"/>
              <a:t>/0    </a:t>
            </a:r>
            <a:r>
              <a:rPr lang="en-US" sz="1000" dirty="0" err="1"/>
              <a:t>Rl</a:t>
            </a:r>
            <a:r>
              <a:rPr lang="en-US" sz="1000" dirty="0"/>
              <a:t>     0:11 /</a:t>
            </a:r>
            <a:r>
              <a:rPr lang="en-US" sz="1000" dirty="0" err="1"/>
              <a:t>usr</a:t>
            </a:r>
            <a:r>
              <a:rPr lang="en-US" sz="1000" dirty="0"/>
              <a:t>/bin/python /home/iqdean/mraa_test/shutdown_ed.py</a:t>
            </a:r>
          </a:p>
          <a:p>
            <a:r>
              <a:rPr lang="en-US" sz="1000" dirty="0"/>
              <a:t> 2061 </a:t>
            </a:r>
            <a:r>
              <a:rPr lang="en-US" sz="1000" dirty="0" err="1"/>
              <a:t>pts</a:t>
            </a:r>
            <a:r>
              <a:rPr lang="en-US" sz="1000" dirty="0"/>
              <a:t>/0    S+     0:00 </a:t>
            </a:r>
            <a:r>
              <a:rPr lang="en-US" sz="1000" dirty="0" err="1"/>
              <a:t>grep</a:t>
            </a:r>
            <a:r>
              <a:rPr lang="en-US" sz="1000" dirty="0"/>
              <a:t> shutdown</a:t>
            </a:r>
          </a:p>
          <a:p>
            <a:endParaRPr lang="en-US" sz="1000" dirty="0"/>
          </a:p>
        </p:txBody>
      </p:sp>
      <p:sp>
        <p:nvSpPr>
          <p:cNvPr id="9" name="Left Arrow 8"/>
          <p:cNvSpPr/>
          <p:nvPr/>
        </p:nvSpPr>
        <p:spPr>
          <a:xfrm>
            <a:off x="2738041" y="4469056"/>
            <a:ext cx="435872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83924" y="4800600"/>
            <a:ext cx="2225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the other crap starts fine??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756731" y="4254431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# By default this script does nothing.</a:t>
            </a:r>
          </a:p>
          <a:p>
            <a:endParaRPr lang="en-US" sz="1000" dirty="0"/>
          </a:p>
          <a:p>
            <a:r>
              <a:rPr lang="en-US" sz="1000" dirty="0"/>
              <a:t>echo 1 &gt;/sys/devices/virtual/</a:t>
            </a:r>
            <a:r>
              <a:rPr lang="en-US" sz="1000" dirty="0" err="1"/>
              <a:t>misc</a:t>
            </a:r>
            <a:r>
              <a:rPr lang="en-US" sz="1000" dirty="0"/>
              <a:t>/watchdog/disable</a:t>
            </a:r>
          </a:p>
          <a:p>
            <a:endParaRPr lang="en-US" sz="1000" dirty="0"/>
          </a:p>
          <a:p>
            <a:r>
              <a:rPr lang="en-US" sz="1000" dirty="0"/>
              <a:t>#/sbin/first-install.sh</a:t>
            </a:r>
          </a:p>
          <a:p>
            <a:endParaRPr lang="en-US" sz="1000" dirty="0"/>
          </a:p>
          <a:p>
            <a:r>
              <a:rPr lang="en-US" sz="1000" dirty="0" err="1"/>
              <a:t>bluetooth_rfkill_event</a:t>
            </a:r>
            <a:r>
              <a:rPr lang="en-US" sz="1000" dirty="0"/>
              <a:t> &gt;/</a:t>
            </a:r>
            <a:r>
              <a:rPr lang="en-US" sz="1000" dirty="0" err="1"/>
              <a:t>dev</a:t>
            </a:r>
            <a:r>
              <a:rPr lang="en-US" sz="1000" dirty="0"/>
              <a:t>/null 2&gt;&amp;1 &amp;</a:t>
            </a:r>
          </a:p>
          <a:p>
            <a:r>
              <a:rPr lang="en-US" sz="1000" dirty="0" err="1"/>
              <a:t>rfkill</a:t>
            </a:r>
            <a:r>
              <a:rPr lang="en-US" sz="1000" dirty="0"/>
              <a:t> unblock </a:t>
            </a:r>
            <a:r>
              <a:rPr lang="en-US" sz="1000" dirty="0" err="1"/>
              <a:t>bluetooth</a:t>
            </a:r>
            <a:endParaRPr lang="en-US" sz="1000" dirty="0"/>
          </a:p>
          <a:p>
            <a:r>
              <a:rPr lang="en-US" sz="1000" dirty="0" err="1"/>
              <a:t>bluetoothd</a:t>
            </a:r>
            <a:r>
              <a:rPr lang="en-US" sz="1000" dirty="0"/>
              <a:t> &amp;</a:t>
            </a:r>
          </a:p>
          <a:p>
            <a:endParaRPr lang="en-US" sz="1000" dirty="0"/>
          </a:p>
          <a:p>
            <a:r>
              <a:rPr lang="en-US" sz="1000" dirty="0"/>
              <a:t>/</a:t>
            </a:r>
            <a:r>
              <a:rPr lang="en-US" sz="1000" dirty="0" err="1"/>
              <a:t>usr</a:t>
            </a:r>
            <a:r>
              <a:rPr lang="en-US" sz="1000" dirty="0"/>
              <a:t>/bin/python </a:t>
            </a:r>
            <a:r>
              <a:rPr lang="en-US" sz="1000" dirty="0" smtClean="0"/>
              <a:t> /</a:t>
            </a:r>
            <a:r>
              <a:rPr lang="en-US" sz="1000" dirty="0"/>
              <a:t>home/iqdean/mraa_test/shutdown_ed.py &gt;/</a:t>
            </a:r>
            <a:r>
              <a:rPr lang="en-US" sz="1000" dirty="0" err="1"/>
              <a:t>dev</a:t>
            </a:r>
            <a:r>
              <a:rPr lang="en-US" sz="1000" dirty="0"/>
              <a:t>/null 2&gt;&amp;1 &amp;</a:t>
            </a:r>
          </a:p>
          <a:p>
            <a:endParaRPr lang="en-US" sz="1000" dirty="0"/>
          </a:p>
          <a:p>
            <a:r>
              <a:rPr lang="en-US" sz="1000" b="1" dirty="0">
                <a:solidFill>
                  <a:srgbClr val="FF0000"/>
                </a:solidFill>
              </a:rPr>
              <a:t>sleep 5</a:t>
            </a:r>
          </a:p>
          <a:p>
            <a:endParaRPr lang="en-US" sz="1000" dirty="0"/>
          </a:p>
          <a:p>
            <a:r>
              <a:rPr lang="en-US" sz="1000" dirty="0"/>
              <a:t>exit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6835" y="2133600"/>
            <a:ext cx="382027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Twiddle with /</a:t>
            </a:r>
            <a:r>
              <a:rPr lang="en-US" sz="1400" dirty="0" err="1" smtClean="0"/>
              <a:t>etc</a:t>
            </a:r>
            <a:r>
              <a:rPr lang="en-US" sz="1400" dirty="0" smtClean="0"/>
              <a:t>/</a:t>
            </a:r>
            <a:r>
              <a:rPr lang="en-US" sz="1400" dirty="0" err="1" smtClean="0"/>
              <a:t>rc.local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Full path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Pipe to /</a:t>
            </a:r>
            <a:r>
              <a:rPr lang="en-US" sz="1400" dirty="0" err="1" smtClean="0"/>
              <a:t>dev</a:t>
            </a:r>
            <a:r>
              <a:rPr lang="en-US" sz="1400" dirty="0" smtClean="0"/>
              <a:t>/null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Sleep 5</a:t>
            </a:r>
          </a:p>
          <a:p>
            <a:pPr lvl="1"/>
            <a:r>
              <a:rPr lang="en-US" sz="1400" dirty="0" smtClean="0"/>
              <a:t>&gt;&gt; Still same results, won’t start on boot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!!WTF!!!</a:t>
            </a:r>
          </a:p>
        </p:txBody>
      </p:sp>
    </p:spTree>
    <p:extLst>
      <p:ext uri="{BB962C8B-B14F-4D97-AF65-F5344CB8AC3E}">
        <p14:creationId xmlns:p14="http://schemas.microsoft.com/office/powerpoint/2010/main" val="46018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24" y="228600"/>
            <a:ext cx="8808175" cy="33492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FINAL SOLUTION TO LAUNCH A PYTHON script at boot</a:t>
            </a:r>
            <a:br>
              <a:rPr lang="en-US" sz="1600" b="1" dirty="0" smtClean="0"/>
            </a:br>
            <a:r>
              <a:rPr lang="en-US" sz="1600" b="1" dirty="0" smtClean="0"/>
              <a:t>Power Button Handler to monitor GPIO via ISR and initiate orderly shutdown when button is pressed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7334" y="762000"/>
            <a:ext cx="84794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  </a:t>
            </a:r>
            <a:r>
              <a:rPr lang="en-US" b="1" dirty="0" smtClean="0">
                <a:solidFill>
                  <a:srgbClr val="7030A0"/>
                </a:solidFill>
              </a:rPr>
              <a:t>/</a:t>
            </a:r>
            <a:r>
              <a:rPr lang="en-US" b="1" dirty="0" err="1" smtClean="0">
                <a:solidFill>
                  <a:srgbClr val="7030A0"/>
                </a:solidFill>
              </a:rPr>
              <a:t>etc</a:t>
            </a:r>
            <a:r>
              <a:rPr lang="en-US" b="1" dirty="0" smtClean="0">
                <a:solidFill>
                  <a:srgbClr val="7030A0"/>
                </a:solidFill>
              </a:rPr>
              <a:t>/</a:t>
            </a:r>
            <a:r>
              <a:rPr lang="en-US" b="1" dirty="0" err="1" smtClean="0">
                <a:solidFill>
                  <a:srgbClr val="7030A0"/>
                </a:solidFill>
              </a:rPr>
              <a:t>rc.local</a:t>
            </a:r>
            <a:r>
              <a:rPr lang="en-US" b="1" dirty="0" smtClean="0">
                <a:solidFill>
                  <a:srgbClr val="7030A0"/>
                </a:solidFill>
              </a:rPr>
              <a:t>     &lt;&lt; /</a:t>
            </a:r>
            <a:r>
              <a:rPr lang="en-US" b="1" dirty="0" err="1" smtClean="0">
                <a:solidFill>
                  <a:srgbClr val="7030A0"/>
                </a:solidFill>
              </a:rPr>
              <a:t>etc</a:t>
            </a:r>
            <a:r>
              <a:rPr lang="en-US" b="1" dirty="0" smtClean="0">
                <a:solidFill>
                  <a:srgbClr val="7030A0"/>
                </a:solidFill>
              </a:rPr>
              <a:t>/</a:t>
            </a:r>
            <a:r>
              <a:rPr lang="en-US" b="1" dirty="0" err="1" smtClean="0">
                <a:solidFill>
                  <a:srgbClr val="7030A0"/>
                </a:solidFill>
              </a:rPr>
              <a:t>rc.local</a:t>
            </a:r>
            <a:r>
              <a:rPr lang="en-US" b="1" dirty="0" smtClean="0">
                <a:solidFill>
                  <a:srgbClr val="7030A0"/>
                </a:solidFill>
              </a:rPr>
              <a:t> is a shell script (#!/bin/</a:t>
            </a:r>
            <a:r>
              <a:rPr lang="en-US" b="1" dirty="0" err="1" smtClean="0">
                <a:solidFill>
                  <a:srgbClr val="7030A0"/>
                </a:solidFill>
              </a:rPr>
              <a:t>sh</a:t>
            </a:r>
            <a:r>
              <a:rPr lang="en-US" b="1" dirty="0" smtClean="0">
                <a:solidFill>
                  <a:srgbClr val="7030A0"/>
                </a:solidFill>
              </a:rPr>
              <a:t> –e at the beginning of file)</a:t>
            </a:r>
          </a:p>
          <a:p>
            <a:endParaRPr lang="en-US" sz="1000" dirty="0" smtClean="0"/>
          </a:p>
          <a:p>
            <a:r>
              <a:rPr lang="en-US" sz="1000" dirty="0" err="1"/>
              <a:t>iqdean@ubilinux</a:t>
            </a:r>
            <a:r>
              <a:rPr lang="en-US" sz="1000" dirty="0"/>
              <a:t>:~$ cat /</a:t>
            </a:r>
            <a:r>
              <a:rPr lang="en-US" sz="1000" dirty="0" err="1"/>
              <a:t>etc</a:t>
            </a:r>
            <a:r>
              <a:rPr lang="en-US" sz="1000" dirty="0"/>
              <a:t>/</a:t>
            </a:r>
            <a:r>
              <a:rPr lang="en-US" sz="1000" dirty="0" err="1"/>
              <a:t>rc.local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b="1" dirty="0" smtClean="0">
                <a:solidFill>
                  <a:srgbClr val="FF0000"/>
                </a:solidFill>
              </a:rPr>
              <a:t>#!/</a:t>
            </a:r>
            <a:r>
              <a:rPr lang="en-US" sz="1000" b="1" dirty="0">
                <a:solidFill>
                  <a:srgbClr val="FF0000"/>
                </a:solidFill>
              </a:rPr>
              <a:t>bin/</a:t>
            </a:r>
            <a:r>
              <a:rPr lang="en-US" sz="1000" b="1" dirty="0" err="1">
                <a:solidFill>
                  <a:srgbClr val="FF0000"/>
                </a:solidFill>
              </a:rPr>
              <a:t>sh</a:t>
            </a:r>
            <a:r>
              <a:rPr lang="en-US" sz="1000" b="1" dirty="0">
                <a:solidFill>
                  <a:srgbClr val="FF0000"/>
                </a:solidFill>
              </a:rPr>
              <a:t> -e</a:t>
            </a:r>
          </a:p>
          <a:p>
            <a:r>
              <a:rPr lang="en-US" sz="1000" dirty="0">
                <a:solidFill>
                  <a:srgbClr val="7030A0"/>
                </a:solidFill>
              </a:rPr>
              <a:t>#</a:t>
            </a:r>
          </a:p>
          <a:p>
            <a:r>
              <a:rPr lang="en-US" sz="1000" dirty="0">
                <a:solidFill>
                  <a:srgbClr val="7030A0"/>
                </a:solidFill>
              </a:rPr>
              <a:t># </a:t>
            </a:r>
            <a:r>
              <a:rPr lang="en-US" sz="1000" dirty="0" err="1">
                <a:solidFill>
                  <a:srgbClr val="7030A0"/>
                </a:solidFill>
              </a:rPr>
              <a:t>rc.local</a:t>
            </a:r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>
                <a:solidFill>
                  <a:srgbClr val="7030A0"/>
                </a:solidFill>
              </a:rPr>
              <a:t>#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>
                <a:solidFill>
                  <a:srgbClr val="7030A0"/>
                </a:solidFill>
              </a:rPr>
              <a:t># By default this script does nothing.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>
                <a:solidFill>
                  <a:srgbClr val="7030A0"/>
                </a:solidFill>
              </a:rPr>
              <a:t>echo 1 &gt;/sys/devices/virtual/</a:t>
            </a:r>
            <a:r>
              <a:rPr lang="en-US" sz="1000" dirty="0" err="1">
                <a:solidFill>
                  <a:srgbClr val="7030A0"/>
                </a:solidFill>
              </a:rPr>
              <a:t>misc</a:t>
            </a:r>
            <a:r>
              <a:rPr lang="en-US" sz="1000" dirty="0">
                <a:solidFill>
                  <a:srgbClr val="7030A0"/>
                </a:solidFill>
              </a:rPr>
              <a:t>/watchdog/disable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>
                <a:solidFill>
                  <a:srgbClr val="7030A0"/>
                </a:solidFill>
              </a:rPr>
              <a:t>#/sbin/first-install.sh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 err="1">
                <a:solidFill>
                  <a:srgbClr val="7030A0"/>
                </a:solidFill>
              </a:rPr>
              <a:t>bluetooth_rfkill_event</a:t>
            </a:r>
            <a:r>
              <a:rPr lang="en-US" sz="1000" dirty="0">
                <a:solidFill>
                  <a:srgbClr val="7030A0"/>
                </a:solidFill>
              </a:rPr>
              <a:t> &gt;/</a:t>
            </a:r>
            <a:r>
              <a:rPr lang="en-US" sz="1000" dirty="0" err="1">
                <a:solidFill>
                  <a:srgbClr val="7030A0"/>
                </a:solidFill>
              </a:rPr>
              <a:t>dev</a:t>
            </a:r>
            <a:r>
              <a:rPr lang="en-US" sz="1000" dirty="0">
                <a:solidFill>
                  <a:srgbClr val="7030A0"/>
                </a:solidFill>
              </a:rPr>
              <a:t>/null 2&gt;&amp;1 &amp;</a:t>
            </a:r>
          </a:p>
          <a:p>
            <a:r>
              <a:rPr lang="en-US" sz="1000" dirty="0" err="1">
                <a:solidFill>
                  <a:srgbClr val="7030A0"/>
                </a:solidFill>
              </a:rPr>
              <a:t>rfkill</a:t>
            </a:r>
            <a:r>
              <a:rPr lang="en-US" sz="1000" dirty="0">
                <a:solidFill>
                  <a:srgbClr val="7030A0"/>
                </a:solidFill>
              </a:rPr>
              <a:t> unblock </a:t>
            </a:r>
            <a:r>
              <a:rPr lang="en-US" sz="1000" dirty="0" err="1">
                <a:solidFill>
                  <a:srgbClr val="7030A0"/>
                </a:solidFill>
              </a:rPr>
              <a:t>bluetooth</a:t>
            </a:r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 err="1">
                <a:solidFill>
                  <a:srgbClr val="7030A0"/>
                </a:solidFill>
              </a:rPr>
              <a:t>bluetoothd</a:t>
            </a:r>
            <a:r>
              <a:rPr lang="en-US" sz="1000" dirty="0">
                <a:solidFill>
                  <a:srgbClr val="7030A0"/>
                </a:solidFill>
              </a:rPr>
              <a:t> &amp;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>
                <a:solidFill>
                  <a:srgbClr val="7030A0"/>
                </a:solidFill>
              </a:rPr>
              <a:t>export </a:t>
            </a:r>
            <a:r>
              <a:rPr lang="en-US" sz="1000" dirty="0" smtClean="0">
                <a:solidFill>
                  <a:srgbClr val="7030A0"/>
                </a:solidFill>
              </a:rPr>
              <a:t>PYTHONPATH=/</a:t>
            </a:r>
            <a:r>
              <a:rPr lang="en-US" sz="1000" dirty="0" err="1">
                <a:solidFill>
                  <a:srgbClr val="7030A0"/>
                </a:solidFill>
              </a:rPr>
              <a:t>usr</a:t>
            </a:r>
            <a:r>
              <a:rPr lang="en-US" sz="1000" dirty="0">
                <a:solidFill>
                  <a:srgbClr val="7030A0"/>
                </a:solidFill>
              </a:rPr>
              <a:t>/local/lib/python2.7/site-packages; </a:t>
            </a:r>
            <a:r>
              <a:rPr lang="en-US" sz="1000" dirty="0" err="1">
                <a:solidFill>
                  <a:srgbClr val="7030A0"/>
                </a:solidFill>
              </a:rPr>
              <a:t>nohup</a:t>
            </a:r>
            <a:r>
              <a:rPr lang="en-US" sz="1000" dirty="0">
                <a:solidFill>
                  <a:srgbClr val="7030A0"/>
                </a:solidFill>
              </a:rPr>
              <a:t> /</a:t>
            </a:r>
            <a:r>
              <a:rPr lang="en-US" sz="1000" dirty="0" err="1">
                <a:solidFill>
                  <a:srgbClr val="7030A0"/>
                </a:solidFill>
              </a:rPr>
              <a:t>usr</a:t>
            </a:r>
            <a:r>
              <a:rPr lang="en-US" sz="1000" dirty="0">
                <a:solidFill>
                  <a:srgbClr val="7030A0"/>
                </a:solidFill>
              </a:rPr>
              <a:t>/bin/python /home/iqdean/mraa_test/shutdown_ed.py &gt;/</a:t>
            </a:r>
            <a:r>
              <a:rPr lang="en-US" sz="1000" dirty="0" err="1">
                <a:solidFill>
                  <a:srgbClr val="7030A0"/>
                </a:solidFill>
              </a:rPr>
              <a:t>dev</a:t>
            </a:r>
            <a:r>
              <a:rPr lang="en-US" sz="1000" dirty="0">
                <a:solidFill>
                  <a:srgbClr val="7030A0"/>
                </a:solidFill>
              </a:rPr>
              <a:t>/null 2&gt;&amp;1 &amp;</a:t>
            </a:r>
          </a:p>
          <a:p>
            <a:endParaRPr lang="en-US" sz="1000" dirty="0">
              <a:solidFill>
                <a:srgbClr val="7030A0"/>
              </a:solidFill>
            </a:endParaRPr>
          </a:p>
          <a:p>
            <a:r>
              <a:rPr lang="en-US" sz="1000" dirty="0">
                <a:solidFill>
                  <a:srgbClr val="7030A0"/>
                </a:solidFill>
              </a:rPr>
              <a:t>exit 0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Shutdown / Cold boot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ubilinux</a:t>
            </a:r>
            <a:r>
              <a:rPr lang="en-US" sz="1000" dirty="0" smtClean="0"/>
              <a:t> </a:t>
            </a:r>
            <a:r>
              <a:rPr lang="en-US" sz="1000" dirty="0"/>
              <a:t>login: </a:t>
            </a:r>
            <a:r>
              <a:rPr lang="en-US" sz="1000" dirty="0" err="1"/>
              <a:t>iqdean</a:t>
            </a:r>
            <a:endParaRPr lang="en-US" sz="1000" dirty="0"/>
          </a:p>
          <a:p>
            <a:r>
              <a:rPr lang="en-US" sz="1000" dirty="0"/>
              <a:t>Password:</a:t>
            </a:r>
          </a:p>
          <a:p>
            <a:r>
              <a:rPr lang="en-US" sz="1000" dirty="0"/>
              <a:t>Last login: Fri Jul 29 23:54:06 UTC 2016 on ttyMFD2</a:t>
            </a:r>
          </a:p>
          <a:p>
            <a:r>
              <a:rPr lang="en-US" sz="1000" dirty="0" smtClean="0"/>
              <a:t>…</a:t>
            </a:r>
          </a:p>
          <a:p>
            <a:r>
              <a:rPr lang="en-US" sz="1000" dirty="0" err="1" smtClean="0"/>
              <a:t>iqdean@ubilinux</a:t>
            </a:r>
            <a:r>
              <a:rPr lang="en-US" sz="1000" dirty="0"/>
              <a:t>:~$ </a:t>
            </a:r>
            <a:r>
              <a:rPr lang="en-US" sz="1000" dirty="0" err="1"/>
              <a:t>ps</a:t>
            </a:r>
            <a:r>
              <a:rPr lang="en-US" sz="1000" dirty="0"/>
              <a:t> ax | </a:t>
            </a:r>
            <a:r>
              <a:rPr lang="en-US" sz="1000" dirty="0" err="1"/>
              <a:t>grep</a:t>
            </a:r>
            <a:r>
              <a:rPr lang="en-US" sz="1000" dirty="0"/>
              <a:t> shut</a:t>
            </a:r>
          </a:p>
          <a:p>
            <a:r>
              <a:rPr lang="en-US" sz="1000" dirty="0"/>
              <a:t> 1943 ?        </a:t>
            </a:r>
            <a:r>
              <a:rPr lang="en-US" sz="1000" dirty="0" err="1"/>
              <a:t>Rl</a:t>
            </a:r>
            <a:r>
              <a:rPr lang="en-US" sz="1000" dirty="0"/>
              <a:t>     0:34 /</a:t>
            </a:r>
            <a:r>
              <a:rPr lang="en-US" sz="1000" dirty="0" err="1"/>
              <a:t>usr</a:t>
            </a:r>
            <a:r>
              <a:rPr lang="en-US" sz="1000" dirty="0"/>
              <a:t>/bin/python /home/iqdean/mraa_test/shutdown_ed.py</a:t>
            </a:r>
          </a:p>
          <a:p>
            <a:r>
              <a:rPr lang="en-US" sz="1000" dirty="0"/>
              <a:t> 2016 ttyMFD2  S+     0:00 </a:t>
            </a:r>
            <a:r>
              <a:rPr lang="en-US" sz="1000" dirty="0" err="1"/>
              <a:t>grep</a:t>
            </a:r>
            <a:r>
              <a:rPr lang="en-US" sz="1000" dirty="0"/>
              <a:t> shut</a:t>
            </a:r>
          </a:p>
          <a:p>
            <a:endParaRPr lang="en-US" sz="1000" dirty="0" smtClean="0"/>
          </a:p>
          <a:p>
            <a:r>
              <a:rPr lang="en-US" sz="1000" dirty="0" err="1" smtClean="0"/>
              <a:t>iqdean@ubilinux</a:t>
            </a:r>
            <a:r>
              <a:rPr lang="en-US" sz="1000" dirty="0"/>
              <a:t>:~$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5444238"/>
            <a:ext cx="42912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05920" y="5411972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Finally, it starts on boot!!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24891" y="4267660"/>
            <a:ext cx="4572000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200" dirty="0" err="1"/>
              <a:t>iqdean@ubilinux</a:t>
            </a:r>
            <a:r>
              <a:rPr lang="en-US" sz="1200" dirty="0"/>
              <a:t>:~$ </a:t>
            </a:r>
            <a:r>
              <a:rPr lang="en-US" sz="1200" dirty="0" err="1"/>
              <a:t>ls</a:t>
            </a:r>
            <a:r>
              <a:rPr lang="en-US" sz="1200" dirty="0"/>
              <a:t> /</a:t>
            </a:r>
            <a:r>
              <a:rPr lang="en-US" sz="1200" dirty="0" err="1"/>
              <a:t>usr</a:t>
            </a:r>
            <a:r>
              <a:rPr lang="en-US" sz="1200" dirty="0"/>
              <a:t>/local/lib/python2.7/site-packages/</a:t>
            </a:r>
          </a:p>
          <a:p>
            <a:r>
              <a:rPr lang="en-US" sz="1200" dirty="0"/>
              <a:t>mraa.py  </a:t>
            </a:r>
            <a:r>
              <a:rPr lang="en-US" sz="1200" dirty="0" err="1"/>
              <a:t>mraa.pyc</a:t>
            </a:r>
            <a:r>
              <a:rPr lang="en-US" sz="1200" dirty="0"/>
              <a:t>  _mraa.so</a:t>
            </a:r>
          </a:p>
        </p:txBody>
      </p:sp>
      <p:sp>
        <p:nvSpPr>
          <p:cNvPr id="9" name="Oval 8"/>
          <p:cNvSpPr/>
          <p:nvPr/>
        </p:nvSpPr>
        <p:spPr>
          <a:xfrm>
            <a:off x="238041" y="3657600"/>
            <a:ext cx="3496312" cy="460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5"/>
          </p:cNvCxnSpPr>
          <p:nvPr/>
        </p:nvCxnSpPr>
        <p:spPr>
          <a:xfrm>
            <a:off x="3222330" y="4050614"/>
            <a:ext cx="933268" cy="527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24891" y="4810035"/>
            <a:ext cx="4572000" cy="5539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TO START A PYTHON SCRIPT from /</a:t>
            </a:r>
            <a:r>
              <a:rPr lang="en-US" sz="1000" b="1" dirty="0" err="1">
                <a:solidFill>
                  <a:srgbClr val="FF0000"/>
                </a:solidFill>
              </a:rPr>
              <a:t>etc</a:t>
            </a:r>
            <a:r>
              <a:rPr lang="en-US" sz="1000" b="1" dirty="0">
                <a:solidFill>
                  <a:srgbClr val="FF0000"/>
                </a:solidFill>
              </a:rPr>
              <a:t>/</a:t>
            </a:r>
            <a:r>
              <a:rPr lang="en-US" sz="1000" b="1" dirty="0" err="1">
                <a:solidFill>
                  <a:srgbClr val="FF0000"/>
                </a:solidFill>
              </a:rPr>
              <a:t>rc.local</a:t>
            </a:r>
            <a:r>
              <a:rPr lang="en-US" sz="1000" b="1" dirty="0">
                <a:solidFill>
                  <a:srgbClr val="FF0000"/>
                </a:solidFill>
              </a:rPr>
              <a:t>, </a:t>
            </a:r>
            <a:br>
              <a:rPr lang="en-US" sz="1000" b="1" dirty="0">
                <a:solidFill>
                  <a:srgbClr val="FF0000"/>
                </a:solidFill>
              </a:rPr>
            </a:br>
            <a:r>
              <a:rPr lang="en-US" sz="1000" b="1" dirty="0">
                <a:solidFill>
                  <a:srgbClr val="FF0000"/>
                </a:solidFill>
              </a:rPr>
              <a:t>you have to specify the PYTHONPATH so it can find all it’s dependent libraries: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4618" y="2133254"/>
            <a:ext cx="236220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err="1" smtClean="0"/>
              <a:t>nohup</a:t>
            </a:r>
            <a:r>
              <a:rPr lang="en-US" sz="1000" dirty="0"/>
              <a:t> is a POSIX command to ignore the HUP (</a:t>
            </a:r>
            <a:r>
              <a:rPr lang="en-US" sz="1000" dirty="0" err="1"/>
              <a:t>hangup</a:t>
            </a:r>
            <a:r>
              <a:rPr lang="en-US" sz="1000" dirty="0"/>
              <a:t>) signal</a:t>
            </a:r>
            <a:r>
              <a:rPr lang="en-US" sz="1000" dirty="0" smtClean="0"/>
              <a:t> by default. on </a:t>
            </a:r>
            <a:r>
              <a:rPr lang="en-US" sz="1000" dirty="0" err="1" smtClean="0"/>
              <a:t>unix</a:t>
            </a:r>
            <a:r>
              <a:rPr lang="en-US" sz="1000" dirty="0" smtClean="0"/>
              <a:t>, all programs get </a:t>
            </a:r>
            <a:r>
              <a:rPr lang="en-US" sz="1000" dirty="0" err="1" smtClean="0"/>
              <a:t>hangup</a:t>
            </a:r>
            <a:r>
              <a:rPr lang="en-US" sz="1000" dirty="0" smtClean="0"/>
              <a:t> signal when you close the terminal. With python, the scripts that you started in a terminal will die when you close the terminal. </a:t>
            </a:r>
            <a:r>
              <a:rPr lang="en-US" sz="1000" dirty="0" err="1" smtClean="0"/>
              <a:t>Nohup</a:t>
            </a:r>
            <a:r>
              <a:rPr lang="en-US" sz="1000" dirty="0" smtClean="0"/>
              <a:t> enables the script to run in background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734353" y="3456693"/>
            <a:ext cx="151847" cy="431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52414" y="3709547"/>
            <a:ext cx="1105786" cy="405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172200" y="2232551"/>
            <a:ext cx="2819400" cy="50783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Therefore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&gt;/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dev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/null 2&gt;&amp;1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is redirect the output of your program to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dev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/null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. Include both the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Standard Error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itchFamily="34" charset="0"/>
                <a:cs typeface="Arial" pitchFamily="34" charset="0"/>
              </a:rPr>
              <a:t> and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itchFamily="49" charset="0"/>
                <a:cs typeface="Consolas" pitchFamily="49" charset="0"/>
              </a:rPr>
              <a:t>Standard Out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905307" y="2740382"/>
            <a:ext cx="0" cy="716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6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830"/>
            <a:ext cx="7772400" cy="1470025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Final Solution:</a:t>
            </a:r>
            <a:br>
              <a:rPr lang="en-US" sz="1600" b="1" dirty="0" smtClean="0"/>
            </a:br>
            <a:r>
              <a:rPr lang="en-US" sz="1600" b="1" dirty="0" smtClean="0"/>
              <a:t>(2) shutdown_ed.py</a:t>
            </a:r>
            <a:r>
              <a:rPr lang="en-US" sz="1600" dirty="0" smtClean="0"/>
              <a:t> – python script to monitor power button connected to GPIO by installing a ISR that detects button presses and runs $ </a:t>
            </a:r>
            <a:r>
              <a:rPr lang="en-US" sz="1600" dirty="0" err="1" smtClean="0"/>
              <a:t>sudo</a:t>
            </a:r>
            <a:r>
              <a:rPr lang="en-US" sz="1600" dirty="0" smtClean="0"/>
              <a:t> shutdown –h now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583680" cy="51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8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621" y="1219200"/>
            <a:ext cx="789030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/>
          </a:p>
          <a:p>
            <a:r>
              <a:rPr lang="en-US" sz="1000" dirty="0" err="1" smtClean="0"/>
              <a:t>iqdean@ubilinux</a:t>
            </a:r>
            <a:r>
              <a:rPr lang="en-US" sz="1000" dirty="0"/>
              <a:t>:~$</a:t>
            </a:r>
          </a:p>
          <a:p>
            <a:r>
              <a:rPr lang="en-US" sz="1000" dirty="0"/>
              <a:t>Broadcast message from </a:t>
            </a:r>
            <a:r>
              <a:rPr lang="en-US" sz="1000" dirty="0" err="1"/>
              <a:t>root@ubilinux</a:t>
            </a:r>
            <a:r>
              <a:rPr lang="en-US" sz="1000" dirty="0"/>
              <a:t> (Sat Jul 30 01:00:47 2016):</a:t>
            </a:r>
          </a:p>
          <a:p>
            <a:endParaRPr lang="en-US" sz="1000" dirty="0"/>
          </a:p>
          <a:p>
            <a:r>
              <a:rPr lang="en-US" sz="1000" dirty="0"/>
              <a:t>The system is going down for system halt NOW!</a:t>
            </a:r>
          </a:p>
          <a:p>
            <a:r>
              <a:rPr lang="en-US" sz="1000" dirty="0"/>
              <a:t>INIT: S/▒▒▒-▒▒</a:t>
            </a:r>
          </a:p>
          <a:p>
            <a:r>
              <a:rPr lang="en-US" sz="1000" dirty="0"/>
              <a:t>              ▒W▒▒▒▒</a:t>
            </a:r>
            <a:r>
              <a:rPr lang="en-US" sz="1000" dirty="0" err="1"/>
              <a:t>WK▒j</a:t>
            </a:r>
            <a:r>
              <a:rPr lang="en-US" sz="1000" dirty="0"/>
              <a:t>Ԥ▒(▒*▒▒▒U▒▒▒▒▒▒▒ɽ▒▒▒͕́▒▒▒▒▒I5▒▒▒▒▒▒▒5jR▒[info] Using </a:t>
            </a:r>
            <a:r>
              <a:rPr lang="en-US" sz="1000" dirty="0" err="1"/>
              <a:t>makefile</a:t>
            </a:r>
            <a:r>
              <a:rPr lang="en-US" sz="1000" dirty="0"/>
              <a:t>-style concurrent boot in </a:t>
            </a:r>
            <a:r>
              <a:rPr lang="en-US" sz="1000" dirty="0" err="1"/>
              <a:t>runlevel</a:t>
            </a:r>
            <a:r>
              <a:rPr lang="en-US" sz="1000" dirty="0"/>
              <a:t> 0.</a:t>
            </a:r>
          </a:p>
          <a:p>
            <a:r>
              <a:rPr lang="en-US" sz="1000" dirty="0"/>
              <a:t>Stopping very small </a:t>
            </a:r>
            <a:r>
              <a:rPr lang="en-US" sz="1000" dirty="0" err="1"/>
              <a:t>Busybox</a:t>
            </a:r>
            <a:r>
              <a:rPr lang="en-US" sz="1000" dirty="0"/>
              <a:t> based DHCP server: Stopped /</a:t>
            </a:r>
            <a:r>
              <a:rPr lang="en-US" sz="1000" dirty="0" err="1"/>
              <a:t>usr</a:t>
            </a:r>
            <a:r>
              <a:rPr lang="en-US" sz="1000" dirty="0"/>
              <a:t>/</a:t>
            </a:r>
            <a:r>
              <a:rPr lang="en-US" sz="1000" dirty="0" err="1"/>
              <a:t>sbin</a:t>
            </a:r>
            <a:r>
              <a:rPr lang="en-US" sz="1000" dirty="0"/>
              <a:t>/</a:t>
            </a:r>
            <a:r>
              <a:rPr lang="en-US" sz="1000" dirty="0" err="1"/>
              <a:t>udhcpd</a:t>
            </a:r>
            <a:r>
              <a:rPr lang="en-US" sz="1000" dirty="0"/>
              <a:t> (</a:t>
            </a:r>
            <a:r>
              <a:rPr lang="en-US" sz="1000" dirty="0" err="1"/>
              <a:t>pid</a:t>
            </a:r>
            <a:r>
              <a:rPr lang="en-US" sz="1000" dirty="0"/>
              <a:t> 1795).</a:t>
            </a:r>
          </a:p>
          <a:p>
            <a:r>
              <a:rPr lang="en-US" sz="1000" dirty="0" err="1"/>
              <a:t>udhcpd</a:t>
            </a:r>
            <a:r>
              <a:rPr lang="en-US" sz="1000" dirty="0"/>
              <a:t>.</a:t>
            </a:r>
          </a:p>
          <a:p>
            <a:r>
              <a:rPr lang="en-US" sz="1000" dirty="0"/>
              <a:t>Stopping </a:t>
            </a:r>
            <a:r>
              <a:rPr lang="en-US" sz="1000" dirty="0" err="1"/>
              <a:t>galileod</a:t>
            </a:r>
            <a:endParaRPr lang="en-US" sz="1000" dirty="0"/>
          </a:p>
          <a:p>
            <a:r>
              <a:rPr lang="en-US" sz="1000" dirty="0"/>
              <a:t>start-stop-daemon: warning: failed to kill 1937: No such process</a:t>
            </a:r>
          </a:p>
          <a:p>
            <a:r>
              <a:rPr lang="en-US" sz="1000" dirty="0" err="1"/>
              <a:t>sketch.elf</a:t>
            </a:r>
            <a:r>
              <a:rPr lang="en-US" sz="1000" dirty="0"/>
              <a:t>: no process found</a:t>
            </a:r>
          </a:p>
          <a:p>
            <a:r>
              <a:rPr lang="en-US" sz="1000" dirty="0"/>
              <a:t>[ ok ] Stopping </a:t>
            </a:r>
            <a:r>
              <a:rPr lang="en-US" sz="1000" dirty="0" err="1"/>
              <a:t>Avahi</a:t>
            </a:r>
            <a:r>
              <a:rPr lang="en-US" sz="1000" dirty="0"/>
              <a:t> </a:t>
            </a:r>
            <a:r>
              <a:rPr lang="en-US" sz="1000" dirty="0" err="1"/>
              <a:t>mDNS</a:t>
            </a:r>
            <a:r>
              <a:rPr lang="en-US" sz="1000" dirty="0"/>
              <a:t>/DNS-SD Daemon: </a:t>
            </a:r>
            <a:r>
              <a:rPr lang="en-US" sz="1000" dirty="0" err="1"/>
              <a:t>avahi</a:t>
            </a:r>
            <a:r>
              <a:rPr lang="en-US" sz="1000" dirty="0"/>
              <a:t>-daemon.</a:t>
            </a:r>
          </a:p>
          <a:p>
            <a:r>
              <a:rPr lang="en-US" sz="1000" dirty="0"/>
              <a:t>[ ok ] Asking all remaining processes to terminate...done.</a:t>
            </a:r>
          </a:p>
          <a:p>
            <a:r>
              <a:rPr lang="en-US" sz="1000" dirty="0"/>
              <a:t>[ ok ] All processes ended within 1 seconds...done.</a:t>
            </a:r>
          </a:p>
          <a:p>
            <a:r>
              <a:rPr lang="en-US" sz="1000" dirty="0"/>
              <a:t>[ ok ] Stopping enhanced </a:t>
            </a:r>
            <a:r>
              <a:rPr lang="en-US" sz="1000" dirty="0" err="1"/>
              <a:t>syslogd</a:t>
            </a:r>
            <a:r>
              <a:rPr lang="en-US" sz="1000" dirty="0"/>
              <a:t>: </a:t>
            </a:r>
            <a:r>
              <a:rPr lang="en-US" sz="1000" dirty="0" err="1"/>
              <a:t>rsyslogd</a:t>
            </a:r>
            <a:r>
              <a:rPr lang="en-US" sz="1000" dirty="0"/>
              <a:t>.</a:t>
            </a:r>
          </a:p>
          <a:p>
            <a:r>
              <a:rPr lang="en-US" sz="1000" dirty="0"/>
              <a:t>[....] </a:t>
            </a:r>
            <a:r>
              <a:rPr lang="en-US" sz="1000" dirty="0" err="1"/>
              <a:t>Deconfiguring</a:t>
            </a:r>
            <a:r>
              <a:rPr lang="en-US" sz="1000" dirty="0"/>
              <a:t> network interfaces...Internet Systems Consortium DHCP Client 4.2.2</a:t>
            </a:r>
          </a:p>
          <a:p>
            <a:r>
              <a:rPr lang="en-US" sz="1000" dirty="0"/>
              <a:t>Copyright 2004-2011 Internet Systems Consortium.</a:t>
            </a:r>
          </a:p>
          <a:p>
            <a:r>
              <a:rPr lang="en-US" sz="1000" dirty="0"/>
              <a:t>All rights reserved.</a:t>
            </a:r>
          </a:p>
          <a:p>
            <a:r>
              <a:rPr lang="en-US" sz="1000" dirty="0"/>
              <a:t>For info, please visit https://www.isc.org/software/dhcp/</a:t>
            </a:r>
          </a:p>
          <a:p>
            <a:endParaRPr lang="en-US" sz="1000" dirty="0"/>
          </a:p>
          <a:p>
            <a:r>
              <a:rPr lang="en-US" sz="1000" dirty="0"/>
              <a:t>Listening on LPF/wlan0/78:4b:87:a6:98:77</a:t>
            </a:r>
          </a:p>
          <a:p>
            <a:r>
              <a:rPr lang="en-US" sz="1000" dirty="0"/>
              <a:t>Sending on   LPF/wlan0/78:4b:87:a6:98:77</a:t>
            </a:r>
          </a:p>
          <a:p>
            <a:r>
              <a:rPr lang="en-US" sz="1000" dirty="0"/>
              <a:t>Sending on   Socket/fallback</a:t>
            </a:r>
          </a:p>
          <a:p>
            <a:r>
              <a:rPr lang="en-US" sz="1000" dirty="0"/>
              <a:t>DHCPRELEASE on wlan0 to 10.0.0.1 port 67</a:t>
            </a:r>
          </a:p>
          <a:p>
            <a:r>
              <a:rPr lang="en-US" sz="1000" dirty="0"/>
              <a:t>done.</a:t>
            </a:r>
          </a:p>
          <a:p>
            <a:r>
              <a:rPr lang="en-US" sz="1000" dirty="0"/>
              <a:t>[info] Saving the system clock.</a:t>
            </a:r>
          </a:p>
          <a:p>
            <a:r>
              <a:rPr lang="en-US" sz="1000" dirty="0" err="1"/>
              <a:t>hwclock</a:t>
            </a:r>
            <a:r>
              <a:rPr lang="en-US" sz="1000" dirty="0"/>
              <a:t>: select() to /</a:t>
            </a:r>
            <a:r>
              <a:rPr lang="en-US" sz="1000" dirty="0" err="1"/>
              <a:t>dev</a:t>
            </a:r>
            <a:r>
              <a:rPr lang="en-US" sz="1000" dirty="0"/>
              <a:t>/rtc0 to wait for clock tick timed out: Success</a:t>
            </a:r>
          </a:p>
          <a:p>
            <a:r>
              <a:rPr lang="en-US" sz="1000" dirty="0"/>
              <a:t>[info] Hardware Clock updated to Sat Jul 30 01:00:54 UTC 2016.</a:t>
            </a:r>
          </a:p>
          <a:p>
            <a:r>
              <a:rPr lang="en-US" sz="1000" dirty="0"/>
              <a:t>[ ok ] </a:t>
            </a:r>
            <a:r>
              <a:rPr lang="en-US" sz="1000" dirty="0" err="1"/>
              <a:t>Unmounting</a:t>
            </a:r>
            <a:r>
              <a:rPr lang="en-US" sz="1000" dirty="0"/>
              <a:t> temporary </a:t>
            </a:r>
            <a:r>
              <a:rPr lang="en-US" sz="1000" dirty="0" err="1"/>
              <a:t>filesystems</a:t>
            </a:r>
            <a:r>
              <a:rPr lang="en-US" sz="1000" dirty="0"/>
              <a:t>...done.</a:t>
            </a:r>
          </a:p>
          <a:p>
            <a:r>
              <a:rPr lang="en-US" sz="1000" dirty="0"/>
              <a:t>[ ok ] Deactivating swap...done.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[ ok ] </a:t>
            </a:r>
            <a:r>
              <a:rPr lang="en-US" sz="1000" b="1" dirty="0" err="1">
                <a:solidFill>
                  <a:srgbClr val="FF0000"/>
                </a:solidFill>
              </a:rPr>
              <a:t>Unmounting</a:t>
            </a:r>
            <a:r>
              <a:rPr lang="en-US" sz="1000" b="1" dirty="0">
                <a:solidFill>
                  <a:srgbClr val="FF0000"/>
                </a:solidFill>
              </a:rPr>
              <a:t> local </a:t>
            </a:r>
            <a:r>
              <a:rPr lang="en-US" sz="1000" b="1" dirty="0" err="1">
                <a:solidFill>
                  <a:srgbClr val="FF0000"/>
                </a:solidFill>
              </a:rPr>
              <a:t>filesystems</a:t>
            </a:r>
            <a:r>
              <a:rPr lang="en-US" sz="1000" b="1" dirty="0">
                <a:solidFill>
                  <a:srgbClr val="FF0000"/>
                </a:solidFill>
              </a:rPr>
              <a:t>...done.</a:t>
            </a:r>
          </a:p>
          <a:p>
            <a:r>
              <a:rPr lang="en-US" sz="1000" dirty="0"/>
              <a:t>[info] Will now halt.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89848"/>
            <a:ext cx="8229240" cy="114300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Final Solution:</a:t>
            </a:r>
            <a:br>
              <a:rPr lang="en-US" sz="1600" b="1" dirty="0" smtClean="0"/>
            </a:br>
            <a:r>
              <a:rPr lang="en-US" sz="1600" b="1" dirty="0" smtClean="0"/>
              <a:t>(3) pushing the button</a:t>
            </a:r>
            <a:r>
              <a:rPr lang="en-US" sz="1600" dirty="0" smtClean="0"/>
              <a:t> (with shutdown_ed.py script running in the background)</a:t>
            </a:r>
            <a:br>
              <a:rPr lang="en-US" sz="1600" dirty="0" smtClean="0"/>
            </a:br>
            <a:r>
              <a:rPr lang="en-US" sz="1600" dirty="0" smtClean="0"/>
              <a:t>– results in orderly shutdown, including </a:t>
            </a:r>
            <a:r>
              <a:rPr lang="en-US" sz="1600" dirty="0" smtClean="0">
                <a:solidFill>
                  <a:srgbClr val="FF0000"/>
                </a:solidFill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</a:rPr>
              <a:t>unmounting</a:t>
            </a:r>
            <a:r>
              <a:rPr lang="en-US" sz="1600" dirty="0" smtClean="0">
                <a:solidFill>
                  <a:srgbClr val="FF0000"/>
                </a:solidFill>
              </a:rPr>
              <a:t> local file systems”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-9525"/>
            <a:ext cx="1676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550" y="4876800"/>
            <a:ext cx="876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/>
              </a:rPr>
              <a:t>Analog</a:t>
            </a:r>
          </a:p>
          <a:p>
            <a:r>
              <a:rPr lang="en-US" sz="1100" dirty="0" smtClean="0">
                <a:latin typeface="Courier New"/>
              </a:rPr>
              <a:t>Header </a:t>
            </a:r>
          </a:p>
          <a:p>
            <a:r>
              <a:rPr lang="en-US" sz="1100" b="1" dirty="0" smtClean="0">
                <a:solidFill>
                  <a:srgbClr val="00B050"/>
                </a:solidFill>
                <a:latin typeface="Courier New"/>
              </a:rPr>
              <a:t>2     </a:t>
            </a:r>
            <a:r>
              <a:rPr lang="en-US" sz="1100" b="1" dirty="0">
                <a:solidFill>
                  <a:srgbClr val="00B050"/>
                </a:solidFill>
                <a:latin typeface="Courier New"/>
              </a:rPr>
              <a:t>IO15 – A1  &gt;OUT </a:t>
            </a:r>
            <a:r>
              <a:rPr lang="en-US" sz="1100" b="1" dirty="0" err="1" smtClean="0">
                <a:solidFill>
                  <a:srgbClr val="00B050"/>
                </a:solidFill>
                <a:latin typeface="Courier New"/>
              </a:rPr>
              <a:t>pwrdown</a:t>
            </a:r>
            <a:r>
              <a:rPr lang="en-US" sz="1100" b="1" dirty="0" smtClean="0">
                <a:solidFill>
                  <a:srgbClr val="00B050"/>
                </a:solidFill>
                <a:latin typeface="Courier New"/>
              </a:rPr>
              <a:t> via system halt script</a:t>
            </a:r>
            <a:endParaRPr lang="en-US" sz="1100" b="1" dirty="0">
              <a:solidFill>
                <a:srgbClr val="00B050"/>
              </a:solidFill>
            </a:endParaRPr>
          </a:p>
          <a:p>
            <a:r>
              <a:rPr lang="en-US" sz="1100" dirty="0" smtClean="0">
                <a:solidFill>
                  <a:srgbClr val="00B050"/>
                </a:solidFill>
                <a:latin typeface="Courier New"/>
              </a:rPr>
              <a:t>1     </a:t>
            </a:r>
            <a:r>
              <a:rPr lang="en-US" sz="1100" dirty="0">
                <a:solidFill>
                  <a:srgbClr val="00B050"/>
                </a:solidFill>
                <a:latin typeface="Courier New"/>
              </a:rPr>
              <a:t>IO14 – A0  &lt;IN </a:t>
            </a:r>
            <a:r>
              <a:rPr lang="en-US" sz="1100" dirty="0" err="1">
                <a:solidFill>
                  <a:srgbClr val="00B050"/>
                </a:solidFill>
                <a:latin typeface="Courier New"/>
              </a:rPr>
              <a:t>pwroff</a:t>
            </a:r>
            <a:r>
              <a:rPr lang="en-US" sz="1100" dirty="0">
                <a:solidFill>
                  <a:srgbClr val="00B05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Courier New"/>
              </a:rPr>
              <a:t>btn</a:t>
            </a:r>
            <a:r>
              <a:rPr lang="en-US" sz="1100" dirty="0">
                <a:solidFill>
                  <a:srgbClr val="00B050"/>
                </a:solidFill>
                <a:latin typeface="Courier New"/>
              </a:rPr>
              <a:t>: </a:t>
            </a:r>
            <a:r>
              <a:rPr lang="en-US" sz="1000" dirty="0">
                <a:solidFill>
                  <a:srgbClr val="00B050"/>
                </a:solidFill>
                <a:latin typeface="Courier New"/>
              </a:rPr>
              <a:t>/</a:t>
            </a:r>
            <a:r>
              <a:rPr lang="en-US" sz="1000" dirty="0" err="1">
                <a:solidFill>
                  <a:srgbClr val="00B050"/>
                </a:solidFill>
                <a:latin typeface="Courier New"/>
              </a:rPr>
              <a:t>etc</a:t>
            </a:r>
            <a:r>
              <a:rPr lang="en-US" sz="1000" dirty="0">
                <a:solidFill>
                  <a:srgbClr val="00B050"/>
                </a:solidFill>
                <a:latin typeface="Courier New"/>
              </a:rPr>
              <a:t>/</a:t>
            </a:r>
            <a:r>
              <a:rPr lang="en-US" sz="1000" dirty="0" err="1">
                <a:solidFill>
                  <a:srgbClr val="00B050"/>
                </a:solidFill>
                <a:latin typeface="Courier New"/>
              </a:rPr>
              <a:t>rc.local</a:t>
            </a:r>
            <a:r>
              <a:rPr lang="en-US" sz="1000" dirty="0">
                <a:solidFill>
                  <a:srgbClr val="00B050"/>
                </a:solidFill>
                <a:latin typeface="Courier New"/>
              </a:rPr>
              <a:t> -&gt; shutdown_ed.py -&gt; </a:t>
            </a:r>
            <a:r>
              <a:rPr lang="en-US" sz="1000" dirty="0" err="1">
                <a:solidFill>
                  <a:srgbClr val="00B050"/>
                </a:solidFill>
                <a:latin typeface="Courier New"/>
              </a:rPr>
              <a:t>isr</a:t>
            </a:r>
            <a:r>
              <a:rPr lang="en-US" sz="1000" dirty="0">
                <a:solidFill>
                  <a:srgbClr val="00B050"/>
                </a:solidFill>
                <a:latin typeface="Courier New"/>
              </a:rPr>
              <a:t> &gt; $ shutdown –h now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19200"/>
            <a:ext cx="89725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=== SO, IN THEORY, WE COULD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1. build soft-latching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powerswitch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circuit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board   done </a:t>
            </a:r>
          </a:p>
          <a:p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push button to turn on and push button to turn off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led indicating power state:  on,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powering_down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off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1 input to allow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ecu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turn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pwr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off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1 output to signal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ecu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pwr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2. write python script to monitor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pwrbtn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input press	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shutdown_ed.py  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and run $ shutdown -h now</a:t>
            </a:r>
          </a:p>
          <a:p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2.1 hook system startup scripts to start shutdown_ed.py    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rc.local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done   &lt; this is a shell script</a:t>
            </a: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on each boot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3. hook the system shutdown scripts to switch off the power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AFTER the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filesystem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has been cleanly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unmounted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3.1 write a </a:t>
            </a: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libmraa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program the toggles the power switch off	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pwroff.py        &lt; done &amp; </a:t>
            </a: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works</a:t>
            </a:r>
          </a:p>
          <a:p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3.2 </a:t>
            </a:r>
            <a:r>
              <a:rPr lang="en-US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modify /</a:t>
            </a:r>
            <a:r>
              <a:rPr lang="en-US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init.d</a:t>
            </a:r>
            <a:r>
              <a:rPr lang="en-US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/halt to run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pwroff.py </a:t>
            </a:r>
            <a:r>
              <a:rPr lang="en-US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BEFORE the halt command	/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init.d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/halt  &lt; this is a shell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script</a:t>
            </a:r>
          </a:p>
          <a:p>
            <a:endParaRPr lang="en-US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0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Houston, we have a problem: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458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OFF &gt; Push PWRBTN &gt; power on &gt; ON</a:t>
            </a:r>
          </a:p>
          <a:p>
            <a:endParaRPr lang="en-US" sz="1100" dirty="0" smtClean="0"/>
          </a:p>
          <a:p>
            <a:r>
              <a:rPr lang="en-US" sz="1100" dirty="0" smtClean="0"/>
              <a:t>ON &gt; push </a:t>
            </a:r>
            <a:r>
              <a:rPr lang="en-US" sz="1100" dirty="0" err="1"/>
              <a:t>pwrbtn</a:t>
            </a:r>
            <a:r>
              <a:rPr lang="en-US" sz="1100" dirty="0"/>
              <a:t> &gt; </a:t>
            </a:r>
            <a:r>
              <a:rPr lang="en-US" sz="1100" dirty="0" err="1"/>
              <a:t>isr</a:t>
            </a:r>
            <a:r>
              <a:rPr lang="en-US" sz="1100" dirty="0"/>
              <a:t> &gt; pwroff.py &gt; $shutdown –h </a:t>
            </a:r>
            <a:r>
              <a:rPr lang="en-US" sz="1100" dirty="0" smtClean="0"/>
              <a:t>now  &gt; triggers system shutdown scripts &gt; /</a:t>
            </a:r>
            <a:r>
              <a:rPr lang="en-US" sz="1100" dirty="0" err="1" smtClean="0"/>
              <a:t>etc</a:t>
            </a:r>
            <a:r>
              <a:rPr lang="en-US" sz="1100" dirty="0" smtClean="0"/>
              <a:t>/</a:t>
            </a:r>
            <a:r>
              <a:rPr lang="en-US" sz="1100" dirty="0" err="1" smtClean="0"/>
              <a:t>init.d</a:t>
            </a:r>
            <a:r>
              <a:rPr lang="en-US" sz="1100" dirty="0" smtClean="0"/>
              <a:t>/halt &gt; shutdown_ed.py &gt; switches </a:t>
            </a:r>
            <a:r>
              <a:rPr lang="en-US" sz="1100" dirty="0" err="1" smtClean="0"/>
              <a:t>pwr</a:t>
            </a:r>
            <a:r>
              <a:rPr lang="en-US" sz="1100" dirty="0" smtClean="0"/>
              <a:t> 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                                                                 unmounts file systems including </a:t>
            </a:r>
            <a:r>
              <a:rPr lang="en-US" sz="1100" dirty="0" err="1" smtClean="0"/>
              <a:t>sysfs</a:t>
            </a:r>
            <a:r>
              <a:rPr lang="en-US" sz="1100" dirty="0" smtClean="0"/>
              <a:t>                     so                                        </a:t>
            </a:r>
            <a:r>
              <a:rPr lang="en-US" sz="1100" dirty="0" err="1" smtClean="0"/>
              <a:t>theres</a:t>
            </a:r>
            <a:r>
              <a:rPr lang="en-US" sz="1100" dirty="0" smtClean="0"/>
              <a:t> no </a:t>
            </a:r>
            <a:r>
              <a:rPr lang="en-US" sz="1100" dirty="0" err="1" smtClean="0"/>
              <a:t>sysfs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                                                                                                                                                                                                so </a:t>
            </a:r>
            <a:r>
              <a:rPr lang="en-US" sz="1100" dirty="0" err="1" smtClean="0"/>
              <a:t>libmraa</a:t>
            </a:r>
            <a:r>
              <a:rPr lang="en-US" sz="1100" dirty="0" smtClean="0"/>
              <a:t> becomes useless </a:t>
            </a:r>
          </a:p>
          <a:p>
            <a:r>
              <a:rPr lang="en-US" sz="1100" dirty="0"/>
              <a:t>	</a:t>
            </a:r>
            <a:r>
              <a:rPr lang="en-US" sz="1100" dirty="0" smtClean="0"/>
              <a:t>						&amp; cant toggle any </a:t>
            </a:r>
            <a:r>
              <a:rPr lang="en-US" sz="1100" dirty="0" err="1" smtClean="0"/>
              <a:t>gpios</a:t>
            </a:r>
            <a:endParaRPr lang="en-US" sz="1100" dirty="0" smtClean="0"/>
          </a:p>
          <a:p>
            <a:r>
              <a:rPr lang="en-US" sz="1100" dirty="0"/>
              <a:t>	</a:t>
            </a:r>
            <a:r>
              <a:rPr lang="en-US" sz="1100" dirty="0" smtClean="0"/>
              <a:t>						so </a:t>
            </a:r>
            <a:r>
              <a:rPr lang="en-US" sz="1100" dirty="0" err="1" smtClean="0"/>
              <a:t>softpower</a:t>
            </a:r>
            <a:r>
              <a:rPr lang="en-US" sz="1100" dirty="0" smtClean="0"/>
              <a:t> latch stays ON</a:t>
            </a:r>
          </a:p>
          <a:p>
            <a:endParaRPr lang="en-US" sz="1100" dirty="0"/>
          </a:p>
          <a:p>
            <a:endParaRPr lang="en-US" sz="1100" dirty="0" smtClean="0"/>
          </a:p>
          <a:p>
            <a:r>
              <a:rPr lang="en-US" sz="1100" dirty="0" smtClean="0"/>
              <a:t>SCREW IT, this is taking way too long:</a:t>
            </a:r>
          </a:p>
          <a:p>
            <a:endParaRPr lang="en-US" sz="1100" dirty="0"/>
          </a:p>
          <a:p>
            <a:r>
              <a:rPr lang="en-US" sz="1100" dirty="0" smtClean="0"/>
              <a:t>WORKAROUND:  </a:t>
            </a:r>
            <a:br>
              <a:rPr lang="en-US" sz="1100" dirty="0" smtClean="0"/>
            </a:b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Flip Main Power switch ON to </a:t>
            </a:r>
            <a:r>
              <a:rPr lang="en-US" sz="1100" dirty="0" err="1" smtClean="0"/>
              <a:t>PowerON</a:t>
            </a:r>
            <a:endParaRPr lang="en-US" sz="1100" dirty="0" smtClean="0"/>
          </a:p>
          <a:p>
            <a:pPr marL="228600" indent="-228600">
              <a:buAutoNum type="arabicPeriod"/>
            </a:pPr>
            <a:r>
              <a:rPr lang="en-US" sz="1100" dirty="0" smtClean="0"/>
              <a:t>To power off</a:t>
            </a:r>
          </a:p>
          <a:p>
            <a:pPr marL="685800" lvl="1" indent="-228600">
              <a:buAutoNum type="arabicPeriod"/>
            </a:pPr>
            <a:r>
              <a:rPr lang="en-US" sz="1100" dirty="0" smtClean="0"/>
              <a:t>$ </a:t>
            </a:r>
            <a:r>
              <a:rPr lang="en-US" sz="1100" dirty="0" err="1" smtClean="0"/>
              <a:t>sudo</a:t>
            </a:r>
            <a:r>
              <a:rPr lang="en-US" sz="1100" dirty="0" smtClean="0"/>
              <a:t> shutdown –h now</a:t>
            </a:r>
          </a:p>
          <a:p>
            <a:pPr marL="685800" lvl="1" indent="-228600">
              <a:buAutoNum type="arabicPeriod"/>
            </a:pPr>
            <a:r>
              <a:rPr lang="en-US" sz="1100" dirty="0" smtClean="0"/>
              <a:t>Wait for </a:t>
            </a:r>
            <a:r>
              <a:rPr lang="en-US" sz="1100" dirty="0" err="1" smtClean="0"/>
              <a:t>edision</a:t>
            </a:r>
            <a:r>
              <a:rPr lang="en-US" sz="1100" dirty="0" smtClean="0"/>
              <a:t> shutdown scripts to </a:t>
            </a:r>
            <a:r>
              <a:rPr lang="en-US" sz="1100" dirty="0" err="1" smtClean="0"/>
              <a:t>unmount</a:t>
            </a:r>
            <a:r>
              <a:rPr lang="en-US" sz="1100" dirty="0" smtClean="0"/>
              <a:t> </a:t>
            </a:r>
            <a:r>
              <a:rPr lang="en-US" sz="1100" dirty="0" err="1" smtClean="0"/>
              <a:t>filesys</a:t>
            </a:r>
            <a:r>
              <a:rPr lang="en-US" sz="1100" dirty="0" smtClean="0"/>
              <a:t> &amp; powers down the </a:t>
            </a:r>
            <a:r>
              <a:rPr lang="en-US" sz="1100" dirty="0" err="1" smtClean="0"/>
              <a:t>edison</a:t>
            </a:r>
            <a:r>
              <a:rPr lang="en-US" sz="1100" dirty="0" smtClean="0"/>
              <a:t> 3.3v rail   (but 5v remains  on as long as there is Vin)</a:t>
            </a:r>
          </a:p>
          <a:p>
            <a:pPr lvl="1"/>
            <a:r>
              <a:rPr lang="en-US" sz="1100" dirty="0" smtClean="0"/>
              <a:t>        Green LED on </a:t>
            </a:r>
            <a:r>
              <a:rPr lang="en-US" sz="1100" dirty="0" err="1" smtClean="0"/>
              <a:t>edison</a:t>
            </a:r>
            <a:r>
              <a:rPr lang="en-US" sz="1100" dirty="0" smtClean="0"/>
              <a:t> turns off</a:t>
            </a:r>
          </a:p>
          <a:p>
            <a:pPr marL="685800" lvl="1" indent="-228600">
              <a:buAutoNum type="arabicPeriod" startAt="3"/>
            </a:pPr>
            <a:r>
              <a:rPr lang="en-US" sz="1100" dirty="0" smtClean="0"/>
              <a:t>Flip Main Power switch OFF to power down </a:t>
            </a:r>
            <a:r>
              <a:rPr lang="en-US" sz="1100" dirty="0" err="1" smtClean="0"/>
              <a:t>edison</a:t>
            </a:r>
            <a:r>
              <a:rPr lang="en-US" sz="1100" dirty="0" smtClean="0"/>
              <a:t> Vin, which powers down 5v rails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377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 </a:t>
            </a:r>
            <a:r>
              <a:rPr lang="en-US" dirty="0" smtClean="0"/>
              <a:t>Latching </a:t>
            </a:r>
            <a:r>
              <a:rPr lang="en-US" dirty="0" smtClean="0"/>
              <a:t>Power </a:t>
            </a:r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21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6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0" y="400428"/>
            <a:ext cx="6047619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5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7238096" cy="41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95800"/>
            <a:ext cx="6248400" cy="22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3" y="1176619"/>
            <a:ext cx="7180953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1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4" y="1709952"/>
            <a:ext cx="7228572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4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27739" y="1600200"/>
            <a:ext cx="5495238" cy="306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1287475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13 12 11 10 9 8 7 6 5 4 3 2 1 0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6638" y="494856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AIO   0  1  2  3  4  5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GPIO 14 15 16 17 18 19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810000" y="4343400"/>
            <a:ext cx="141968" cy="605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4343400"/>
            <a:ext cx="381000" cy="605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72000" y="1533696"/>
            <a:ext cx="457200" cy="447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819400" y="1533696"/>
            <a:ext cx="228600" cy="333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9970" y="5544234"/>
            <a:ext cx="8744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REF: </a:t>
            </a:r>
          </a:p>
          <a:p>
            <a:r>
              <a:rPr lang="en-US" dirty="0" smtClean="0"/>
              <a:t>C:\u1404\intel-edison\10-3-Edison-Hardware-Refs\Edison-Arduino-Board-GPIO-Mux-Tables</a:t>
            </a:r>
          </a:p>
          <a:p>
            <a:r>
              <a:rPr lang="en-US" dirty="0" smtClean="0"/>
              <a:t>Edison </a:t>
            </a:r>
            <a:r>
              <a:rPr lang="en-US" dirty="0" err="1" smtClean="0"/>
              <a:t>Arduino</a:t>
            </a:r>
            <a:r>
              <a:rPr lang="en-US" dirty="0" smtClean="0"/>
              <a:t> GPIO Mux.pptx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0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769440" y="99720"/>
            <a:ext cx="2191680" cy="357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200">
                <a:latin typeface="Calibri"/>
              </a:rPr>
              <a:t>Edison Arduino Board
 GPIO Pin Usage Tracker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82880"/>
            <a:ext cx="8229600" cy="6266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200" dirty="0">
                <a:latin typeface="Courier New"/>
              </a:rPr>
              <a:t>Digital Headers</a:t>
            </a:r>
            <a:endParaRPr dirty="0"/>
          </a:p>
          <a:p>
            <a:endParaRPr dirty="0"/>
          </a:p>
          <a:p>
            <a:r>
              <a:rPr lang="en-US" sz="1200" dirty="0">
                <a:latin typeface="Courier New"/>
              </a:rPr>
              <a:t>J281</a:t>
            </a:r>
            <a:endParaRPr dirty="0"/>
          </a:p>
          <a:p>
            <a:r>
              <a:rPr lang="en-US" sz="1200" dirty="0">
                <a:latin typeface="Courier New"/>
              </a:rPr>
              <a:t>10     I2C SCL</a:t>
            </a:r>
            <a:endParaRPr dirty="0"/>
          </a:p>
          <a:p>
            <a:r>
              <a:rPr lang="en-US" sz="1200" dirty="0">
                <a:latin typeface="Courier New"/>
              </a:rPr>
              <a:t> 9     I2C SDA</a:t>
            </a:r>
            <a:endParaRPr dirty="0"/>
          </a:p>
          <a:p>
            <a:r>
              <a:rPr lang="en-US" sz="1200" dirty="0">
                <a:latin typeface="Courier New"/>
              </a:rPr>
              <a:t> 8     AREF</a:t>
            </a:r>
            <a:endParaRPr dirty="0"/>
          </a:p>
          <a:p>
            <a:r>
              <a:rPr lang="en-US" sz="1200" dirty="0">
                <a:latin typeface="Courier New"/>
              </a:rPr>
              <a:t> 7     GND</a:t>
            </a:r>
            <a:endParaRPr dirty="0"/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6     IO13 --- SCK_GPIO  \  Bit-Banged SPI Bus using fast memory mapped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io</a:t>
            </a:r>
            <a:endParaRPr dirty="0"/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5     IO12 --- MISO_GPIO  &gt;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Robogia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encoder shied</a:t>
            </a:r>
            <a:endParaRPr dirty="0"/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4     IO11 --- MOSI_GPIO /</a:t>
            </a:r>
            <a:endParaRPr dirty="0"/>
          </a:p>
          <a:p>
            <a:r>
              <a:rPr lang="en-US" sz="1200" dirty="0">
                <a:latin typeface="Courier New"/>
              </a:rPr>
              <a:t> 3    _IO10 -x- cut </a:t>
            </a:r>
            <a:r>
              <a:rPr lang="en-US" sz="1200" dirty="0" err="1" smtClean="0">
                <a:latin typeface="Courier New"/>
              </a:rPr>
              <a:t>robogia</a:t>
            </a:r>
            <a:r>
              <a:rPr lang="en-US" sz="1200" dirty="0" smtClean="0">
                <a:latin typeface="Courier New"/>
              </a:rPr>
              <a:t> shield pin (on bottom) &amp; </a:t>
            </a:r>
            <a:r>
              <a:rPr lang="en-US" sz="1200" dirty="0" err="1" smtClean="0">
                <a:latin typeface="Courier New"/>
              </a:rPr>
              <a:t>jmp</a:t>
            </a:r>
            <a:r>
              <a:rPr lang="en-US" sz="1200" dirty="0" smtClean="0">
                <a:latin typeface="Courier New"/>
              </a:rPr>
              <a:t> to </a:t>
            </a:r>
            <a:r>
              <a:rPr lang="en-US" sz="1200" dirty="0">
                <a:latin typeface="Courier New"/>
              </a:rPr>
              <a:t>IO6 </a:t>
            </a:r>
            <a:r>
              <a:rPr lang="en-US" sz="1200" dirty="0" smtClean="0">
                <a:latin typeface="Courier New"/>
              </a:rPr>
              <a:t>(on top)  </a:t>
            </a:r>
            <a:endParaRPr dirty="0"/>
          </a:p>
          <a:p>
            <a:r>
              <a:rPr lang="en-US" sz="1200" dirty="0">
                <a:latin typeface="Courier New"/>
              </a:rPr>
              <a:t> 2   / 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IO9  –--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csZ</a:t>
            </a:r>
            <a:endParaRPr dirty="0"/>
          </a:p>
          <a:p>
            <a:r>
              <a:rPr lang="en-US" sz="1200" dirty="0">
                <a:latin typeface="Courier New"/>
              </a:rPr>
              <a:t> 1   |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IO8  –--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csY</a:t>
            </a:r>
            <a:endParaRPr dirty="0"/>
          </a:p>
          <a:p>
            <a:r>
              <a:rPr lang="en-US" sz="1200" dirty="0">
                <a:latin typeface="Courier New"/>
              </a:rPr>
              <a:t>J181 |</a:t>
            </a:r>
            <a:endParaRPr dirty="0"/>
          </a:p>
          <a:p>
            <a:r>
              <a:rPr lang="en-US" sz="1200" dirty="0">
                <a:latin typeface="Courier New"/>
              </a:rPr>
              <a:t> 8   | 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IO7</a:t>
            </a:r>
            <a:r>
              <a:rPr lang="en-US" sz="1200" dirty="0"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&lt;&lt;&lt;&lt; breaks </a:t>
            </a:r>
            <a:r>
              <a:rPr lang="en-US" sz="1200" dirty="0" err="1">
                <a:solidFill>
                  <a:srgbClr val="FF0000"/>
                </a:solidFill>
                <a:latin typeface="Courier New"/>
              </a:rPr>
              <a:t>Wifi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, DO NOT USE</a:t>
            </a:r>
            <a:endParaRPr dirty="0">
              <a:solidFill>
                <a:srgbClr val="FF0000"/>
              </a:solidFill>
            </a:endParaRPr>
          </a:p>
          <a:p>
            <a:r>
              <a:rPr lang="en-US" sz="1200" dirty="0">
                <a:latin typeface="Courier New"/>
              </a:rPr>
              <a:t> 7   \_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IO6  ---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csX</a:t>
            </a:r>
            <a:r>
              <a:rPr lang="en-US" sz="1200" dirty="0">
                <a:latin typeface="Courier New"/>
              </a:rPr>
              <a:t> </a:t>
            </a:r>
            <a:endParaRPr dirty="0"/>
          </a:p>
          <a:p>
            <a:r>
              <a:rPr lang="en-US" sz="1200" dirty="0">
                <a:latin typeface="Courier New"/>
              </a:rPr>
              <a:t> 6     IO5</a:t>
            </a:r>
            <a:endParaRPr dirty="0"/>
          </a:p>
          <a:p>
            <a:r>
              <a:rPr lang="en-US" sz="1200" dirty="0">
                <a:latin typeface="Courier New"/>
              </a:rPr>
              <a:t> 5     IO4</a:t>
            </a:r>
            <a:endParaRPr dirty="0"/>
          </a:p>
          <a:p>
            <a:r>
              <a:rPr lang="en-US" sz="1200" dirty="0">
                <a:latin typeface="Courier New"/>
              </a:rPr>
              <a:t> 4     IO3</a:t>
            </a:r>
            <a:endParaRPr dirty="0"/>
          </a:p>
          <a:p>
            <a:r>
              <a:rPr lang="en-US" sz="1200" dirty="0">
                <a:latin typeface="Courier New"/>
              </a:rPr>
              <a:t> 3     IO2</a:t>
            </a:r>
            <a:endParaRPr dirty="0"/>
          </a:p>
          <a:p>
            <a:r>
              <a:rPr lang="en-US" sz="1200" dirty="0">
                <a:latin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2     IO1 →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Uart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(0)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TxD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\ Serial Interface to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Kanagroo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X2 MC</a:t>
            </a:r>
            <a:endParaRPr dirty="0"/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1     IO0 ←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Uart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(0)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RxD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/</a:t>
            </a:r>
            <a:endParaRPr dirty="0"/>
          </a:p>
          <a:p>
            <a:endParaRPr dirty="0"/>
          </a:p>
          <a:p>
            <a:r>
              <a:rPr lang="en-US" sz="1200" dirty="0">
                <a:latin typeface="Courier New"/>
              </a:rPr>
              <a:t>Analog Header</a:t>
            </a:r>
            <a:endParaRPr dirty="0"/>
          </a:p>
          <a:p>
            <a:r>
              <a:rPr lang="en-US" sz="1200" dirty="0">
                <a:latin typeface="Courier New"/>
              </a:rPr>
              <a:t> 6     </a:t>
            </a:r>
            <a:r>
              <a:rPr lang="en-US" sz="1200" dirty="0" smtClean="0">
                <a:latin typeface="Courier New"/>
              </a:rPr>
              <a:t>IO19 – A5</a:t>
            </a:r>
            <a:endParaRPr dirty="0"/>
          </a:p>
          <a:p>
            <a:r>
              <a:rPr lang="en-US" sz="1200" dirty="0">
                <a:latin typeface="Courier New"/>
              </a:rPr>
              <a:t> 5     </a:t>
            </a:r>
            <a:r>
              <a:rPr lang="en-US" sz="1200" dirty="0" smtClean="0">
                <a:latin typeface="Courier New"/>
              </a:rPr>
              <a:t>IO18 – A4</a:t>
            </a:r>
            <a:endParaRPr dirty="0"/>
          </a:p>
          <a:p>
            <a:r>
              <a:rPr lang="en-US" sz="1200" dirty="0">
                <a:latin typeface="Courier New"/>
              </a:rPr>
              <a:t> 4     </a:t>
            </a:r>
            <a:r>
              <a:rPr lang="en-US" sz="1200" dirty="0" smtClean="0">
                <a:latin typeface="Courier New"/>
              </a:rPr>
              <a:t>IO17 – A3</a:t>
            </a:r>
            <a:endParaRPr dirty="0"/>
          </a:p>
          <a:p>
            <a:r>
              <a:rPr lang="en-US" sz="1200" dirty="0">
                <a:latin typeface="Courier New"/>
              </a:rPr>
              <a:t> 3     </a:t>
            </a:r>
            <a:r>
              <a:rPr lang="en-US" sz="1200" dirty="0" smtClean="0">
                <a:latin typeface="Courier New"/>
              </a:rPr>
              <a:t>IO16 – A2</a:t>
            </a:r>
            <a:endParaRPr dirty="0"/>
          </a:p>
          <a:p>
            <a:r>
              <a:rPr lang="en-US" sz="1200" dirty="0">
                <a:latin typeface="Courier New"/>
              </a:rPr>
              <a:t> 2     </a:t>
            </a:r>
            <a:r>
              <a:rPr lang="en-US" sz="1200" dirty="0" smtClean="0">
                <a:latin typeface="Courier New"/>
              </a:rPr>
              <a:t>IO15 – A1  &gt;OUT </a:t>
            </a:r>
            <a:r>
              <a:rPr lang="en-US" sz="1200" dirty="0" err="1" smtClean="0">
                <a:latin typeface="Courier New"/>
              </a:rPr>
              <a:t>pwroff</a:t>
            </a:r>
            <a:r>
              <a:rPr lang="en-US" sz="1200" dirty="0" smtClean="0">
                <a:latin typeface="Courier New"/>
              </a:rPr>
              <a:t> at end of shutdown</a:t>
            </a:r>
            <a:endParaRPr dirty="0"/>
          </a:p>
          <a:p>
            <a:r>
              <a:rPr lang="en-US" sz="1200" dirty="0">
                <a:latin typeface="Courier New"/>
              </a:rPr>
              <a:t> 1     </a:t>
            </a:r>
            <a:r>
              <a:rPr lang="en-US" sz="1200" dirty="0" smtClean="0">
                <a:latin typeface="Courier New"/>
              </a:rPr>
              <a:t>IO14 – A0  &lt;IN </a:t>
            </a:r>
            <a:r>
              <a:rPr lang="en-US" sz="1200" dirty="0" err="1" smtClean="0">
                <a:latin typeface="Courier New"/>
              </a:rPr>
              <a:t>pwroff</a:t>
            </a:r>
            <a:r>
              <a:rPr lang="en-US" sz="1200" dirty="0" smtClean="0">
                <a:latin typeface="Courier New"/>
              </a:rPr>
              <a:t> </a:t>
            </a:r>
            <a:r>
              <a:rPr lang="en-US" sz="1200" dirty="0" err="1" smtClean="0">
                <a:latin typeface="Courier New"/>
              </a:rPr>
              <a:t>btn</a:t>
            </a:r>
            <a:r>
              <a:rPr lang="en-US" sz="1200" dirty="0" smtClean="0">
                <a:latin typeface="Courier New"/>
              </a:rPr>
              <a:t>: </a:t>
            </a:r>
            <a:r>
              <a:rPr lang="en-US" sz="1050" dirty="0" smtClean="0">
                <a:latin typeface="Courier New"/>
              </a:rPr>
              <a:t>/</a:t>
            </a:r>
            <a:r>
              <a:rPr lang="en-US" sz="1050" dirty="0" err="1" smtClean="0">
                <a:latin typeface="Courier New"/>
              </a:rPr>
              <a:t>etc</a:t>
            </a:r>
            <a:r>
              <a:rPr lang="en-US" sz="1050" dirty="0" smtClean="0">
                <a:latin typeface="Courier New"/>
              </a:rPr>
              <a:t>/</a:t>
            </a:r>
            <a:r>
              <a:rPr lang="en-US" sz="1050" dirty="0" err="1" smtClean="0">
                <a:latin typeface="Courier New"/>
              </a:rPr>
              <a:t>rc.local</a:t>
            </a:r>
            <a:r>
              <a:rPr lang="en-US" sz="1050" dirty="0" smtClean="0">
                <a:latin typeface="Courier New"/>
              </a:rPr>
              <a:t> -&gt; shutdown_ed.py -&gt; </a:t>
            </a:r>
            <a:r>
              <a:rPr lang="en-US" sz="1050" dirty="0" err="1" smtClean="0">
                <a:latin typeface="Courier New"/>
              </a:rPr>
              <a:t>isr</a:t>
            </a:r>
            <a:r>
              <a:rPr lang="en-US" sz="1050" dirty="0" smtClean="0">
                <a:latin typeface="Courier New"/>
              </a:rPr>
              <a:t> &gt; $ shutdown –h now</a:t>
            </a:r>
            <a:endParaRPr sz="1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52750" y="4495800"/>
            <a:ext cx="464819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AIO pins are treated as 0-5 in 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4665A2"/>
                </a:solidFill>
                <a:effectLst/>
                <a:latin typeface="Arial Unicode MS" pitchFamily="34" charset="-128"/>
                <a:cs typeface="Arial" pitchFamily="34" charset="0"/>
                <a:hlinkClick r:id="rId3"/>
              </a:rPr>
              <a:t>mraa_aio_init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665A2"/>
                </a:solidFill>
                <a:effectLst/>
                <a:latin typeface="Arial Unicode MS" pitchFamily="34" charset="-128"/>
                <a:cs typeface="Arial" pitchFamily="34" charset="0"/>
                <a:hlinkClick r:id="rId3"/>
              </a:rPr>
              <a:t>()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 but as 14-19 for everything else.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 smtClean="0">
                <a:solidFill>
                  <a:srgbClr val="000000"/>
                </a:solidFill>
                <a:latin typeface="Roboto"/>
                <a:cs typeface="Arial" pitchFamily="34" charset="0"/>
              </a:rPr>
              <a:t>&gt;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Therefore use 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mraa_gpio_init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(14)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 to use A0 as a GPIO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62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533400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 smtClean="0"/>
          </a:p>
          <a:p>
            <a:r>
              <a:rPr lang="en-US" sz="1000" dirty="0" err="1" smtClean="0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b="1" dirty="0"/>
              <a:t>$ python </a:t>
            </a:r>
            <a:r>
              <a:rPr lang="en-US" sz="1000" b="1" dirty="0" smtClean="0"/>
              <a:t>button_isr.py</a:t>
            </a:r>
            <a:endParaRPr lang="en-US" sz="1000" b="1" dirty="0"/>
          </a:p>
          <a:p>
            <a:r>
              <a:rPr lang="en-US" sz="1000" dirty="0"/>
              <a:t>Using pin : 14</a:t>
            </a:r>
          </a:p>
          <a:p>
            <a:r>
              <a:rPr lang="en-US" sz="1000" dirty="0"/>
              <a:t>Invalid GPIO pin specified</a:t>
            </a:r>
          </a:p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b="1" dirty="0"/>
              <a:t>$ python </a:t>
            </a:r>
            <a:r>
              <a:rPr lang="en-US" sz="1000" b="1" dirty="0" smtClean="0"/>
              <a:t>button_isr.py </a:t>
            </a:r>
            <a:r>
              <a:rPr lang="en-US" sz="1000" b="1" dirty="0"/>
              <a:t>2</a:t>
            </a:r>
          </a:p>
          <a:p>
            <a:r>
              <a:rPr lang="en-US" sz="1000" dirty="0"/>
              <a:t>Using pin : 2</a:t>
            </a:r>
          </a:p>
          <a:p>
            <a:r>
              <a:rPr lang="en-US" sz="1000" dirty="0"/>
              <a:t>Invalid GPIO pin specified</a:t>
            </a:r>
          </a:p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b="1" dirty="0"/>
              <a:t>$ python </a:t>
            </a:r>
            <a:r>
              <a:rPr lang="en-US" sz="1000" b="1" dirty="0" smtClean="0"/>
              <a:t>button_isr.py </a:t>
            </a:r>
            <a:r>
              <a:rPr lang="en-US" sz="1000" b="1" dirty="0"/>
              <a:t>3</a:t>
            </a:r>
          </a:p>
          <a:p>
            <a:r>
              <a:rPr lang="en-US" sz="1000" dirty="0"/>
              <a:t>Using pin : 3</a:t>
            </a:r>
          </a:p>
          <a:p>
            <a:r>
              <a:rPr lang="en-US" sz="1000" dirty="0"/>
              <a:t>Invalid GPIO pin specified</a:t>
            </a:r>
          </a:p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/>
              <a:t>mraa_test</a:t>
            </a:r>
            <a:r>
              <a:rPr lang="en-US" sz="1000" b="1" dirty="0"/>
              <a:t>$ python </a:t>
            </a:r>
            <a:r>
              <a:rPr lang="en-US" sz="1000" b="1" dirty="0" smtClean="0"/>
              <a:t>button_isr.py </a:t>
            </a:r>
            <a:r>
              <a:rPr lang="en-US" sz="1000" b="1" dirty="0"/>
              <a:t>4</a:t>
            </a:r>
          </a:p>
          <a:p>
            <a:r>
              <a:rPr lang="en-US" sz="1000" dirty="0"/>
              <a:t>Using pin : 4</a:t>
            </a:r>
          </a:p>
          <a:p>
            <a:r>
              <a:rPr lang="en-US" sz="1000" dirty="0"/>
              <a:t>Invalid GPIO pin </a:t>
            </a:r>
            <a:r>
              <a:rPr lang="en-US" sz="1000" dirty="0" smtClean="0"/>
              <a:t>specified</a:t>
            </a:r>
          </a:p>
        </p:txBody>
      </p:sp>
      <p:sp>
        <p:nvSpPr>
          <p:cNvPr id="7" name="Down Arrow 6"/>
          <p:cNvSpPr/>
          <p:nvPr/>
        </p:nvSpPr>
        <p:spPr>
          <a:xfrm>
            <a:off x="5715000" y="404037"/>
            <a:ext cx="533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380" y="34705"/>
            <a:ext cx="5694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button_isr.py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Libmraa</a:t>
            </a:r>
            <a:r>
              <a:rPr lang="en-US" sz="1200" dirty="0" smtClean="0">
                <a:solidFill>
                  <a:srgbClr val="FF0000"/>
                </a:solidFill>
              </a:rPr>
              <a:t> based programs don’t work unless you run them with </a:t>
            </a:r>
            <a:r>
              <a:rPr lang="en-US" sz="1200" dirty="0" err="1" smtClean="0">
                <a:solidFill>
                  <a:srgbClr val="FF0000"/>
                </a:solidFill>
              </a:rPr>
              <a:t>sudo</a:t>
            </a:r>
            <a:r>
              <a:rPr lang="en-US" sz="1200" dirty="0" smtClean="0">
                <a:solidFill>
                  <a:srgbClr val="FF0000"/>
                </a:solidFill>
              </a:rPr>
              <a:t> permissions!!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7716" y="68728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err="1"/>
              <a:t>iqdean@ubilinux</a:t>
            </a:r>
            <a:r>
              <a:rPr lang="en-US" sz="1000" dirty="0"/>
              <a:t>:~/</a:t>
            </a:r>
            <a:r>
              <a:rPr lang="en-US" sz="1000" dirty="0" err="1" smtClean="0"/>
              <a:t>mraa_test</a:t>
            </a:r>
            <a:r>
              <a:rPr lang="en-US" sz="1000" dirty="0" smtClean="0"/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$ </a:t>
            </a:r>
            <a:r>
              <a:rPr lang="en-US" sz="1000" b="1" dirty="0" err="1">
                <a:solidFill>
                  <a:srgbClr val="FF0000"/>
                </a:solidFill>
              </a:rPr>
              <a:t>sudo</a:t>
            </a:r>
            <a:r>
              <a:rPr lang="en-US" sz="1000" b="1" dirty="0">
                <a:solidFill>
                  <a:srgbClr val="FF0000"/>
                </a:solidFill>
              </a:rPr>
              <a:t> python </a:t>
            </a:r>
            <a:r>
              <a:rPr lang="en-US" sz="1000" b="1" dirty="0" smtClean="0">
                <a:solidFill>
                  <a:srgbClr val="FF0000"/>
                </a:solidFill>
              </a:rPr>
              <a:t>button_isr.py</a:t>
            </a:r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dirty="0"/>
              <a:t>Using pin : 14</a:t>
            </a:r>
          </a:p>
          <a:p>
            <a:r>
              <a:rPr lang="en-US" sz="1000" dirty="0"/>
              <a:t>Starting ISR for pin 14</a:t>
            </a:r>
          </a:p>
          <a:p>
            <a:r>
              <a:rPr lang="en-US" sz="1000" dirty="0"/>
              <a:t>Press ENTER to </a:t>
            </a:r>
            <a:r>
              <a:rPr lang="en-US" sz="1000" dirty="0" smtClean="0"/>
              <a:t>stop</a:t>
            </a:r>
          </a:p>
          <a:p>
            <a:r>
              <a:rPr lang="en-US" sz="1000" dirty="0" smtClean="0"/>
              <a:t>pin </a:t>
            </a:r>
            <a:r>
              <a:rPr lang="en-US" sz="1000" dirty="0"/>
              <a:t>14 = 0 Count : 0</a:t>
            </a:r>
          </a:p>
          <a:p>
            <a:r>
              <a:rPr lang="en-US" sz="1000" dirty="0"/>
              <a:t>pin 14 = 1 Count : 1</a:t>
            </a:r>
          </a:p>
          <a:p>
            <a:r>
              <a:rPr lang="en-US" sz="1000" dirty="0"/>
              <a:t>pin 14 = 0 Count : 2</a:t>
            </a:r>
          </a:p>
          <a:p>
            <a:r>
              <a:rPr lang="en-US" sz="1000" dirty="0"/>
              <a:t>pin 14 = 1 Count : 3</a:t>
            </a:r>
          </a:p>
          <a:p>
            <a:r>
              <a:rPr lang="en-US" sz="1000" dirty="0"/>
              <a:t>pin 14 = 0 Count : 4</a:t>
            </a:r>
          </a:p>
          <a:p>
            <a:r>
              <a:rPr lang="en-US" sz="1000" dirty="0"/>
              <a:t>pin 14 = 1 Count : 5</a:t>
            </a:r>
          </a:p>
          <a:p>
            <a:r>
              <a:rPr lang="en-US" sz="1000" dirty="0"/>
              <a:t>pin 14 = 0 Count : 6</a:t>
            </a:r>
          </a:p>
          <a:p>
            <a:r>
              <a:rPr lang="en-US" sz="1000" dirty="0"/>
              <a:t>pin 14 = 0 Count : 7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47" y="2465470"/>
            <a:ext cx="6309360" cy="434716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405616" y="5791200"/>
            <a:ext cx="5334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036" y="5724436"/>
            <a:ext cx="1903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This confirms </a:t>
            </a:r>
            <a:r>
              <a:rPr lang="en-US" sz="1100" dirty="0" err="1" smtClean="0"/>
              <a:t>gpio</a:t>
            </a:r>
            <a:r>
              <a:rPr lang="en-US" sz="1100" dirty="0" smtClean="0"/>
              <a:t> pins can be pulled up and pulled down on the </a:t>
            </a:r>
            <a:r>
              <a:rPr lang="en-US" sz="1100" dirty="0" err="1" smtClean="0"/>
              <a:t>edison</a:t>
            </a:r>
            <a:r>
              <a:rPr lang="en-US" sz="1100" dirty="0" smtClean="0"/>
              <a:t> </a:t>
            </a:r>
            <a:r>
              <a:rPr lang="en-US" sz="1100" dirty="0" err="1" smtClean="0"/>
              <a:t>arduino</a:t>
            </a:r>
            <a:r>
              <a:rPr lang="en-US" sz="1100" dirty="0" smtClean="0"/>
              <a:t> board!!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252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1589</Words>
  <Application>Microsoft Office PowerPoint</Application>
  <PresentationFormat>On-screen Show (4:3)</PresentationFormat>
  <Paragraphs>330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12-clean-shutdown-via-pwrbtn</vt:lpstr>
      <vt:lpstr>Soft Latching Power Switches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shutdown_ed.py</vt:lpstr>
      <vt:lpstr>Run shutdown_ed.py in the background a root without sudo</vt:lpstr>
      <vt:lpstr>Update /etc/rc.local to install power_button ISR handler on each boot</vt:lpstr>
      <vt:lpstr>Get python script that monitors pwrBtn to start at boot and run in the background</vt:lpstr>
      <vt:lpstr>Python script won’t start at boot, but it starts fine if I run /etc/rc.local manually ??</vt:lpstr>
      <vt:lpstr>FINAL SOLUTION TO LAUNCH A PYTHON script at boot Power Button Handler to monitor GPIO via ISR and initiate orderly shutdown when button is pressed</vt:lpstr>
      <vt:lpstr>Final Solution: (2) shutdown_ed.py – python script to monitor power button connected to GPIO by installing a ISR that detects button presses and runs $ sudo shutdown –h now</vt:lpstr>
      <vt:lpstr>Final Solution: (3) pushing the button (with shutdown_ed.py script running in the background) – results in orderly shutdown, including “unmounting local file systems”</vt:lpstr>
      <vt:lpstr>Recap</vt:lpstr>
      <vt:lpstr>Houston, we have a problem: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12-clean-shutdown-via-pwrbtn</dc:title>
  <dc:creator>iqdean</dc:creator>
  <cp:lastModifiedBy>iqdean</cp:lastModifiedBy>
  <cp:revision>23</cp:revision>
  <dcterms:created xsi:type="dcterms:W3CDTF">2016-07-30T01:06:07Z</dcterms:created>
  <dcterms:modified xsi:type="dcterms:W3CDTF">2016-08-12T02:46:30Z</dcterms:modified>
</cp:coreProperties>
</file>