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349" r:id="rId3"/>
    <p:sldId id="287" r:id="rId4"/>
    <p:sldId id="350" r:id="rId5"/>
    <p:sldId id="324" r:id="rId6"/>
    <p:sldId id="351" r:id="rId7"/>
    <p:sldId id="326" r:id="rId8"/>
    <p:sldId id="352" r:id="rId9"/>
    <p:sldId id="335" r:id="rId10"/>
    <p:sldId id="337" r:id="rId11"/>
    <p:sldId id="353" r:id="rId12"/>
    <p:sldId id="338" r:id="rId13"/>
    <p:sldId id="339" r:id="rId14"/>
    <p:sldId id="344" r:id="rId15"/>
    <p:sldId id="345" r:id="rId16"/>
    <p:sldId id="346" r:id="rId17"/>
    <p:sldId id="355" r:id="rId18"/>
    <p:sldId id="347" r:id="rId19"/>
    <p:sldId id="265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4D7749"/>
    <a:srgbClr val="00808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83096" autoAdjust="0"/>
  </p:normalViewPr>
  <p:slideViewPr>
    <p:cSldViewPr>
      <p:cViewPr>
        <p:scale>
          <a:sx n="94" d="100"/>
          <a:sy n="94" d="100"/>
        </p:scale>
        <p:origin x="-201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Relationship Id="rId3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403B58-06C5-43DE-8B63-B3F066090DFD}" type="datetimeFigureOut">
              <a:rPr lang="zh-CN" altLang="en-US"/>
              <a:pPr>
                <a:defRPr/>
              </a:pPr>
              <a:t>16/3/14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48F7C6F-94A5-435D-810A-2CAFC0D978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1772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dirty="0" smtClean="0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F0E08D6-AB3D-4D3A-989F-EDE61BF50E60}" type="slidenum">
              <a:rPr lang="zh-CN" alt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6908CAE-9927-41E4-A660-4C9B8C938C39}" type="slidenum">
              <a:rPr lang="zh-CN" alt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6908CAE-9927-41E4-A660-4C9B8C938C39}" type="slidenum">
              <a:rPr lang="zh-CN" alt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34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D8EB323-C675-4B51-849D-2AA43EA37026}" type="slidenum">
              <a:rPr lang="zh-CN" alt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6908CAE-9927-41E4-A660-4C9B8C938C39}" type="slidenum">
              <a:rPr lang="zh-CN" alt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064B8B5-F736-4746-8D08-AE42A1881AF5}" type="slidenum">
              <a:rPr lang="zh-CN" alt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6908CAE-9927-41E4-A660-4C9B8C938C39}" type="slidenum">
              <a:rPr lang="zh-CN" alt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8F7C6F-94A5-435D-810A-2CAFC0D97870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453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6908CAE-9927-41E4-A660-4C9B8C938C39}" type="slidenum">
              <a:rPr lang="zh-CN" alt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6908CAE-9927-41E4-A660-4C9B8C938C39}" type="slidenum">
              <a:rPr lang="zh-CN" alt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6908CAE-9927-41E4-A660-4C9B8C938C39}" type="slidenum">
              <a:rPr lang="zh-CN" alt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8F7C6F-94A5-435D-810A-2CAFC0D97870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517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矩形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1" name="圆角矩形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2" name="圆角矩形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矩形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矩形 15"/>
          <p:cNvSpPr/>
          <p:nvPr userDrawn="1"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8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7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17927D-947E-4123-A141-0D43314A7CEE}" type="datetime1">
              <a:rPr lang="zh-CN" altLang="en-US"/>
              <a:pPr>
                <a:defRPr/>
              </a:pPr>
              <a:t>16/3/14</a:t>
            </a:fld>
            <a:endParaRPr lang="zh-CN" altLang="en-US"/>
          </a:p>
        </p:txBody>
      </p:sp>
      <p:sp>
        <p:nvSpPr>
          <p:cNvPr id="18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76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6095F-0131-4BBC-A148-3C3D428512DB}" type="datetime1">
              <a:rPr lang="zh-CN" altLang="en-US"/>
              <a:pPr>
                <a:defRPr/>
              </a:pPr>
              <a:t>16/3/14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99FC0-F2BE-4FCA-ADBB-FDF8AC5EB94F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979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5B740-C7DF-4D08-81DA-98F776FD2BEF}" type="datetime1">
              <a:rPr lang="zh-CN" altLang="en-US"/>
              <a:pPr>
                <a:defRPr/>
              </a:pPr>
              <a:t>16/3/14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3FD9F-26EA-4AEC-850A-D94B8E48BCF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384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5475F-1A03-4B53-BDD3-5AE26D374AB4}" type="datetime1">
              <a:rPr lang="zh-CN" altLang="en-US"/>
              <a:pPr>
                <a:defRPr/>
              </a:pPr>
              <a:t>16/3/14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CE2A9-2CD1-4DE9-B3C2-C72B5CF0C50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53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6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9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C2E9A-403D-411B-8159-03BDEAC3F79B}" type="datetime1">
              <a:rPr lang="zh-CN" altLang="en-US"/>
              <a:pPr>
                <a:defRPr/>
              </a:pPr>
              <a:t>16/3/14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E7FE3-CE9F-4726-8198-BCF26DC8920C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414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28DF8-CA6C-4C2C-B988-9A0B541138D8}" type="datetime1">
              <a:rPr lang="zh-CN" altLang="en-US"/>
              <a:pPr>
                <a:defRPr/>
              </a:pPr>
              <a:t>16/3/14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65B40-8232-4F44-992F-E7D3D85F7362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44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7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6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fld id="{1491A527-C9A9-4505-B7C1-F265C8C42FE8}" type="datetime1">
              <a:rPr lang="zh-CN" altLang="en-US"/>
              <a:pPr>
                <a:defRPr/>
              </a:pPr>
              <a:t>16/3/14</a:t>
            </a:fld>
            <a:endParaRPr lang="zh-CN" altLang="en-US"/>
          </a:p>
        </p:txBody>
      </p:sp>
      <p:sp>
        <p:nvSpPr>
          <p:cNvPr id="8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7D47819-7101-49C6-80FE-F8805B9A01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66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4A9EA5B-6BF0-4139-9EDC-DDD8297558DD}" type="datetime1">
              <a:rPr lang="zh-CN" altLang="en-US"/>
              <a:pPr>
                <a:defRPr/>
              </a:pPr>
              <a:t>16/3/14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1E688-4928-41A7-8A2F-693713FFD8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07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A9267B-345C-4A68-9C23-D9485F7769A2}" type="datetime1">
              <a:rPr lang="zh-CN" altLang="en-US"/>
              <a:pPr>
                <a:defRPr/>
              </a:pPr>
              <a:t>16/3/14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>
          <a:xfrm>
            <a:off x="7956550" y="114300"/>
            <a:ext cx="762000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557DC-D972-49E5-BCB8-0EE087CD3F6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93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B96E1-00B6-4EFA-80C0-96BC57CF4DF9}" type="datetime1">
              <a:rPr lang="zh-CN" altLang="en-US"/>
              <a:pPr>
                <a:defRPr/>
              </a:pPr>
              <a:t>16/3/14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1CD37-D8DD-40B7-AECE-26A4D1A9B71E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186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6" y="1109161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9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3CAE6-9B55-4CC4-9D92-48727E6AD52E}" type="datetime1">
              <a:rPr lang="zh-CN" altLang="en-US"/>
              <a:pPr>
                <a:defRPr/>
              </a:pPr>
              <a:t>16/3/14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C0D87-A23E-480C-BFEF-7079139843C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845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-28575" y="623888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矩形 28"/>
          <p:cNvSpPr/>
          <p:nvPr/>
        </p:nvSpPr>
        <p:spPr>
          <a:xfrm>
            <a:off x="-19050" y="-3175"/>
            <a:ext cx="9197975" cy="5715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矩形 29"/>
          <p:cNvSpPr/>
          <p:nvPr/>
        </p:nvSpPr>
        <p:spPr>
          <a:xfrm>
            <a:off x="-28575" y="565150"/>
            <a:ext cx="9188450" cy="5873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矩形 30"/>
          <p:cNvSpPr/>
          <p:nvPr/>
        </p:nvSpPr>
        <p:spPr>
          <a:xfrm flipV="1">
            <a:off x="5381625" y="623888"/>
            <a:ext cx="3797300" cy="841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矩形 31"/>
          <p:cNvSpPr/>
          <p:nvPr/>
        </p:nvSpPr>
        <p:spPr>
          <a:xfrm flipV="1">
            <a:off x="5381625" y="696913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378450" y="754063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45363" y="846138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矩形 34"/>
          <p:cNvSpPr/>
          <p:nvPr/>
        </p:nvSpPr>
        <p:spPr bwMode="invGray">
          <a:xfrm flipH="1">
            <a:off x="9113838" y="-3175"/>
            <a:ext cx="46037" cy="87947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矩形 35"/>
          <p:cNvSpPr/>
          <p:nvPr/>
        </p:nvSpPr>
        <p:spPr bwMode="invGray">
          <a:xfrm flipH="1">
            <a:off x="9043988" y="-3175"/>
            <a:ext cx="46037" cy="87947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矩形 36"/>
          <p:cNvSpPr/>
          <p:nvPr/>
        </p:nvSpPr>
        <p:spPr bwMode="invGray">
          <a:xfrm flipH="1">
            <a:off x="9005888" y="-3175"/>
            <a:ext cx="46037" cy="879475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矩形 37"/>
          <p:cNvSpPr/>
          <p:nvPr/>
        </p:nvSpPr>
        <p:spPr bwMode="invGray">
          <a:xfrm flipH="1">
            <a:off x="8974138" y="-3175"/>
            <a:ext cx="46037" cy="879475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矩形 38"/>
          <p:cNvSpPr/>
          <p:nvPr/>
        </p:nvSpPr>
        <p:spPr bwMode="invGray">
          <a:xfrm flipH="1">
            <a:off x="8942388" y="12700"/>
            <a:ext cx="46037" cy="830263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矩形 39"/>
          <p:cNvSpPr/>
          <p:nvPr/>
        </p:nvSpPr>
        <p:spPr bwMode="invGray">
          <a:xfrm flipH="1">
            <a:off x="8853488" y="12700"/>
            <a:ext cx="46037" cy="830263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9" name="标题占位符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40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77013" y="869950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 smtClean="0">
                <a:solidFill>
                  <a:schemeClr val="accent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09FC76D-18A7-49A4-BCE8-45B7DB9AE2BD}" type="datetime1">
              <a:rPr lang="zh-CN" altLang="en-US"/>
              <a:pPr>
                <a:defRPr/>
              </a:pPr>
              <a:t>16/3/14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48275" y="869950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061325" y="98425"/>
            <a:ext cx="762000" cy="366713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47EF53-ACE7-4999-A985-7CEF13D9A5A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5" r:id="rId2"/>
    <p:sldLayoutId id="2147483666" r:id="rId3"/>
    <p:sldLayoutId id="2147483667" r:id="rId4"/>
    <p:sldLayoutId id="2147483673" r:id="rId5"/>
    <p:sldLayoutId id="2147483674" r:id="rId6"/>
    <p:sldLayoutId id="2147483675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package" Target="../embeddings/Microsoft_Word___2.docx"/><Relationship Id="rId5" Type="http://schemas.openxmlformats.org/officeDocument/2006/relationships/image" Target="../media/image13.emf"/><Relationship Id="rId6" Type="http://schemas.openxmlformats.org/officeDocument/2006/relationships/image" Target="../media/image14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2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3.docx"/><Relationship Id="rId4" Type="http://schemas.openxmlformats.org/officeDocument/2006/relationships/image" Target="../media/image19.emf"/><Relationship Id="rId5" Type="http://schemas.openxmlformats.org/officeDocument/2006/relationships/package" Target="../embeddings/Microsoft_Word___4.docx"/><Relationship Id="rId6" Type="http://schemas.openxmlformats.org/officeDocument/2006/relationships/image" Target="../media/image20.emf"/><Relationship Id="rId7" Type="http://schemas.openxmlformats.org/officeDocument/2006/relationships/package" Target="../embeddings/Microsoft_Word___5.docx"/><Relationship Id="rId8" Type="http://schemas.openxmlformats.org/officeDocument/2006/relationships/image" Target="../media/image2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6.docx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2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7.docx"/><Relationship Id="rId4" Type="http://schemas.openxmlformats.org/officeDocument/2006/relationships/image" Target="../media/image20.emf"/><Relationship Id="rId5" Type="http://schemas.openxmlformats.org/officeDocument/2006/relationships/package" Target="../embeddings/Microsoft_Word___8.docx"/><Relationship Id="rId6" Type="http://schemas.openxmlformats.org/officeDocument/2006/relationships/image" Target="../media/image21.emf"/><Relationship Id="rId7" Type="http://schemas.openxmlformats.org/officeDocument/2006/relationships/image" Target="../media/image32.png"/><Relationship Id="rId8" Type="http://schemas.openxmlformats.org/officeDocument/2006/relationships/image" Target="../media/image15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2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2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package" Target="../embeddings/Microsoft_Word___1.docx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jpeg"/><Relationship Id="rId8" Type="http://schemas.microsoft.com/office/2007/relationships/hdphoto" Target="../media/hdphoto1.wdp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2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2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>
          <a:xfrm>
            <a:off x="179512" y="1268760"/>
            <a:ext cx="8858250" cy="1193458"/>
          </a:xfrm>
        </p:spPr>
        <p:txBody>
          <a:bodyPr/>
          <a:lstStyle/>
          <a:p>
            <a:pPr algn="ctr" eaLnBrk="1" hangingPunct="1"/>
            <a:r>
              <a:rPr lang="en-US" altLang="zh-CN" sz="3200" dirty="0"/>
              <a:t>Fuzzy Control of Inverted Pendulum</a:t>
            </a:r>
            <a:endParaRPr lang="zh-CN" altLang="en-US" sz="3000" b="1" dirty="0" smtClean="0"/>
          </a:p>
        </p:txBody>
      </p:sp>
      <p:sp>
        <p:nvSpPr>
          <p:cNvPr id="2" name="矩形 1"/>
          <p:cNvSpPr/>
          <p:nvPr/>
        </p:nvSpPr>
        <p:spPr>
          <a:xfrm>
            <a:off x="251520" y="4653136"/>
            <a:ext cx="82089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" eaLnBrk="0" hangingPunct="0">
              <a:spcBef>
                <a:spcPts val="300"/>
              </a:spcBef>
              <a:buClr>
                <a:srgbClr val="A04DA3"/>
              </a:buClr>
              <a:defRPr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</a:rPr>
              <a:t>Presented </a:t>
            </a:r>
            <a:r>
              <a:rPr lang="en-US" altLang="zh-CN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</a:rPr>
              <a:t>by:</a:t>
            </a:r>
            <a:r>
              <a:rPr lang="zh-CN" altLang="en-US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</a:rPr>
              <a:t>Tang, Qi</a:t>
            </a:r>
          </a:p>
          <a:p>
            <a:pPr marL="64008" eaLnBrk="0" hangingPunct="0">
              <a:spcBef>
                <a:spcPts val="300"/>
              </a:spcBef>
              <a:buClr>
                <a:srgbClr val="A04DA3"/>
              </a:buClr>
              <a:defRPr/>
            </a:pPr>
            <a:r>
              <a:rPr lang="en-US" altLang="zh-CN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</a:rPr>
              <a:t>Student</a:t>
            </a:r>
            <a:r>
              <a:rPr lang="zh-CN" altLang="en-US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</a:rPr>
              <a:t>I.D.</a:t>
            </a:r>
            <a:r>
              <a:rPr lang="zh-CN" altLang="en-US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</a:rPr>
              <a:t>: </a:t>
            </a:r>
            <a:r>
              <a:rPr lang="en-US" altLang="zh-CN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</a:rPr>
              <a:t>M-B5-5515-2</a:t>
            </a:r>
          </a:p>
          <a:p>
            <a:pPr marL="64008" eaLnBrk="0" hangingPunct="0">
              <a:spcBef>
                <a:spcPts val="300"/>
              </a:spcBef>
              <a:buClr>
                <a:srgbClr val="A04DA3"/>
              </a:buClr>
              <a:defRPr/>
            </a:pPr>
            <a:r>
              <a:rPr lang="en-US" altLang="zh-CN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</a:rPr>
              <a:t>Course:</a:t>
            </a:r>
            <a:r>
              <a:rPr lang="zh-CN" altLang="en-US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</a:rPr>
              <a:t>ELCE707 Advanced Control</a:t>
            </a:r>
          </a:p>
          <a:p>
            <a:pPr marL="64008" eaLnBrk="0" hangingPunct="0">
              <a:spcBef>
                <a:spcPts val="300"/>
              </a:spcBef>
              <a:buClr>
                <a:srgbClr val="A04DA3"/>
              </a:buClr>
              <a:defRPr/>
            </a:pPr>
            <a:r>
              <a:rPr lang="en-US" altLang="zh-CN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</a:rPr>
              <a:t>Instructor:</a:t>
            </a:r>
            <a:r>
              <a:rPr lang="zh-CN" altLang="en-US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</a:rPr>
              <a:t>  </a:t>
            </a:r>
            <a:r>
              <a:rPr lang="en-US" altLang="zh-CN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</a:rPr>
              <a:t>Dr. Wan</a:t>
            </a:r>
            <a:endParaRPr lang="en-US" altLang="zh-CN" sz="1600" dirty="0">
              <a:solidFill>
                <a:schemeClr val="accent4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87955" y="6275454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14/</a:t>
            </a:r>
            <a:r>
              <a:rPr lang="zh-CN" altLang="zh-CN" dirty="0"/>
              <a:t>3</a:t>
            </a:r>
            <a:r>
              <a:rPr lang="en-US" altLang="zh-CN" dirty="0" smtClean="0"/>
              <a:t>/2016</a:t>
            </a:r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 spd="slow" advTm="22263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557DC-D972-49E5-BCB8-0EE087CD3F69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3" name="Title 6"/>
          <p:cNvSpPr txBox="1">
            <a:spLocks/>
          </p:cNvSpPr>
          <p:nvPr/>
        </p:nvSpPr>
        <p:spPr bwMode="auto">
          <a:xfrm>
            <a:off x="179388" y="-3175"/>
            <a:ext cx="87851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9pPr>
          </a:lstStyle>
          <a:p>
            <a:r>
              <a:rPr lang="en-US" altLang="zh-CN" sz="2800" b="1" dirty="0" smtClean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Design </a:t>
            </a:r>
            <a:r>
              <a:rPr lang="en-US" altLang="zh-CN" sz="2800" b="1" dirty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fuzzy </a:t>
            </a:r>
            <a:r>
              <a:rPr lang="en-US" altLang="zh-CN" sz="2800" b="1" dirty="0" smtClean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controller</a:t>
            </a:r>
            <a:r>
              <a:rPr lang="zh-CN" altLang="en-US" sz="2800" b="1" dirty="0" smtClean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( </a:t>
            </a:r>
            <a:r>
              <a:rPr lang="en-US" altLang="zh-CN" sz="2800" b="1" dirty="0" smtClean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premises</a:t>
            </a:r>
            <a:r>
              <a:rPr lang="en-US" altLang="zh-CN" sz="2800" b="1" dirty="0" smtClean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/ </a:t>
            </a:r>
            <a:r>
              <a:rPr lang="en-US" altLang="zh-CN" sz="2800" b="1" dirty="0" err="1" smtClean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defuzzification</a:t>
            </a:r>
            <a:r>
              <a:rPr lang="en-US" altLang="zh-CN" sz="2800" b="1" dirty="0" smtClean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) </a:t>
            </a:r>
            <a:endParaRPr lang="en-US" altLang="zh-CN" sz="2800" b="1" dirty="0">
              <a:solidFill>
                <a:schemeClr val="bg1"/>
              </a:solidFill>
              <a:latin typeface="Trebuchet MS" pitchFamily="34" charset="0"/>
              <a:ea typeface="方正姚体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647843"/>
              </p:ext>
            </p:extLst>
          </p:nvPr>
        </p:nvGraphicFramePr>
        <p:xfrm>
          <a:off x="2699792" y="908720"/>
          <a:ext cx="5832648" cy="2628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文档" r:id="rId4" imgW="5270500" imgH="2374900" progId="Word.Document.12">
                  <p:embed/>
                </p:oleObj>
              </mc:Choice>
              <mc:Fallback>
                <p:oleObj name="文档" r:id="rId4" imgW="5270500" imgH="2374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99792" y="908720"/>
                        <a:ext cx="5832648" cy="2628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7262" b="18256"/>
          <a:stretch/>
        </p:blipFill>
        <p:spPr>
          <a:xfrm>
            <a:off x="2915816" y="3212976"/>
            <a:ext cx="4032448" cy="1512168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79512" y="836712"/>
            <a:ext cx="2788171" cy="504056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b="1" dirty="0" smtClean="0">
                <a:solidFill>
                  <a:srgbClr val="3366FF"/>
                </a:solidFill>
              </a:rPr>
              <a:t>Minimum</a:t>
            </a:r>
            <a:r>
              <a:rPr kumimoji="1" lang="zh-CN" altLang="en-US" b="1" dirty="0">
                <a:solidFill>
                  <a:srgbClr val="3366FF"/>
                </a:solidFill>
              </a:rPr>
              <a:t> </a:t>
            </a:r>
            <a:r>
              <a:rPr kumimoji="1" lang="en-US" altLang="zh-CN" b="1" dirty="0" smtClean="0">
                <a:solidFill>
                  <a:srgbClr val="3366FF"/>
                </a:solidFill>
              </a:rPr>
              <a:t>or</a:t>
            </a:r>
            <a:r>
              <a:rPr kumimoji="1" lang="zh-CN" altLang="en-US" b="1" dirty="0" smtClean="0">
                <a:solidFill>
                  <a:srgbClr val="3366FF"/>
                </a:solidFill>
              </a:rPr>
              <a:t> </a:t>
            </a:r>
            <a:r>
              <a:rPr kumimoji="1" lang="en-US" altLang="zh-CN" b="1" dirty="0" smtClean="0">
                <a:solidFill>
                  <a:srgbClr val="3366FF"/>
                </a:solidFill>
              </a:rPr>
              <a:t>product</a:t>
            </a:r>
            <a:endParaRPr kumimoji="1" lang="zh-CN" altLang="en-US" b="1" dirty="0">
              <a:solidFill>
                <a:srgbClr val="3366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4654877"/>
            <a:ext cx="8028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premises of the initial condition (y(0) = 0.1 radians (= 5.73 deg.), ˙y(0) = 0) is</a:t>
            </a:r>
            <a:r>
              <a:rPr lang="en-US" altLang="zh-CN" dirty="0" smtClean="0"/>
              <a:t>: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3347864" y="5131057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premise =</a:t>
            </a:r>
            <a:endParaRPr lang="zh-CN" altLang="zh-CN" dirty="0"/>
          </a:p>
          <a:p>
            <a:r>
              <a:rPr lang="en-US" altLang="zh-CN" dirty="0"/>
              <a:t>0         0         0         0         0</a:t>
            </a:r>
            <a:endParaRPr lang="zh-CN" altLang="zh-CN" dirty="0"/>
          </a:p>
          <a:p>
            <a:r>
              <a:rPr lang="en-US" altLang="zh-CN" dirty="0"/>
              <a:t>0         0    0.1273    </a:t>
            </a:r>
            <a:r>
              <a:rPr lang="zh-CN" altLang="en-US" dirty="0"/>
              <a:t> </a:t>
            </a:r>
            <a:r>
              <a:rPr lang="en-US" altLang="zh-CN" dirty="0"/>
              <a:t>0         0</a:t>
            </a:r>
            <a:endParaRPr lang="zh-CN" altLang="zh-CN" dirty="0"/>
          </a:p>
          <a:p>
            <a:r>
              <a:rPr lang="en-US" altLang="zh-CN" dirty="0"/>
              <a:t>0         0    0.8727   </a:t>
            </a:r>
            <a:r>
              <a:rPr lang="zh-CN" altLang="zh-CN" dirty="0"/>
              <a:t> </a:t>
            </a:r>
            <a:r>
              <a:rPr lang="en-US" altLang="zh-CN" dirty="0"/>
              <a:t>0         0</a:t>
            </a:r>
            <a:endParaRPr lang="zh-CN" altLang="zh-CN" dirty="0"/>
          </a:p>
          <a:p>
            <a:r>
              <a:rPr lang="en-US" altLang="zh-CN" dirty="0"/>
              <a:t>0         0         0         0         0</a:t>
            </a:r>
            <a:endParaRPr lang="zh-CN" altLang="zh-CN" dirty="0"/>
          </a:p>
          <a:p>
            <a:r>
              <a:rPr lang="en-US" altLang="zh-CN" dirty="0"/>
              <a:t>0         0         0         0         0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33011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图片 5" descr="sp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3319463"/>
            <a:ext cx="7620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图片 4" descr="sp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2328863"/>
            <a:ext cx="7620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itle 6"/>
          <p:cNvSpPr txBox="1">
            <a:spLocks/>
          </p:cNvSpPr>
          <p:nvPr/>
        </p:nvSpPr>
        <p:spPr bwMode="auto">
          <a:xfrm>
            <a:off x="179388" y="-3175"/>
            <a:ext cx="5472112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Outline</a:t>
            </a:r>
            <a:endParaRPr lang="zh-CN" altLang="en-US" sz="2800" b="1" dirty="0">
              <a:solidFill>
                <a:schemeClr val="bg1"/>
              </a:solidFill>
              <a:latin typeface="Trebuchet MS" pitchFamily="34" charset="0"/>
              <a:ea typeface="方正姚体" pitchFamily="2" charset="-122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01216" y="908720"/>
            <a:ext cx="8203232" cy="5472608"/>
          </a:xfrm>
          <a:prstGeom prst="rect">
            <a:avLst/>
          </a:prstGeom>
          <a:noFill/>
          <a:ln w="25400" cmpd="sng">
            <a:noFill/>
            <a:prstDash val="sysDot"/>
          </a:ln>
        </p:spPr>
        <p:txBody>
          <a:bodyPr>
            <a:normAutofit fontScale="92500" lnSpcReduction="20000"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>
              <a:buNone/>
              <a:defRPr/>
            </a:pPr>
            <a:endParaRPr lang="en-US" altLang="zh-CN" sz="16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4">
                    <a:lumMod val="50000"/>
                  </a:schemeClr>
                </a:solidFill>
              </a:rPr>
              <a:t>Introduction &amp; objectives </a:t>
            </a:r>
          </a:p>
          <a:p>
            <a:pPr marL="109537" indent="0">
              <a:buNone/>
              <a:defRPr/>
            </a:pPr>
            <a:endParaRPr lang="en-US" altLang="zh-CN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zh-CN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</a:rPr>
              <a:t>Modeling </a:t>
            </a: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</a:rPr>
              <a:t>moves of </a:t>
            </a: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</a:rPr>
              <a:t>IP</a:t>
            </a:r>
          </a:p>
          <a:p>
            <a:pPr>
              <a:buFont typeface="Wingdings" panose="05000000000000000000" pitchFamily="2" charset="2"/>
              <a:buChar char="l"/>
              <a:defRPr/>
            </a:pP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</a:rPr>
              <a:t>Solving </a:t>
            </a: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</a:rPr>
              <a:t>non-linear </a:t>
            </a: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</a:rPr>
              <a:t>ODE</a:t>
            </a:r>
          </a:p>
          <a:p>
            <a:pPr>
              <a:buFont typeface="Wingdings" panose="05000000000000000000" pitchFamily="2" charset="2"/>
              <a:buChar char="l"/>
              <a:defRPr/>
            </a:pPr>
            <a:endParaRPr lang="en-US" altLang="zh-CN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</a:rPr>
              <a:t>Design fuzzy controller </a:t>
            </a:r>
          </a:p>
          <a:p>
            <a:pPr marL="109537" indent="0">
              <a:buNone/>
              <a:defRPr/>
            </a:pPr>
            <a:endParaRPr lang="en-US" altLang="zh-CN" sz="12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109537" indent="0">
              <a:buNone/>
              <a:defRPr/>
            </a:pPr>
            <a:endParaRPr lang="en-US" altLang="zh-CN" sz="12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Tuning system conditions for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improvement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zh-CN" altLang="en-US" sz="16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Input</a:t>
            </a:r>
            <a:r>
              <a:rPr lang="zh-CN" altLang="en-US" sz="1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zh-CN" alt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output</a:t>
            </a:r>
            <a:r>
              <a:rPr lang="zh-CN" alt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gain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;</a:t>
            </a:r>
            <a:endParaRPr lang="en-US" altLang="zh-CN" sz="18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zh-CN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Comparison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between Gaussian and triangular membership function;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A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djust</a:t>
            </a:r>
            <a:r>
              <a:rPr lang="zh-CN" altLang="en-US" sz="1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scaling</a:t>
            </a:r>
            <a:r>
              <a:rPr lang="zh-CN" altLang="en-US" sz="1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gains</a:t>
            </a:r>
            <a:r>
              <a:rPr lang="zh-CN" altLang="en-US" sz="1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g0, g1, h);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Increase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rules from 5*5 to 7*7;</a:t>
            </a:r>
          </a:p>
          <a:p>
            <a:pPr marL="109537" indent="0">
              <a:buNone/>
              <a:defRPr/>
            </a:pPr>
            <a:endParaRPr lang="en-US" altLang="zh-CN" sz="18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 smtClean="0">
                <a:solidFill>
                  <a:schemeClr val="accent4">
                    <a:lumMod val="50000"/>
                  </a:schemeClr>
                </a:solidFill>
              </a:rPr>
              <a:t> Conclusions</a:t>
            </a:r>
            <a:endParaRPr lang="en-US" altLang="zh-CN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109537" indent="0">
              <a:buNone/>
              <a:defRPr/>
            </a:pPr>
            <a:endParaRPr lang="en-US" altLang="zh-CN" sz="19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109537" indent="0">
              <a:buNone/>
              <a:defRPr/>
            </a:pPr>
            <a:r>
              <a:rPr lang="en-US" altLang="zh-CN" sz="1700" dirty="0">
                <a:solidFill>
                  <a:schemeClr val="accent4">
                    <a:lumMod val="50000"/>
                  </a:schemeClr>
                </a:solidFill>
              </a:rPr>
              <a:t>* Appendix of </a:t>
            </a:r>
            <a:r>
              <a:rPr lang="en-US" altLang="zh-CN" sz="1700" dirty="0" err="1">
                <a:solidFill>
                  <a:schemeClr val="accent4">
                    <a:lumMod val="50000"/>
                  </a:schemeClr>
                </a:solidFill>
              </a:rPr>
              <a:t>Matlab</a:t>
            </a:r>
            <a:r>
              <a:rPr lang="en-US" altLang="zh-CN" sz="1700" dirty="0">
                <a:solidFill>
                  <a:schemeClr val="accent4">
                    <a:lumMod val="50000"/>
                  </a:schemeClr>
                </a:solidFill>
              </a:rPr>
              <a:t> code</a:t>
            </a:r>
          </a:p>
          <a:p>
            <a:pPr marL="109537" indent="0">
              <a:buNone/>
              <a:defRPr/>
            </a:pPr>
            <a:endParaRPr lang="en-US" altLang="zh-CN" sz="24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109537" indent="0">
              <a:buNone/>
              <a:defRPr/>
            </a:pPr>
            <a:endParaRPr lang="en-US" altLang="zh-CN" sz="2400" b="1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B1848-B263-4FB9-8E29-914940ADF847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4502261"/>
      </p:ext>
    </p:extLst>
  </p:cSld>
  <p:clrMapOvr>
    <a:masterClrMapping/>
  </p:clrMapOvr>
  <p:transition xmlns:p14="http://schemas.microsoft.com/office/powerpoint/2010/main" spd="slow" advTm="2066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557DC-D972-49E5-BCB8-0EE087CD3F69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924944"/>
            <a:ext cx="4248472" cy="3168352"/>
          </a:xfrm>
          <a:prstGeom prst="rect">
            <a:avLst/>
          </a:prstGeom>
        </p:spPr>
      </p:pic>
      <p:sp>
        <p:nvSpPr>
          <p:cNvPr id="4" name="Title 6"/>
          <p:cNvSpPr txBox="1">
            <a:spLocks/>
          </p:cNvSpPr>
          <p:nvPr/>
        </p:nvSpPr>
        <p:spPr bwMode="auto">
          <a:xfrm>
            <a:off x="179388" y="-3175"/>
            <a:ext cx="9361164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9pPr>
          </a:lstStyle>
          <a:p>
            <a:r>
              <a:rPr lang="en-US" altLang="zh-CN" sz="2800" b="1" dirty="0" smtClean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Tuning</a:t>
            </a:r>
            <a:r>
              <a:rPr lang="en-US" altLang="zh-CN" sz="2800" b="1" dirty="0" smtClean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 system for improvement (input</a:t>
            </a:r>
            <a:r>
              <a:rPr lang="zh-CN" altLang="en-US" sz="2800" b="1" dirty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&amp;</a:t>
            </a:r>
            <a:r>
              <a:rPr lang="en-US" altLang="zh-CN" sz="2800" b="1" dirty="0" smtClean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output</a:t>
            </a:r>
            <a:r>
              <a:rPr lang="zh-CN" altLang="en-US" sz="2800" b="1" dirty="0" smtClean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gain)</a:t>
            </a:r>
            <a:endParaRPr lang="en-US" altLang="zh-CN" sz="2800" b="1" dirty="0">
              <a:solidFill>
                <a:schemeClr val="bg1"/>
              </a:solidFill>
              <a:latin typeface="Trebuchet MS" pitchFamily="34" charset="0"/>
              <a:ea typeface="方正姚体" pitchFamily="2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24744"/>
            <a:ext cx="4176464" cy="1872208"/>
          </a:xfrm>
          <a:prstGeom prst="rect">
            <a:avLst/>
          </a:prstGeom>
        </p:spPr>
      </p:pic>
      <p:pic>
        <p:nvPicPr>
          <p:cNvPr id="6" name="Picture 1"/>
          <p:cNvPicPr/>
          <p:nvPr/>
        </p:nvPicPr>
        <p:blipFill>
          <a:blip r:embed="rId4"/>
          <a:stretch>
            <a:fillRect/>
          </a:stretch>
        </p:blipFill>
        <p:spPr>
          <a:xfrm>
            <a:off x="4499992" y="1700808"/>
            <a:ext cx="4718686" cy="1224136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924944"/>
            <a:ext cx="4392488" cy="316835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08512" y="6104329"/>
            <a:ext cx="478802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 smtClean="0"/>
              <a:t>System</a:t>
            </a:r>
            <a:r>
              <a:rPr lang="zh-CN" altLang="en-US" sz="1100" b="1" dirty="0" smtClean="0"/>
              <a:t> </a:t>
            </a:r>
            <a:r>
              <a:rPr lang="en-US" altLang="zh-CN" sz="1100" b="1" dirty="0" smtClean="0"/>
              <a:t>response</a:t>
            </a:r>
            <a:r>
              <a:rPr lang="zh-CN" altLang="en-US" sz="1100" b="1" dirty="0" smtClean="0"/>
              <a:t> </a:t>
            </a:r>
            <a:r>
              <a:rPr lang="en-US" altLang="zh-CN" sz="1100" b="1" dirty="0" smtClean="0"/>
              <a:t>with </a:t>
            </a:r>
            <a:r>
              <a:rPr lang="en-US" altLang="zh-CN" sz="1100" b="1" dirty="0"/>
              <a:t>scaling gains g0=1, g1=0.1, and h=1 </a:t>
            </a:r>
            <a:endParaRPr lang="zh-CN" altLang="en-US" sz="1100" dirty="0"/>
          </a:p>
        </p:txBody>
      </p:sp>
      <p:sp>
        <p:nvSpPr>
          <p:cNvPr id="9" name="矩形 8"/>
          <p:cNvSpPr/>
          <p:nvPr/>
        </p:nvSpPr>
        <p:spPr>
          <a:xfrm>
            <a:off x="251520" y="609329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b="1" dirty="0" smtClean="0"/>
              <a:t>              </a:t>
            </a:r>
            <a:r>
              <a:rPr lang="en-US" altLang="zh-CN" sz="1200" b="1" dirty="0" smtClean="0"/>
              <a:t>response </a:t>
            </a:r>
            <a:r>
              <a:rPr lang="en-US" altLang="zh-CN" sz="1200" b="1" dirty="0"/>
              <a:t>of </a:t>
            </a:r>
            <a:r>
              <a:rPr lang="en-US" altLang="zh-CN" sz="1200" b="1" dirty="0" smtClean="0"/>
              <a:t>first</a:t>
            </a:r>
            <a:r>
              <a:rPr lang="zh-CN" altLang="en-US" sz="1200" b="1" dirty="0" smtClean="0"/>
              <a:t> </a:t>
            </a:r>
            <a:r>
              <a:rPr lang="en-US" altLang="zh-CN" sz="1200" b="1" dirty="0" smtClean="0"/>
              <a:t>design</a:t>
            </a:r>
            <a:r>
              <a:rPr lang="zh-CN" altLang="en-US" sz="1200" b="1" dirty="0" smtClean="0"/>
              <a:t> </a:t>
            </a:r>
            <a:r>
              <a:rPr lang="en-US" altLang="zh-CN" sz="1200" b="1" dirty="0" smtClean="0"/>
              <a:t>system</a:t>
            </a:r>
            <a:endParaRPr lang="zh-CN" altLang="zh-CN" sz="1200" dirty="0"/>
          </a:p>
        </p:txBody>
      </p:sp>
      <p:sp>
        <p:nvSpPr>
          <p:cNvPr id="10" name="矩形 9"/>
          <p:cNvSpPr/>
          <p:nvPr/>
        </p:nvSpPr>
        <p:spPr>
          <a:xfrm>
            <a:off x="395536" y="836712"/>
            <a:ext cx="2712890" cy="369332"/>
          </a:xfrm>
          <a:prstGeom prst="rect">
            <a:avLst/>
          </a:prstGeom>
          <a:ln w="60325" cmpd="thickThin">
            <a:solidFill>
              <a:srgbClr val="3366FF"/>
            </a:solidFill>
          </a:ln>
        </p:spPr>
        <p:txBody>
          <a:bodyPr wrap="none">
            <a:spAutoFit/>
          </a:bodyPr>
          <a:lstStyle/>
          <a:p>
            <a:r>
              <a:rPr lang="en-US" altLang="zh-CN" b="1" dirty="0"/>
              <a:t>e= </a:t>
            </a:r>
            <a:r>
              <a:rPr lang="en-US" altLang="zh-CN" b="1" dirty="0" smtClean="0"/>
              <a:t>0.1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rad, </a:t>
            </a:r>
            <a:r>
              <a:rPr lang="en-US" altLang="zh-CN" b="1" dirty="0"/>
              <a:t>e’=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rad</a:t>
            </a:r>
            <a:r>
              <a:rPr lang="zh-CN" altLang="en-US" b="1" dirty="0" smtClean="0"/>
              <a:t>/</a:t>
            </a:r>
            <a:r>
              <a:rPr lang="en-US" altLang="zh-CN" b="1" dirty="0" smtClean="0"/>
              <a:t>s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369009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557DC-D972-49E5-BCB8-0EE087CD3F69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05228" y="3573016"/>
            <a:ext cx="27509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/>
              <a:t>Gaussian membership functions</a:t>
            </a:r>
            <a:r>
              <a:rPr lang="zh-CN" altLang="zh-CN" sz="1200" b="1" dirty="0"/>
              <a:t> </a:t>
            </a:r>
            <a:endParaRPr lang="zh-CN" altLang="en-US" sz="1200" b="1" dirty="0"/>
          </a:p>
        </p:txBody>
      </p:sp>
      <p:sp>
        <p:nvSpPr>
          <p:cNvPr id="4" name="Title 6"/>
          <p:cNvSpPr txBox="1">
            <a:spLocks/>
          </p:cNvSpPr>
          <p:nvPr/>
        </p:nvSpPr>
        <p:spPr bwMode="auto">
          <a:xfrm>
            <a:off x="179388" y="-3175"/>
            <a:ext cx="9361164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9pPr>
          </a:lstStyle>
          <a:p>
            <a:r>
              <a:rPr lang="en-US" altLang="zh-CN" sz="2800" b="1" dirty="0" smtClean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Tuning</a:t>
            </a:r>
            <a:r>
              <a:rPr lang="en-US" altLang="zh-CN" sz="2800" b="1" dirty="0" smtClean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 system for improvement (MF</a:t>
            </a:r>
            <a:r>
              <a:rPr lang="zh-CN" altLang="en-US" sz="2800" b="1" dirty="0" smtClean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functions)</a:t>
            </a:r>
            <a:endParaRPr lang="en-US" altLang="zh-CN" sz="2800" b="1" dirty="0">
              <a:solidFill>
                <a:schemeClr val="bg1"/>
              </a:solidFill>
              <a:latin typeface="Trebuchet MS" pitchFamily="34" charset="0"/>
              <a:ea typeface="方正姚体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134624"/>
              </p:ext>
            </p:extLst>
          </p:nvPr>
        </p:nvGraphicFramePr>
        <p:xfrm>
          <a:off x="1043608" y="764704"/>
          <a:ext cx="7350977" cy="3312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文档" r:id="rId3" imgW="5270500" imgH="2374900" progId="Word.Document.12">
                  <p:embed/>
                </p:oleObj>
              </mc:Choice>
              <mc:Fallback>
                <p:oleObj name="文档" r:id="rId3" imgW="5270500" imgH="2374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608" y="764704"/>
                        <a:ext cx="7350977" cy="3312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966721"/>
              </p:ext>
            </p:extLst>
          </p:nvPr>
        </p:nvGraphicFramePr>
        <p:xfrm>
          <a:off x="4572000" y="3886200"/>
          <a:ext cx="52705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文档" r:id="rId5" imgW="5270500" imgH="2971800" progId="Word.Document.12">
                  <p:embed/>
                </p:oleObj>
              </mc:Choice>
              <mc:Fallback>
                <p:oleObj name="文档" r:id="rId5" imgW="5270500" imgH="2971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0" y="3886200"/>
                        <a:ext cx="5270500" cy="297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784970"/>
              </p:ext>
            </p:extLst>
          </p:nvPr>
        </p:nvGraphicFramePr>
        <p:xfrm>
          <a:off x="107504" y="3886200"/>
          <a:ext cx="52705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文档" r:id="rId7" imgW="5270500" imgH="2971800" progId="Word.Document.12">
                  <p:embed/>
                </p:oleObj>
              </mc:Choice>
              <mc:Fallback>
                <p:oleObj name="文档" r:id="rId7" imgW="5270500" imgH="2971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504" y="3886200"/>
                        <a:ext cx="5270500" cy="297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7904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557DC-D972-49E5-BCB8-0EE087CD3F69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839560"/>
              </p:ext>
            </p:extLst>
          </p:nvPr>
        </p:nvGraphicFramePr>
        <p:xfrm>
          <a:off x="107504" y="1129680"/>
          <a:ext cx="54229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文档" r:id="rId3" imgW="5422900" imgH="1219200" progId="Word.Document.12">
                  <p:embed/>
                </p:oleObj>
              </mc:Choice>
              <mc:Fallback>
                <p:oleObj name="文档" r:id="rId3" imgW="5422900" imgH="1219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504" y="1129680"/>
                        <a:ext cx="542290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6"/>
          <p:cNvSpPr txBox="1">
            <a:spLocks/>
          </p:cNvSpPr>
          <p:nvPr/>
        </p:nvSpPr>
        <p:spPr bwMode="auto">
          <a:xfrm>
            <a:off x="179388" y="-3175"/>
            <a:ext cx="9361164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9pPr>
          </a:lstStyle>
          <a:p>
            <a:r>
              <a:rPr lang="en-US" altLang="zh-CN" sz="2800" b="1" dirty="0" smtClean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Tuning</a:t>
            </a:r>
            <a:r>
              <a:rPr lang="en-US" altLang="zh-CN" sz="2800" b="1" dirty="0" smtClean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 system for improvement (</a:t>
            </a:r>
            <a:r>
              <a:rPr lang="en-US" altLang="zh-CN" sz="2800" b="1" dirty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a</a:t>
            </a:r>
            <a:r>
              <a:rPr lang="en-US" altLang="zh-CN" sz="2800" b="1" dirty="0" smtClean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djust</a:t>
            </a:r>
            <a:r>
              <a:rPr lang="zh-CN" altLang="en-US" sz="2800" b="1" dirty="0" smtClean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scaling</a:t>
            </a:r>
            <a:r>
              <a:rPr lang="zh-CN" altLang="en-US" sz="2800" b="1" dirty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gains</a:t>
            </a:r>
            <a:r>
              <a:rPr lang="en-US" altLang="zh-CN" sz="2800" b="1" dirty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)</a:t>
            </a:r>
            <a:endParaRPr lang="en-US" altLang="zh-CN" sz="2800" b="1" dirty="0">
              <a:solidFill>
                <a:schemeClr val="bg1"/>
              </a:solidFill>
              <a:latin typeface="Trebuchet MS" pitchFamily="34" charset="0"/>
              <a:ea typeface="方正姚体" pitchFamily="2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679035"/>
            <a:ext cx="3879850" cy="29102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6024" y="260702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b="1" dirty="0"/>
              <a:t>Gaussian MF with scaling gains g0=1, g1=0.1, and h=2</a:t>
            </a:r>
            <a:r>
              <a:rPr lang="zh-CN" altLang="zh-CN" sz="1200" dirty="0"/>
              <a:t> </a:t>
            </a:r>
            <a:endParaRPr lang="zh-CN" altLang="en-US" sz="1200" dirty="0"/>
          </a:p>
        </p:txBody>
      </p:sp>
      <p:pic>
        <p:nvPicPr>
          <p:cNvPr id="9" name="图片 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980728"/>
            <a:ext cx="3768725" cy="282638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572000" y="836712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100" b="1" dirty="0"/>
              <a:t>Gaussian MF with scaling gains g0=1, g1=0.2, and h=2</a:t>
            </a:r>
            <a:endParaRPr lang="zh-CN" altLang="zh-CN" sz="1100" dirty="0"/>
          </a:p>
        </p:txBody>
      </p:sp>
      <p:pic>
        <p:nvPicPr>
          <p:cNvPr id="11" name="图片 10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870151"/>
            <a:ext cx="3924300" cy="294322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644008" y="3717032"/>
            <a:ext cx="42484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/>
              <a:t>Gaussian MF with scaling gains g0=2, g1=0.1, and h=2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783052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557DC-D972-49E5-BCB8-0EE087CD3F69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92696"/>
            <a:ext cx="4032448" cy="288032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43608" y="3383414"/>
            <a:ext cx="24926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/>
              <a:t>error gain g0=4-10, g1=0.8, h=6</a:t>
            </a:r>
            <a:endParaRPr lang="zh-CN" altLang="zh-CN" sz="1100" dirty="0"/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692696"/>
            <a:ext cx="3744416" cy="28803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60917" y="3429000"/>
            <a:ext cx="24049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smtClean="0"/>
              <a:t>g0</a:t>
            </a:r>
            <a:r>
              <a:rPr lang="en-US" altLang="zh-CN" sz="1100" b="1" dirty="0"/>
              <a:t>=4</a:t>
            </a:r>
            <a:r>
              <a:rPr lang="en-US" altLang="zh-CN" sz="1100" b="1" dirty="0" smtClean="0"/>
              <a:t>,</a:t>
            </a:r>
            <a:r>
              <a:rPr lang="en-US" altLang="zh-CN" sz="1100" b="1" dirty="0" smtClean="0"/>
              <a:t>gain</a:t>
            </a:r>
            <a:r>
              <a:rPr lang="zh-CN" altLang="en-US" sz="1100" b="1" dirty="0" smtClean="0"/>
              <a:t> </a:t>
            </a:r>
            <a:r>
              <a:rPr lang="en-US" altLang="zh-CN" sz="1100" b="1" dirty="0" smtClean="0"/>
              <a:t>of</a:t>
            </a:r>
            <a:r>
              <a:rPr lang="zh-CN" altLang="en-US" sz="1100" b="1" dirty="0" smtClean="0"/>
              <a:t> </a:t>
            </a:r>
            <a:r>
              <a:rPr lang="en-US" altLang="zh-CN" sz="1100" b="1" dirty="0" smtClean="0"/>
              <a:t>e’</a:t>
            </a:r>
            <a:r>
              <a:rPr lang="en-US" altLang="zh-CN" sz="1100" b="1" dirty="0" smtClean="0"/>
              <a:t> </a:t>
            </a:r>
            <a:r>
              <a:rPr lang="en-US" altLang="zh-CN" sz="1100" b="1" dirty="0"/>
              <a:t>g1=0.8-1.4, h=6</a:t>
            </a:r>
            <a:r>
              <a:rPr lang="zh-CN" altLang="zh-CN" sz="1100" dirty="0"/>
              <a:t> </a:t>
            </a:r>
            <a:endParaRPr lang="zh-CN" altLang="en-US" sz="1100" dirty="0"/>
          </a:p>
        </p:txBody>
      </p:sp>
      <p:pic>
        <p:nvPicPr>
          <p:cNvPr id="7" name="图片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588459"/>
            <a:ext cx="4032448" cy="30809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84407" y="6407750"/>
            <a:ext cx="25667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smtClean="0"/>
              <a:t>g0</a:t>
            </a:r>
            <a:r>
              <a:rPr lang="en-US" altLang="zh-CN" sz="1100" b="1" dirty="0"/>
              <a:t>=4, g1=0.8</a:t>
            </a:r>
            <a:r>
              <a:rPr lang="en-US" altLang="zh-CN" sz="1100" b="1" dirty="0" smtClean="0"/>
              <a:t>,output</a:t>
            </a:r>
            <a:r>
              <a:rPr lang="zh-CN" altLang="en-US" sz="1100" b="1" dirty="0" smtClean="0"/>
              <a:t> </a:t>
            </a:r>
            <a:r>
              <a:rPr lang="en-US" altLang="zh-CN" sz="1100" b="1" dirty="0" smtClean="0"/>
              <a:t>gain</a:t>
            </a:r>
            <a:r>
              <a:rPr lang="en-US" altLang="zh-CN" sz="1100" b="1" dirty="0" smtClean="0"/>
              <a:t> </a:t>
            </a:r>
            <a:r>
              <a:rPr lang="en-US" altLang="zh-CN" sz="1100" b="1" dirty="0"/>
              <a:t>h=6-66</a:t>
            </a:r>
            <a:endParaRPr lang="zh-CN" altLang="zh-CN" sz="1100" dirty="0"/>
          </a:p>
        </p:txBody>
      </p:sp>
      <p:sp>
        <p:nvSpPr>
          <p:cNvPr id="9" name="文本框 8"/>
          <p:cNvSpPr txBox="1"/>
          <p:nvPr/>
        </p:nvSpPr>
        <p:spPr>
          <a:xfrm>
            <a:off x="6372200" y="4725144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g</a:t>
            </a:r>
            <a:r>
              <a:rPr kumimoji="1" lang="en-US" altLang="zh-CN" dirty="0" smtClean="0"/>
              <a:t>0,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</a:t>
            </a:r>
            <a:r>
              <a:rPr kumimoji="1" lang="zh-CN" altLang="en-US" dirty="0" smtClean="0"/>
              <a:t> ⬆️</a:t>
            </a:r>
            <a:endParaRPr kumimoji="1" lang="en-US" altLang="zh-CN" dirty="0" smtClean="0"/>
          </a:p>
          <a:p>
            <a:r>
              <a:rPr kumimoji="1" lang="en-US" altLang="zh-CN" dirty="0" smtClean="0"/>
              <a:t>g1</a:t>
            </a:r>
            <a:r>
              <a:rPr kumimoji="1" lang="zh-CN" altLang="en-US" dirty="0" smtClean="0"/>
              <a:t>       </a:t>
            </a:r>
            <a:r>
              <a:rPr kumimoji="1" lang="en-US" altLang="zh-CN" dirty="0" smtClean="0"/>
              <a:t> ⬇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️</a:t>
            </a:r>
            <a:endParaRPr kumimoji="1" lang="zh-CN" altLang="en-US" dirty="0"/>
          </a:p>
        </p:txBody>
      </p:sp>
      <p:sp>
        <p:nvSpPr>
          <p:cNvPr id="10" name="Title 6"/>
          <p:cNvSpPr txBox="1">
            <a:spLocks/>
          </p:cNvSpPr>
          <p:nvPr/>
        </p:nvSpPr>
        <p:spPr bwMode="auto">
          <a:xfrm>
            <a:off x="179388" y="-3175"/>
            <a:ext cx="9361164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9pPr>
          </a:lstStyle>
          <a:p>
            <a:r>
              <a:rPr lang="en-US" altLang="zh-CN" sz="2800" b="1" dirty="0" smtClean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Tuning</a:t>
            </a:r>
            <a:r>
              <a:rPr lang="en-US" altLang="zh-CN" sz="2800" b="1" dirty="0" smtClean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 system for improvement (</a:t>
            </a:r>
            <a:r>
              <a:rPr lang="en-US" altLang="zh-CN" sz="2800" b="1" dirty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a</a:t>
            </a:r>
            <a:r>
              <a:rPr lang="en-US" altLang="zh-CN" sz="2800" b="1" dirty="0" smtClean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djust</a:t>
            </a:r>
            <a:r>
              <a:rPr lang="zh-CN" altLang="en-US" sz="2800" b="1" dirty="0" smtClean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scaling</a:t>
            </a:r>
            <a:r>
              <a:rPr lang="zh-CN" altLang="en-US" sz="2800" b="1" dirty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gains</a:t>
            </a:r>
            <a:r>
              <a:rPr lang="en-US" altLang="zh-CN" sz="2800" b="1" dirty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)</a:t>
            </a:r>
            <a:endParaRPr lang="en-US" altLang="zh-CN" sz="2800" b="1" dirty="0">
              <a:solidFill>
                <a:schemeClr val="bg1"/>
              </a:solidFill>
              <a:latin typeface="Trebuchet MS" pitchFamily="34" charset="0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0022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557DC-D972-49E5-BCB8-0EE087CD3F69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sp>
        <p:nvSpPr>
          <p:cNvPr id="3" name="Title 6"/>
          <p:cNvSpPr txBox="1">
            <a:spLocks/>
          </p:cNvSpPr>
          <p:nvPr/>
        </p:nvSpPr>
        <p:spPr bwMode="auto">
          <a:xfrm>
            <a:off x="179388" y="-3175"/>
            <a:ext cx="9361164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9pPr>
          </a:lstStyle>
          <a:p>
            <a:r>
              <a:rPr lang="en-US" altLang="zh-CN" sz="2800" b="1" dirty="0" smtClean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Tuning</a:t>
            </a:r>
            <a:r>
              <a:rPr lang="en-US" altLang="zh-CN" sz="2800" b="1" dirty="0" smtClean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 system for improvement (7</a:t>
            </a:r>
            <a:r>
              <a:rPr lang="zh-CN" altLang="en-US" sz="2800" b="1" dirty="0" smtClean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*</a:t>
            </a:r>
            <a:r>
              <a:rPr lang="en-US" altLang="zh-CN" sz="2800" b="1" dirty="0" smtClean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7</a:t>
            </a:r>
            <a:r>
              <a:rPr lang="zh-CN" altLang="en-US" sz="2800" b="1" dirty="0" smtClean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rule</a:t>
            </a:r>
            <a:r>
              <a:rPr lang="zh-CN" altLang="en-US" sz="2800" b="1" dirty="0" smtClean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base)</a:t>
            </a:r>
            <a:endParaRPr lang="en-US" altLang="zh-CN" sz="2800" b="1" dirty="0">
              <a:solidFill>
                <a:schemeClr val="bg1"/>
              </a:solidFill>
              <a:latin typeface="Trebuchet MS" pitchFamily="34" charset="0"/>
              <a:ea typeface="方正姚体" pitchFamily="2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19" y="2250451"/>
            <a:ext cx="2859531" cy="1682606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50450"/>
            <a:ext cx="2952328" cy="168260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67317" y="2132856"/>
            <a:ext cx="398564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/>
              <a:t>Input membership function of angular position</a:t>
            </a:r>
            <a:endParaRPr lang="zh-CN" altLang="zh-CN" sz="1100" dirty="0"/>
          </a:p>
        </p:txBody>
      </p:sp>
      <p:sp>
        <p:nvSpPr>
          <p:cNvPr id="7" name="矩形 6"/>
          <p:cNvSpPr/>
          <p:nvPr/>
        </p:nvSpPr>
        <p:spPr>
          <a:xfrm>
            <a:off x="5004048" y="2132856"/>
            <a:ext cx="36904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/>
              <a:t> Input membership function of angular speed</a:t>
            </a:r>
            <a:r>
              <a:rPr lang="zh-CN" altLang="zh-CN" sz="1100" dirty="0"/>
              <a:t> </a:t>
            </a:r>
            <a:endParaRPr lang="zh-CN" altLang="en-US" sz="1100" dirty="0"/>
          </a:p>
        </p:txBody>
      </p:sp>
      <p:pic>
        <p:nvPicPr>
          <p:cNvPr id="8" name="图片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4680520" cy="110654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755576" y="719118"/>
            <a:ext cx="41044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/>
              <a:t>TABLE</a:t>
            </a:r>
            <a:r>
              <a:rPr lang="en-US" altLang="zh-CN" sz="1100" b="1" dirty="0" smtClean="0"/>
              <a:t>. </a:t>
            </a:r>
            <a:r>
              <a:rPr lang="en-US" altLang="zh-CN" sz="1100" b="1" dirty="0" smtClean="0"/>
              <a:t>7</a:t>
            </a:r>
            <a:r>
              <a:rPr lang="zh-CN" altLang="en-US" sz="1100" b="1" dirty="0" smtClean="0"/>
              <a:t>*</a:t>
            </a:r>
            <a:r>
              <a:rPr lang="en-US" altLang="zh-CN" sz="1100" b="1" dirty="0" smtClean="0"/>
              <a:t>7</a:t>
            </a:r>
            <a:r>
              <a:rPr lang="en-US" altLang="zh-CN" sz="1100" b="1" dirty="0" smtClean="0"/>
              <a:t> </a:t>
            </a:r>
            <a:r>
              <a:rPr lang="en-US" altLang="zh-CN" sz="1100" b="1" dirty="0"/>
              <a:t>Rule Table for the Inverted Pendulum:</a:t>
            </a:r>
            <a:endParaRPr lang="zh-CN" altLang="zh-CN" sz="1100" dirty="0"/>
          </a:p>
        </p:txBody>
      </p:sp>
      <p:pic>
        <p:nvPicPr>
          <p:cNvPr id="10" name="图片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005064"/>
            <a:ext cx="4104456" cy="270892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707584" y="3887470"/>
            <a:ext cx="25926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/>
              <a:t>triangular MF with 7*7 rule bases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538320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图片 5" descr="sp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3319463"/>
            <a:ext cx="7620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图片 4" descr="sp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2328863"/>
            <a:ext cx="7620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itle 6"/>
          <p:cNvSpPr txBox="1">
            <a:spLocks/>
          </p:cNvSpPr>
          <p:nvPr/>
        </p:nvSpPr>
        <p:spPr bwMode="auto">
          <a:xfrm>
            <a:off x="179388" y="-3175"/>
            <a:ext cx="5472112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Outline</a:t>
            </a:r>
            <a:endParaRPr lang="zh-CN" altLang="en-US" sz="2800" b="1" dirty="0">
              <a:solidFill>
                <a:schemeClr val="bg1"/>
              </a:solidFill>
              <a:latin typeface="Trebuchet MS" pitchFamily="34" charset="0"/>
              <a:ea typeface="方正姚体" pitchFamily="2" charset="-122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01216" y="908720"/>
            <a:ext cx="8203232" cy="5472608"/>
          </a:xfrm>
          <a:prstGeom prst="rect">
            <a:avLst/>
          </a:prstGeom>
          <a:noFill/>
          <a:ln w="25400" cmpd="sng">
            <a:noFill/>
            <a:prstDash val="sysDot"/>
          </a:ln>
        </p:spPr>
        <p:txBody>
          <a:bodyPr>
            <a:normAutofit fontScale="92500" lnSpcReduction="20000"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>
              <a:buNone/>
              <a:defRPr/>
            </a:pPr>
            <a:endParaRPr lang="en-US" altLang="zh-CN" sz="16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4">
                    <a:lumMod val="50000"/>
                  </a:schemeClr>
                </a:solidFill>
              </a:rPr>
              <a:t>Introduction &amp; objectives </a:t>
            </a:r>
          </a:p>
          <a:p>
            <a:pPr marL="109537" indent="0">
              <a:buNone/>
              <a:defRPr/>
            </a:pPr>
            <a:endParaRPr lang="en-US" altLang="zh-CN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zh-CN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</a:rPr>
              <a:t>Modeling </a:t>
            </a: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</a:rPr>
              <a:t>moves of </a:t>
            </a: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</a:rPr>
              <a:t>IP</a:t>
            </a:r>
          </a:p>
          <a:p>
            <a:pPr>
              <a:buFont typeface="Wingdings" panose="05000000000000000000" pitchFamily="2" charset="2"/>
              <a:buChar char="l"/>
              <a:defRPr/>
            </a:pP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</a:rPr>
              <a:t>Solving </a:t>
            </a: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</a:rPr>
              <a:t>non-linear </a:t>
            </a: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</a:rPr>
              <a:t>ODE</a:t>
            </a:r>
          </a:p>
          <a:p>
            <a:pPr>
              <a:buFont typeface="Wingdings" panose="05000000000000000000" pitchFamily="2" charset="2"/>
              <a:buChar char="l"/>
              <a:defRPr/>
            </a:pPr>
            <a:endParaRPr lang="en-US" altLang="zh-CN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</a:rPr>
              <a:t>Design fuzzy controller </a:t>
            </a:r>
          </a:p>
          <a:p>
            <a:pPr marL="109537" indent="0">
              <a:buNone/>
              <a:defRPr/>
            </a:pPr>
            <a:endParaRPr lang="en-US" altLang="zh-CN" sz="12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109537" indent="0">
              <a:buNone/>
              <a:defRPr/>
            </a:pPr>
            <a:endParaRPr lang="en-US" altLang="zh-CN" sz="12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 smtClean="0">
                <a:solidFill>
                  <a:schemeClr val="accent4">
                    <a:lumMod val="50000"/>
                  </a:schemeClr>
                </a:solidFill>
              </a:rPr>
              <a:t> Tuning system conditions for </a:t>
            </a:r>
            <a:r>
              <a:rPr lang="en-US" altLang="zh-CN" sz="2400" b="1" dirty="0" smtClean="0">
                <a:solidFill>
                  <a:schemeClr val="accent4">
                    <a:lumMod val="50000"/>
                  </a:schemeClr>
                </a:solidFill>
              </a:rPr>
              <a:t>improvement</a:t>
            </a:r>
            <a:endParaRPr lang="en-US" altLang="zh-CN" sz="24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zh-CN" altLang="en-US" sz="16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Input</a:t>
            </a:r>
            <a:r>
              <a:rPr lang="zh-CN" altLang="en-US" sz="1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zh-CN" alt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output</a:t>
            </a:r>
            <a:r>
              <a:rPr lang="zh-CN" alt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gain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;</a:t>
            </a:r>
            <a:endParaRPr lang="en-US" altLang="zh-CN" sz="18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zh-CN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Comparison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between Gaussian and triangular membership function;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A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djust</a:t>
            </a:r>
            <a:r>
              <a:rPr lang="zh-CN" altLang="en-US" sz="1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scaling</a:t>
            </a:r>
            <a:r>
              <a:rPr lang="zh-CN" altLang="en-US" sz="1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gains</a:t>
            </a:r>
            <a:r>
              <a:rPr lang="zh-CN" altLang="en-US" sz="1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g0, g1, h);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Increase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rules from 5*5 to 7*7;</a:t>
            </a:r>
          </a:p>
          <a:p>
            <a:pPr marL="109537" indent="0">
              <a:buNone/>
              <a:defRPr/>
            </a:pPr>
            <a:endParaRPr lang="en-US" altLang="zh-CN" sz="18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Conclusions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109537" indent="0">
              <a:buNone/>
              <a:defRPr/>
            </a:pPr>
            <a:endParaRPr lang="en-US" altLang="zh-CN" sz="19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109537" indent="0">
              <a:buNone/>
              <a:defRPr/>
            </a:pPr>
            <a:r>
              <a:rPr lang="en-US" altLang="zh-CN" sz="1700" dirty="0">
                <a:solidFill>
                  <a:schemeClr val="accent4">
                    <a:lumMod val="50000"/>
                  </a:schemeClr>
                </a:solidFill>
              </a:rPr>
              <a:t>* Appendix of </a:t>
            </a:r>
            <a:r>
              <a:rPr lang="en-US" altLang="zh-CN" sz="1700" dirty="0" err="1">
                <a:solidFill>
                  <a:schemeClr val="accent4">
                    <a:lumMod val="50000"/>
                  </a:schemeClr>
                </a:solidFill>
              </a:rPr>
              <a:t>Matlab</a:t>
            </a:r>
            <a:r>
              <a:rPr lang="en-US" altLang="zh-CN" sz="1700" dirty="0">
                <a:solidFill>
                  <a:schemeClr val="accent4">
                    <a:lumMod val="50000"/>
                  </a:schemeClr>
                </a:solidFill>
              </a:rPr>
              <a:t> code</a:t>
            </a:r>
          </a:p>
          <a:p>
            <a:pPr marL="109537" indent="0">
              <a:buNone/>
              <a:defRPr/>
            </a:pPr>
            <a:endParaRPr lang="en-US" altLang="zh-CN" sz="24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109537" indent="0">
              <a:buNone/>
              <a:defRPr/>
            </a:pPr>
            <a:endParaRPr lang="en-US" altLang="zh-CN" sz="2400" b="1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B1848-B263-4FB9-8E29-914940ADF847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4502261"/>
      </p:ext>
    </p:extLst>
  </p:cSld>
  <p:clrMapOvr>
    <a:masterClrMapping/>
  </p:clrMapOvr>
  <p:transition xmlns:p14="http://schemas.microsoft.com/office/powerpoint/2010/main" spd="slow" advTm="2066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557DC-D972-49E5-BCB8-0EE087CD3F69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sp>
        <p:nvSpPr>
          <p:cNvPr id="3" name="Title 6"/>
          <p:cNvSpPr txBox="1">
            <a:spLocks/>
          </p:cNvSpPr>
          <p:nvPr/>
        </p:nvSpPr>
        <p:spPr bwMode="auto">
          <a:xfrm>
            <a:off x="179388" y="-3175"/>
            <a:ext cx="9361164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9pPr>
          </a:lstStyle>
          <a:p>
            <a:r>
              <a:rPr lang="en-US" altLang="zh-CN" sz="2800" b="1" dirty="0" smtClean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Conclusions</a:t>
            </a:r>
            <a:endParaRPr lang="en-US" altLang="zh-CN" sz="2800" b="1" dirty="0">
              <a:solidFill>
                <a:schemeClr val="bg1"/>
              </a:solidFill>
              <a:latin typeface="Trebuchet MS" pitchFamily="34" charset="0"/>
              <a:ea typeface="方正姚体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696218"/>
              </p:ext>
            </p:extLst>
          </p:nvPr>
        </p:nvGraphicFramePr>
        <p:xfrm>
          <a:off x="4355976" y="908720"/>
          <a:ext cx="52705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文档" r:id="rId3" imgW="5270500" imgH="2971800" progId="Word.Document.12">
                  <p:embed/>
                </p:oleObj>
              </mc:Choice>
              <mc:Fallback>
                <p:oleObj name="文档" r:id="rId3" imgW="5270500" imgH="2971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5976" y="908720"/>
                        <a:ext cx="5270500" cy="297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849451"/>
              </p:ext>
            </p:extLst>
          </p:nvPr>
        </p:nvGraphicFramePr>
        <p:xfrm>
          <a:off x="-108520" y="908720"/>
          <a:ext cx="52705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文档" r:id="rId5" imgW="5270500" imgH="2971800" progId="Word.Document.12">
                  <p:embed/>
                </p:oleObj>
              </mc:Choice>
              <mc:Fallback>
                <p:oleObj name="文档" r:id="rId5" imgW="5270500" imgH="2971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108520" y="908720"/>
                        <a:ext cx="5270500" cy="297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544" y="4005064"/>
            <a:ext cx="4104456" cy="27089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831312" y="3887470"/>
            <a:ext cx="25926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/>
              <a:t>triangular MF with 7*7 rule bases</a:t>
            </a:r>
            <a:endParaRPr lang="zh-CN" altLang="zh-CN" sz="1100" dirty="0"/>
          </a:p>
        </p:txBody>
      </p:sp>
      <p:pic>
        <p:nvPicPr>
          <p:cNvPr id="8" name="图片 7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077072"/>
            <a:ext cx="3888432" cy="252028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475656" y="3933056"/>
            <a:ext cx="26078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/>
              <a:t>triangular MF </a:t>
            </a:r>
            <a:r>
              <a:rPr lang="en-US" altLang="zh-CN" sz="1100" b="1" dirty="0" smtClean="0"/>
              <a:t>with</a:t>
            </a:r>
            <a:r>
              <a:rPr lang="zh-CN" altLang="en-US" sz="1100" b="1" dirty="0" smtClean="0"/>
              <a:t> </a:t>
            </a:r>
            <a:r>
              <a:rPr lang="en-US" altLang="zh-CN" sz="1100" b="1" dirty="0" smtClean="0"/>
              <a:t>5</a:t>
            </a:r>
            <a:r>
              <a:rPr lang="zh-CN" altLang="en-US" sz="1100" b="1" dirty="0" smtClean="0"/>
              <a:t>*</a:t>
            </a:r>
            <a:r>
              <a:rPr lang="en-US" altLang="zh-CN" sz="1100" b="1" dirty="0" smtClean="0"/>
              <a:t>5</a:t>
            </a:r>
            <a:r>
              <a:rPr lang="en-US" altLang="zh-CN" sz="1100" b="1" dirty="0" smtClean="0"/>
              <a:t> </a:t>
            </a:r>
            <a:r>
              <a:rPr lang="en-US" altLang="zh-CN" sz="1100" b="1" dirty="0"/>
              <a:t>rule bases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714272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41453" y="2967335"/>
            <a:ext cx="3937296" cy="76944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4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zh-CN" altLang="en-US" sz="4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2113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图片 5" descr="sp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3319463"/>
            <a:ext cx="7620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图片 4" descr="sp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2328863"/>
            <a:ext cx="7620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itle 6"/>
          <p:cNvSpPr txBox="1">
            <a:spLocks/>
          </p:cNvSpPr>
          <p:nvPr/>
        </p:nvSpPr>
        <p:spPr bwMode="auto">
          <a:xfrm>
            <a:off x="179388" y="-3175"/>
            <a:ext cx="5472112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Outline</a:t>
            </a:r>
            <a:endParaRPr lang="zh-CN" altLang="en-US" sz="2800" b="1" dirty="0">
              <a:solidFill>
                <a:schemeClr val="bg1"/>
              </a:solidFill>
              <a:latin typeface="Trebuchet MS" pitchFamily="34" charset="0"/>
              <a:ea typeface="方正姚体" pitchFamily="2" charset="-122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01216" y="908720"/>
            <a:ext cx="8203232" cy="5472608"/>
          </a:xfrm>
          <a:prstGeom prst="rect">
            <a:avLst/>
          </a:prstGeom>
          <a:noFill/>
          <a:ln w="25400" cmpd="sng">
            <a:noFill/>
            <a:prstDash val="sysDot"/>
          </a:ln>
        </p:spPr>
        <p:txBody>
          <a:bodyPr>
            <a:normAutofit fontScale="92500" lnSpcReduction="20000"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>
              <a:buNone/>
              <a:defRPr/>
            </a:pPr>
            <a:endParaRPr lang="en-US" altLang="zh-CN" sz="16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4">
                    <a:lumMod val="50000"/>
                  </a:schemeClr>
                </a:solidFill>
              </a:rPr>
              <a:t>Introduction &amp; objectives </a:t>
            </a:r>
          </a:p>
          <a:p>
            <a:pPr marL="109537" indent="0">
              <a:buNone/>
              <a:defRPr/>
            </a:pPr>
            <a:endParaRPr lang="en-US" altLang="zh-CN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zh-CN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</a:rPr>
              <a:t>Modeling </a:t>
            </a: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</a:rPr>
              <a:t>moves of </a:t>
            </a: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</a:rPr>
              <a:t>IP</a:t>
            </a:r>
          </a:p>
          <a:p>
            <a:pPr>
              <a:buFont typeface="Wingdings" panose="05000000000000000000" pitchFamily="2" charset="2"/>
              <a:buChar char="l"/>
              <a:defRPr/>
            </a:pP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</a:rPr>
              <a:t>Solving </a:t>
            </a: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</a:rPr>
              <a:t>non-linear </a:t>
            </a: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</a:rPr>
              <a:t>ODE</a:t>
            </a:r>
          </a:p>
          <a:p>
            <a:pPr>
              <a:buFont typeface="Wingdings" panose="05000000000000000000" pitchFamily="2" charset="2"/>
              <a:buChar char="l"/>
              <a:defRPr/>
            </a:pPr>
            <a:endParaRPr lang="en-US" altLang="zh-CN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</a:rPr>
              <a:t>Design fuzzy controller </a:t>
            </a:r>
          </a:p>
          <a:p>
            <a:pPr marL="109537" indent="0">
              <a:buNone/>
              <a:defRPr/>
            </a:pPr>
            <a:endParaRPr lang="en-US" altLang="zh-CN" sz="12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109537" indent="0">
              <a:buNone/>
              <a:defRPr/>
            </a:pPr>
            <a:endParaRPr lang="en-US" altLang="zh-CN" sz="12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 smtClean="0">
                <a:solidFill>
                  <a:schemeClr val="accent4">
                    <a:lumMod val="50000"/>
                  </a:schemeClr>
                </a:solidFill>
              </a:rPr>
              <a:t> Tuning system conditions for </a:t>
            </a:r>
            <a:r>
              <a:rPr lang="en-US" altLang="zh-CN" sz="2400" b="1" dirty="0" smtClean="0">
                <a:solidFill>
                  <a:schemeClr val="accent4">
                    <a:lumMod val="50000"/>
                  </a:schemeClr>
                </a:solidFill>
              </a:rPr>
              <a:t>improvement</a:t>
            </a:r>
            <a:endParaRPr lang="en-US" altLang="zh-CN" sz="24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zh-CN" altLang="en-US" sz="16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Input</a:t>
            </a:r>
            <a:r>
              <a:rPr lang="zh-CN" altLang="en-US" sz="1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zh-CN" alt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output</a:t>
            </a:r>
            <a:r>
              <a:rPr lang="zh-CN" alt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gain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;</a:t>
            </a:r>
            <a:endParaRPr lang="en-US" altLang="zh-CN" sz="18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zh-CN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Comparison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between Gaussian and triangular membership function;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A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djust</a:t>
            </a:r>
            <a:r>
              <a:rPr lang="zh-CN" altLang="en-US" sz="1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scaling</a:t>
            </a:r>
            <a:r>
              <a:rPr lang="zh-CN" altLang="en-US" sz="1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gains</a:t>
            </a:r>
            <a:r>
              <a:rPr lang="zh-CN" altLang="en-US" sz="1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g0, g1, h);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Increase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rules from 5*5 to 7*7;</a:t>
            </a:r>
          </a:p>
          <a:p>
            <a:pPr marL="109537" indent="0">
              <a:buNone/>
              <a:defRPr/>
            </a:pPr>
            <a:endParaRPr lang="en-US" altLang="zh-CN" sz="18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 smtClean="0">
                <a:solidFill>
                  <a:schemeClr val="accent4">
                    <a:lumMod val="50000"/>
                  </a:schemeClr>
                </a:solidFill>
              </a:rPr>
              <a:t> Conclusions</a:t>
            </a:r>
            <a:endParaRPr lang="en-US" altLang="zh-CN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109537" indent="0">
              <a:buNone/>
              <a:defRPr/>
            </a:pPr>
            <a:endParaRPr lang="en-US" altLang="zh-CN" sz="19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109537" indent="0">
              <a:buNone/>
              <a:defRPr/>
            </a:pPr>
            <a:r>
              <a:rPr lang="en-US" altLang="zh-CN" sz="1700" dirty="0">
                <a:solidFill>
                  <a:schemeClr val="accent4">
                    <a:lumMod val="50000"/>
                  </a:schemeClr>
                </a:solidFill>
              </a:rPr>
              <a:t>* Appendix of </a:t>
            </a:r>
            <a:r>
              <a:rPr lang="en-US" altLang="zh-CN" sz="1700" dirty="0" err="1">
                <a:solidFill>
                  <a:schemeClr val="accent4">
                    <a:lumMod val="50000"/>
                  </a:schemeClr>
                </a:solidFill>
              </a:rPr>
              <a:t>Matlab</a:t>
            </a:r>
            <a:r>
              <a:rPr lang="en-US" altLang="zh-CN" sz="1700" dirty="0">
                <a:solidFill>
                  <a:schemeClr val="accent4">
                    <a:lumMod val="50000"/>
                  </a:schemeClr>
                </a:solidFill>
              </a:rPr>
              <a:t> code</a:t>
            </a:r>
          </a:p>
          <a:p>
            <a:pPr marL="109537" indent="0">
              <a:buNone/>
              <a:defRPr/>
            </a:pPr>
            <a:endParaRPr lang="en-US" altLang="zh-CN" sz="24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109537" indent="0">
              <a:buNone/>
              <a:defRPr/>
            </a:pPr>
            <a:endParaRPr lang="en-US" altLang="zh-CN" sz="2400" b="1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B1848-B263-4FB9-8E29-914940ADF847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4265202"/>
      </p:ext>
    </p:extLst>
  </p:cSld>
  <p:clrMapOvr>
    <a:masterClrMapping/>
  </p:clrMapOvr>
  <p:transition xmlns:p14="http://schemas.microsoft.com/office/powerpoint/2010/main" spd="slow" advTm="2066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标题 2"/>
          <p:cNvSpPr txBox="1">
            <a:spLocks/>
          </p:cNvSpPr>
          <p:nvPr/>
        </p:nvSpPr>
        <p:spPr>
          <a:xfrm>
            <a:off x="63500" y="0"/>
            <a:ext cx="8229600" cy="428625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449" name="Title 6"/>
          <p:cNvSpPr txBox="1">
            <a:spLocks/>
          </p:cNvSpPr>
          <p:nvPr/>
        </p:nvSpPr>
        <p:spPr bwMode="auto">
          <a:xfrm>
            <a:off x="179388" y="-3175"/>
            <a:ext cx="8113712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9pPr>
          </a:lstStyle>
          <a:p>
            <a:r>
              <a:rPr lang="en-US" altLang="zh-CN" sz="2800" b="1" dirty="0" smtClean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Introduction </a:t>
            </a:r>
            <a:r>
              <a:rPr lang="en-US" altLang="zh-CN" sz="2800" b="1" dirty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&amp; objectives </a:t>
            </a:r>
            <a:r>
              <a:rPr lang="en-US" altLang="zh-CN" sz="2800" b="1" dirty="0" smtClean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 </a:t>
            </a:r>
            <a:endParaRPr lang="zh-CN" altLang="en-US" sz="2800" b="1" dirty="0">
              <a:solidFill>
                <a:schemeClr val="bg1"/>
              </a:solidFill>
              <a:latin typeface="Trebuchet MS" pitchFamily="34" charset="0"/>
              <a:ea typeface="方正姚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639942-A969-4F03-A667-AE676360CB63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39552" y="3933056"/>
            <a:ext cx="81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"/>
                <a:cs typeface="Times"/>
              </a:rPr>
              <a:t>Design and examine performance </a:t>
            </a:r>
            <a:r>
              <a:rPr lang="en-US" altLang="zh-CN" dirty="0">
                <a:latin typeface="Times"/>
                <a:cs typeface="Times"/>
              </a:rPr>
              <a:t>of </a:t>
            </a:r>
            <a:r>
              <a:rPr lang="en-US" altLang="zh-CN" b="1" dirty="0">
                <a:solidFill>
                  <a:srgbClr val="3366FF"/>
                </a:solidFill>
                <a:latin typeface="Times"/>
                <a:cs typeface="Times"/>
              </a:rPr>
              <a:t>fuzzy </a:t>
            </a:r>
            <a:r>
              <a:rPr lang="en-US" altLang="zh-CN" b="1" dirty="0" smtClean="0">
                <a:solidFill>
                  <a:srgbClr val="3366FF"/>
                </a:solidFill>
                <a:latin typeface="Times"/>
                <a:cs typeface="Times"/>
              </a:rPr>
              <a:t>controller </a:t>
            </a:r>
            <a:r>
              <a:rPr lang="en-US" altLang="zh-CN" dirty="0">
                <a:latin typeface="Times"/>
                <a:cs typeface="Times"/>
              </a:rPr>
              <a:t>in </a:t>
            </a:r>
            <a:r>
              <a:rPr lang="en-US" altLang="zh-CN" b="1" dirty="0" smtClean="0">
                <a:solidFill>
                  <a:srgbClr val="3366FF"/>
                </a:solidFill>
                <a:latin typeface="Times"/>
                <a:cs typeface="Times"/>
              </a:rPr>
              <a:t>inverted </a:t>
            </a:r>
            <a:r>
              <a:rPr lang="en-US" altLang="zh-CN" b="1" dirty="0">
                <a:solidFill>
                  <a:srgbClr val="3366FF"/>
                </a:solidFill>
                <a:latin typeface="Times"/>
                <a:cs typeface="Times"/>
              </a:rPr>
              <a:t>pendulum </a:t>
            </a:r>
            <a:r>
              <a:rPr lang="en-US" altLang="zh-CN" dirty="0">
                <a:latin typeface="Times"/>
                <a:cs typeface="Times"/>
              </a:rPr>
              <a:t>system (IPS) </a:t>
            </a:r>
            <a:r>
              <a:rPr lang="en-US" altLang="zh-CN" dirty="0" smtClean="0">
                <a:latin typeface="Times"/>
                <a:cs typeface="Times"/>
              </a:rPr>
              <a:t>to</a:t>
            </a:r>
            <a:r>
              <a:rPr lang="zh-CN" altLang="en-US" dirty="0" smtClean="0">
                <a:latin typeface="Times"/>
                <a:cs typeface="Times"/>
              </a:rPr>
              <a:t> </a:t>
            </a:r>
            <a:r>
              <a:rPr lang="en-US" altLang="zh-CN" dirty="0" smtClean="0">
                <a:latin typeface="Times"/>
                <a:cs typeface="Times"/>
              </a:rPr>
              <a:t>make</a:t>
            </a:r>
            <a:r>
              <a:rPr lang="zh-CN" altLang="en-US" dirty="0" smtClean="0">
                <a:latin typeface="Times"/>
                <a:cs typeface="Times"/>
              </a:rPr>
              <a:t> </a:t>
            </a:r>
            <a:r>
              <a:rPr lang="en-US" altLang="zh-CN" dirty="0" smtClean="0">
                <a:latin typeface="Times"/>
                <a:cs typeface="Times"/>
              </a:rPr>
              <a:t>the</a:t>
            </a:r>
            <a:r>
              <a:rPr lang="zh-CN" altLang="en-US" dirty="0" smtClean="0">
                <a:latin typeface="Times"/>
                <a:cs typeface="Times"/>
              </a:rPr>
              <a:t> </a:t>
            </a:r>
            <a:r>
              <a:rPr lang="en-US" altLang="zh-CN" dirty="0" smtClean="0">
                <a:latin typeface="Times"/>
                <a:cs typeface="Times"/>
              </a:rPr>
              <a:t>pole</a:t>
            </a:r>
            <a:r>
              <a:rPr lang="zh-CN" altLang="en-US" dirty="0" smtClean="0">
                <a:latin typeface="Times"/>
                <a:cs typeface="Times"/>
              </a:rPr>
              <a:t> </a:t>
            </a:r>
            <a:r>
              <a:rPr lang="en-US" altLang="zh-CN" dirty="0" smtClean="0">
                <a:latin typeface="Times"/>
                <a:cs typeface="Times"/>
              </a:rPr>
              <a:t>upright</a:t>
            </a:r>
            <a:r>
              <a:rPr lang="zh-CN" altLang="en-US" dirty="0" smtClean="0">
                <a:latin typeface="Times"/>
                <a:cs typeface="Times"/>
              </a:rPr>
              <a:t> </a:t>
            </a:r>
            <a:r>
              <a:rPr lang="en-US" altLang="zh-CN" dirty="0" smtClean="0">
                <a:latin typeface="Times"/>
                <a:cs typeface="Times"/>
              </a:rPr>
              <a:t>based </a:t>
            </a:r>
            <a:r>
              <a:rPr lang="en-US" altLang="zh-CN" dirty="0">
                <a:latin typeface="Times"/>
                <a:cs typeface="Times"/>
              </a:rPr>
              <a:t>on </a:t>
            </a:r>
            <a:r>
              <a:rPr lang="en-US" altLang="zh-CN" b="1" dirty="0">
                <a:solidFill>
                  <a:srgbClr val="3366FF"/>
                </a:solidFill>
                <a:latin typeface="Times"/>
                <a:cs typeface="Times"/>
              </a:rPr>
              <a:t>MATLAB </a:t>
            </a:r>
            <a:r>
              <a:rPr lang="en-US" altLang="zh-CN" b="1" dirty="0" smtClean="0">
                <a:solidFill>
                  <a:srgbClr val="3366FF"/>
                </a:solidFill>
                <a:latin typeface="Times"/>
                <a:cs typeface="Times"/>
              </a:rPr>
              <a:t>simulation. </a:t>
            </a:r>
            <a:endParaRPr lang="en-US" altLang="zh-CN" b="1" dirty="0">
              <a:solidFill>
                <a:srgbClr val="3366FF"/>
              </a:solidFill>
              <a:latin typeface="Times"/>
              <a:cs typeface="Time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9376" y="1844824"/>
            <a:ext cx="2868120" cy="194421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9552" y="836712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Inverted pendulum on a cart:</a:t>
            </a:r>
          </a:p>
          <a:p>
            <a:r>
              <a:rPr lang="en-US" altLang="zh-CN" dirty="0" smtClean="0"/>
              <a:t>length </a:t>
            </a:r>
            <a:r>
              <a:rPr lang="en-US" altLang="zh-CN" dirty="0" smtClean="0">
                <a:latin typeface="Apple Chancery"/>
                <a:cs typeface="Apple Chancery"/>
              </a:rPr>
              <a:t>l</a:t>
            </a:r>
            <a:r>
              <a:rPr lang="en-US" altLang="zh-CN" dirty="0" smtClean="0"/>
              <a:t> </a:t>
            </a:r>
            <a:r>
              <a:rPr lang="en-US" altLang="zh-CN" dirty="0" smtClean="0"/>
              <a:t>pole</a:t>
            </a:r>
            <a:r>
              <a:rPr lang="zh-CN" altLang="en-US" dirty="0" smtClean="0"/>
              <a:t> </a:t>
            </a:r>
            <a:r>
              <a:rPr lang="en-US" altLang="zh-CN" dirty="0" smtClean="0"/>
              <a:t>pivoted </a:t>
            </a:r>
            <a:r>
              <a:rPr lang="en-US" altLang="zh-CN" dirty="0"/>
              <a:t>on a </a:t>
            </a:r>
            <a:r>
              <a:rPr lang="en-US" altLang="zh-CN" dirty="0">
                <a:solidFill>
                  <a:srgbClr val="3366FF"/>
                </a:solidFill>
              </a:rPr>
              <a:t>horizontally moving </a:t>
            </a:r>
            <a:r>
              <a:rPr lang="en-US" altLang="zh-CN" dirty="0" smtClean="0">
                <a:solidFill>
                  <a:srgbClr val="3366FF"/>
                </a:solidFill>
              </a:rPr>
              <a:t>base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 </a:t>
            </a:r>
            <a:r>
              <a:rPr lang="en-US" altLang="zh-CN" dirty="0"/>
              <a:t>cart is restricted to linear motion and is subject to forces resulting in or hindering motion.</a:t>
            </a:r>
            <a:endParaRPr lang="zh-CN" altLang="en-US" dirty="0"/>
          </a:p>
          <a:p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8661" y="4532827"/>
            <a:ext cx="3277515" cy="220854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xmlns:p14="http://schemas.microsoft.com/office/powerpoint/2010/main" spd="slow" advTm="40849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图片 5" descr="sp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3319463"/>
            <a:ext cx="7620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图片 4" descr="sp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2328863"/>
            <a:ext cx="7620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itle 6"/>
          <p:cNvSpPr txBox="1">
            <a:spLocks/>
          </p:cNvSpPr>
          <p:nvPr/>
        </p:nvSpPr>
        <p:spPr bwMode="auto">
          <a:xfrm>
            <a:off x="179388" y="-3175"/>
            <a:ext cx="5472112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Outline</a:t>
            </a:r>
            <a:endParaRPr lang="zh-CN" altLang="en-US" sz="2800" b="1" dirty="0">
              <a:solidFill>
                <a:schemeClr val="bg1"/>
              </a:solidFill>
              <a:latin typeface="Trebuchet MS" pitchFamily="34" charset="0"/>
              <a:ea typeface="方正姚体" pitchFamily="2" charset="-122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01216" y="908720"/>
            <a:ext cx="8203232" cy="5472608"/>
          </a:xfrm>
          <a:prstGeom prst="rect">
            <a:avLst/>
          </a:prstGeom>
          <a:noFill/>
          <a:ln w="25400" cmpd="sng">
            <a:noFill/>
            <a:prstDash val="sysDot"/>
          </a:ln>
        </p:spPr>
        <p:txBody>
          <a:bodyPr>
            <a:normAutofit fontScale="92500" lnSpcReduction="20000"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>
              <a:buNone/>
              <a:defRPr/>
            </a:pPr>
            <a:endParaRPr lang="en-US" altLang="zh-CN" sz="16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4">
                    <a:lumMod val="50000"/>
                  </a:schemeClr>
                </a:solidFill>
              </a:rPr>
              <a:t>Introduction &amp; objectives </a:t>
            </a:r>
          </a:p>
          <a:p>
            <a:pPr marL="109537" indent="0">
              <a:buNone/>
              <a:defRPr/>
            </a:pPr>
            <a:endParaRPr lang="en-US" altLang="zh-CN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zh-CN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Modeling </a:t>
            </a:r>
            <a:r>
              <a:rPr lang="en-US" altLang="zh-CN" sz="2400" b="1" dirty="0">
                <a:solidFill>
                  <a:srgbClr val="FF0000"/>
                </a:solidFill>
              </a:rPr>
              <a:t>moves of </a:t>
            </a:r>
            <a:r>
              <a:rPr lang="en-US" altLang="zh-CN" sz="2400" b="1" dirty="0">
                <a:solidFill>
                  <a:srgbClr val="FF0000"/>
                </a:solidFill>
              </a:rPr>
              <a:t>IP</a:t>
            </a:r>
          </a:p>
          <a:p>
            <a:pPr>
              <a:buFont typeface="Wingdings" panose="05000000000000000000" pitchFamily="2" charset="2"/>
              <a:buChar char="l"/>
              <a:defRPr/>
            </a:pP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</a:rPr>
              <a:t>Solving </a:t>
            </a: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</a:rPr>
              <a:t>non-linear </a:t>
            </a: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</a:rPr>
              <a:t>ODE</a:t>
            </a:r>
          </a:p>
          <a:p>
            <a:pPr>
              <a:buFont typeface="Wingdings" panose="05000000000000000000" pitchFamily="2" charset="2"/>
              <a:buChar char="l"/>
              <a:defRPr/>
            </a:pPr>
            <a:endParaRPr lang="en-US" altLang="zh-CN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</a:rPr>
              <a:t>Design fuzzy controller </a:t>
            </a:r>
          </a:p>
          <a:p>
            <a:pPr marL="109537" indent="0">
              <a:buNone/>
              <a:defRPr/>
            </a:pPr>
            <a:endParaRPr lang="en-US" altLang="zh-CN" sz="12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109537" indent="0">
              <a:buNone/>
              <a:defRPr/>
            </a:pPr>
            <a:endParaRPr lang="en-US" altLang="zh-CN" sz="12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 smtClean="0">
                <a:solidFill>
                  <a:schemeClr val="accent4">
                    <a:lumMod val="50000"/>
                  </a:schemeClr>
                </a:solidFill>
              </a:rPr>
              <a:t> Tuning system conditions for </a:t>
            </a:r>
            <a:r>
              <a:rPr lang="en-US" altLang="zh-CN" sz="2400" b="1" dirty="0" smtClean="0">
                <a:solidFill>
                  <a:schemeClr val="accent4">
                    <a:lumMod val="50000"/>
                  </a:schemeClr>
                </a:solidFill>
              </a:rPr>
              <a:t>improvement</a:t>
            </a:r>
            <a:endParaRPr lang="en-US" altLang="zh-CN" sz="24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zh-CN" altLang="en-US" sz="16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Input</a:t>
            </a:r>
            <a:r>
              <a:rPr lang="zh-CN" altLang="en-US" sz="1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zh-CN" alt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output</a:t>
            </a:r>
            <a:r>
              <a:rPr lang="zh-CN" alt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gain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;</a:t>
            </a:r>
            <a:endParaRPr lang="en-US" altLang="zh-CN" sz="18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zh-CN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Comparison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between Gaussian and triangular membership function;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A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djust</a:t>
            </a:r>
            <a:r>
              <a:rPr lang="zh-CN" altLang="en-US" sz="1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scaling</a:t>
            </a:r>
            <a:r>
              <a:rPr lang="zh-CN" altLang="en-US" sz="1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gains</a:t>
            </a:r>
            <a:r>
              <a:rPr lang="zh-CN" altLang="en-US" sz="1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g0, g1, h);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Increase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rules from 5*5 to 7*7;</a:t>
            </a:r>
          </a:p>
          <a:p>
            <a:pPr marL="109537" indent="0">
              <a:buNone/>
              <a:defRPr/>
            </a:pPr>
            <a:endParaRPr lang="en-US" altLang="zh-CN" sz="18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 smtClean="0">
                <a:solidFill>
                  <a:schemeClr val="accent4">
                    <a:lumMod val="50000"/>
                  </a:schemeClr>
                </a:solidFill>
              </a:rPr>
              <a:t> Conclusions</a:t>
            </a:r>
            <a:endParaRPr lang="en-US" altLang="zh-CN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109537" indent="0">
              <a:buNone/>
              <a:defRPr/>
            </a:pPr>
            <a:endParaRPr lang="en-US" altLang="zh-CN" sz="19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109537" indent="0">
              <a:buNone/>
              <a:defRPr/>
            </a:pPr>
            <a:r>
              <a:rPr lang="en-US" altLang="zh-CN" sz="1700" dirty="0">
                <a:solidFill>
                  <a:schemeClr val="accent4">
                    <a:lumMod val="50000"/>
                  </a:schemeClr>
                </a:solidFill>
              </a:rPr>
              <a:t>* Appendix of </a:t>
            </a:r>
            <a:r>
              <a:rPr lang="en-US" altLang="zh-CN" sz="1700" dirty="0" err="1">
                <a:solidFill>
                  <a:schemeClr val="accent4">
                    <a:lumMod val="50000"/>
                  </a:schemeClr>
                </a:solidFill>
              </a:rPr>
              <a:t>Matlab</a:t>
            </a:r>
            <a:r>
              <a:rPr lang="en-US" altLang="zh-CN" sz="1700" dirty="0">
                <a:solidFill>
                  <a:schemeClr val="accent4">
                    <a:lumMod val="50000"/>
                  </a:schemeClr>
                </a:solidFill>
              </a:rPr>
              <a:t> code</a:t>
            </a:r>
          </a:p>
          <a:p>
            <a:pPr marL="109537" indent="0">
              <a:buNone/>
              <a:defRPr/>
            </a:pPr>
            <a:endParaRPr lang="en-US" altLang="zh-CN" sz="24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109537" indent="0">
              <a:buNone/>
              <a:defRPr/>
            </a:pPr>
            <a:endParaRPr lang="en-US" altLang="zh-CN" sz="2400" b="1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B1848-B263-4FB9-8E29-914940ADF847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4502261"/>
      </p:ext>
    </p:extLst>
  </p:cSld>
  <p:clrMapOvr>
    <a:masterClrMapping/>
  </p:clrMapOvr>
  <p:transition xmlns:p14="http://schemas.microsoft.com/office/powerpoint/2010/main" spd="slow" advTm="20660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557DC-D972-49E5-BCB8-0EE087CD3F69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3" name="Title 6"/>
          <p:cNvSpPr txBox="1">
            <a:spLocks/>
          </p:cNvSpPr>
          <p:nvPr/>
        </p:nvSpPr>
        <p:spPr bwMode="auto">
          <a:xfrm>
            <a:off x="179388" y="-3175"/>
            <a:ext cx="6984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9pPr>
          </a:lstStyle>
          <a:p>
            <a:r>
              <a:rPr lang="en-US" altLang="zh-CN" sz="2800" b="1" dirty="0" smtClean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Modeling </a:t>
            </a:r>
            <a:r>
              <a:rPr lang="en-US" altLang="zh-CN" sz="2800" b="1" dirty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moves of IP</a:t>
            </a:r>
            <a:endParaRPr lang="zh-CN" altLang="en-US" sz="2800" b="1" dirty="0">
              <a:solidFill>
                <a:schemeClr val="bg1"/>
              </a:solidFill>
              <a:latin typeface="Trebuchet MS" pitchFamily="34" charset="0"/>
              <a:ea typeface="方正姚体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598350"/>
              </p:ext>
            </p:extLst>
          </p:nvPr>
        </p:nvGraphicFramePr>
        <p:xfrm>
          <a:off x="611560" y="4077072"/>
          <a:ext cx="7989824" cy="904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文档" r:id="rId4" imgW="5270500" imgH="596900" progId="Word.Document.12">
                  <p:embed/>
                </p:oleObj>
              </mc:Choice>
              <mc:Fallback>
                <p:oleObj name="文档" r:id="rId4" imgW="5270500" imgH="596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560" y="4077072"/>
                        <a:ext cx="7989824" cy="9048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539552" y="891877"/>
            <a:ext cx="4104456" cy="1384995"/>
          </a:xfrm>
          <a:prstGeom prst="rect">
            <a:avLst/>
          </a:prstGeom>
          <a:ln w="57150" cmpd="thickThin">
            <a:solidFill>
              <a:srgbClr val="3366FF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dirty="0"/>
              <a:t>In ideal condition:</a:t>
            </a:r>
          </a:p>
          <a:p>
            <a:endParaRPr lang="en-US" altLang="zh-CN" baseline="30000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No internal friction; 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The pole is modeled as a thin rod;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The horizontal axis is enough long ; </a:t>
            </a:r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6"/>
          <a:srcRect b="10717"/>
          <a:stretch/>
        </p:blipFill>
        <p:spPr>
          <a:xfrm>
            <a:off x="3177747" y="2348880"/>
            <a:ext cx="2762405" cy="1592624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896544"/>
            <a:ext cx="3672408" cy="177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1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图片 5" descr="sp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3319463"/>
            <a:ext cx="7620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图片 4" descr="sp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2328863"/>
            <a:ext cx="7620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itle 6"/>
          <p:cNvSpPr txBox="1">
            <a:spLocks/>
          </p:cNvSpPr>
          <p:nvPr/>
        </p:nvSpPr>
        <p:spPr bwMode="auto">
          <a:xfrm>
            <a:off x="179388" y="-3175"/>
            <a:ext cx="5472112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Outline</a:t>
            </a:r>
            <a:endParaRPr lang="zh-CN" altLang="en-US" sz="2800" b="1" dirty="0">
              <a:solidFill>
                <a:schemeClr val="bg1"/>
              </a:solidFill>
              <a:latin typeface="Trebuchet MS" pitchFamily="34" charset="0"/>
              <a:ea typeface="方正姚体" pitchFamily="2" charset="-122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01216" y="908720"/>
            <a:ext cx="8203232" cy="5472608"/>
          </a:xfrm>
          <a:prstGeom prst="rect">
            <a:avLst/>
          </a:prstGeom>
          <a:noFill/>
          <a:ln w="25400" cmpd="sng">
            <a:noFill/>
            <a:prstDash val="sysDot"/>
          </a:ln>
        </p:spPr>
        <p:txBody>
          <a:bodyPr>
            <a:normAutofit fontScale="92500" lnSpcReduction="20000"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>
              <a:buNone/>
              <a:defRPr/>
            </a:pPr>
            <a:endParaRPr lang="en-US" altLang="zh-CN" sz="16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4">
                    <a:lumMod val="50000"/>
                  </a:schemeClr>
                </a:solidFill>
              </a:rPr>
              <a:t>Introduction &amp; objectives </a:t>
            </a:r>
          </a:p>
          <a:p>
            <a:pPr marL="109537" indent="0">
              <a:buNone/>
              <a:defRPr/>
            </a:pPr>
            <a:endParaRPr lang="en-US" altLang="zh-CN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zh-CN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</a:rPr>
              <a:t>Modeling </a:t>
            </a: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</a:rPr>
              <a:t>moves of </a:t>
            </a: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</a:rPr>
              <a:t>IP</a:t>
            </a:r>
          </a:p>
          <a:p>
            <a:pPr>
              <a:buFont typeface="Wingdings" panose="05000000000000000000" pitchFamily="2" charset="2"/>
              <a:buChar char="l"/>
              <a:defRPr/>
            </a:pP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Solving </a:t>
            </a:r>
            <a:r>
              <a:rPr lang="en-US" altLang="zh-CN" sz="2400" b="1" dirty="0">
                <a:solidFill>
                  <a:srgbClr val="FF0000"/>
                </a:solidFill>
              </a:rPr>
              <a:t>non-linear </a:t>
            </a:r>
            <a:r>
              <a:rPr lang="en-US" altLang="zh-CN" sz="2400" b="1" dirty="0">
                <a:solidFill>
                  <a:srgbClr val="FF0000"/>
                </a:solidFill>
              </a:rPr>
              <a:t>ODE</a:t>
            </a:r>
          </a:p>
          <a:p>
            <a:pPr>
              <a:buFont typeface="Wingdings" panose="05000000000000000000" pitchFamily="2" charset="2"/>
              <a:buChar char="l"/>
              <a:defRPr/>
            </a:pPr>
            <a:endParaRPr lang="en-US" altLang="zh-CN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</a:rPr>
              <a:t>Design fuzzy controller </a:t>
            </a:r>
          </a:p>
          <a:p>
            <a:pPr marL="109537" indent="0">
              <a:buNone/>
              <a:defRPr/>
            </a:pPr>
            <a:endParaRPr lang="en-US" altLang="zh-CN" sz="12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109537" indent="0">
              <a:buNone/>
              <a:defRPr/>
            </a:pPr>
            <a:endParaRPr lang="en-US" altLang="zh-CN" sz="12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 smtClean="0">
                <a:solidFill>
                  <a:schemeClr val="accent4">
                    <a:lumMod val="50000"/>
                  </a:schemeClr>
                </a:solidFill>
              </a:rPr>
              <a:t> Tuning system conditions for </a:t>
            </a:r>
            <a:r>
              <a:rPr lang="en-US" altLang="zh-CN" sz="2400" b="1" dirty="0" smtClean="0">
                <a:solidFill>
                  <a:schemeClr val="accent4">
                    <a:lumMod val="50000"/>
                  </a:schemeClr>
                </a:solidFill>
              </a:rPr>
              <a:t>improvement</a:t>
            </a:r>
            <a:endParaRPr lang="en-US" altLang="zh-CN" sz="24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zh-CN" altLang="en-US" sz="16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Input</a:t>
            </a:r>
            <a:r>
              <a:rPr lang="zh-CN" altLang="en-US" sz="1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zh-CN" alt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output</a:t>
            </a:r>
            <a:r>
              <a:rPr lang="zh-CN" alt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gain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;</a:t>
            </a:r>
            <a:endParaRPr lang="en-US" altLang="zh-CN" sz="18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zh-CN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Comparison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between Gaussian and triangular membership function;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A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djust</a:t>
            </a:r>
            <a:r>
              <a:rPr lang="zh-CN" altLang="en-US" sz="1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scaling</a:t>
            </a:r>
            <a:r>
              <a:rPr lang="zh-CN" altLang="en-US" sz="1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gains</a:t>
            </a:r>
            <a:r>
              <a:rPr lang="zh-CN" altLang="en-US" sz="1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g0, g1, h);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Increase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rules from 5*5 to 7*7;</a:t>
            </a:r>
          </a:p>
          <a:p>
            <a:pPr marL="109537" indent="0">
              <a:buNone/>
              <a:defRPr/>
            </a:pPr>
            <a:endParaRPr lang="en-US" altLang="zh-CN" sz="18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 smtClean="0">
                <a:solidFill>
                  <a:schemeClr val="accent4">
                    <a:lumMod val="50000"/>
                  </a:schemeClr>
                </a:solidFill>
              </a:rPr>
              <a:t> Conclusions</a:t>
            </a:r>
            <a:endParaRPr lang="en-US" altLang="zh-CN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109537" indent="0">
              <a:buNone/>
              <a:defRPr/>
            </a:pPr>
            <a:endParaRPr lang="en-US" altLang="zh-CN" sz="19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109537" indent="0">
              <a:buNone/>
              <a:defRPr/>
            </a:pPr>
            <a:r>
              <a:rPr lang="en-US" altLang="zh-CN" sz="1700" dirty="0">
                <a:solidFill>
                  <a:schemeClr val="accent4">
                    <a:lumMod val="50000"/>
                  </a:schemeClr>
                </a:solidFill>
              </a:rPr>
              <a:t>* Appendix of </a:t>
            </a:r>
            <a:r>
              <a:rPr lang="en-US" altLang="zh-CN" sz="1700" dirty="0" err="1">
                <a:solidFill>
                  <a:schemeClr val="accent4">
                    <a:lumMod val="50000"/>
                  </a:schemeClr>
                </a:solidFill>
              </a:rPr>
              <a:t>Matlab</a:t>
            </a:r>
            <a:r>
              <a:rPr lang="en-US" altLang="zh-CN" sz="1700" dirty="0">
                <a:solidFill>
                  <a:schemeClr val="accent4">
                    <a:lumMod val="50000"/>
                  </a:schemeClr>
                </a:solidFill>
              </a:rPr>
              <a:t> code</a:t>
            </a:r>
          </a:p>
          <a:p>
            <a:pPr marL="109537" indent="0">
              <a:buNone/>
              <a:defRPr/>
            </a:pPr>
            <a:endParaRPr lang="en-US" altLang="zh-CN" sz="24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109537" indent="0">
              <a:buNone/>
              <a:defRPr/>
            </a:pPr>
            <a:endParaRPr lang="en-US" altLang="zh-CN" sz="2400" b="1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B1848-B263-4FB9-8E29-914940ADF847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4502261"/>
      </p:ext>
    </p:extLst>
  </p:cSld>
  <p:clrMapOvr>
    <a:masterClrMapping/>
  </p:clrMapOvr>
  <p:transition xmlns:p14="http://schemas.microsoft.com/office/powerpoint/2010/main" spd="slow" advTm="20660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图片 5" descr="sp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465" y="3679503"/>
            <a:ext cx="7620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图片 4" descr="sp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465" y="2688903"/>
            <a:ext cx="7620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itle 6"/>
          <p:cNvSpPr txBox="1">
            <a:spLocks/>
          </p:cNvSpPr>
          <p:nvPr/>
        </p:nvSpPr>
        <p:spPr bwMode="auto">
          <a:xfrm>
            <a:off x="179388" y="-3175"/>
            <a:ext cx="662486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9pPr>
          </a:lstStyle>
          <a:p>
            <a:r>
              <a:rPr lang="en-US" altLang="zh-CN" sz="2800" b="1" dirty="0" smtClean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Solving </a:t>
            </a:r>
            <a:r>
              <a:rPr lang="en-US" altLang="zh-CN" sz="2800" b="1" dirty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non-linear </a:t>
            </a:r>
            <a:r>
              <a:rPr lang="en-US" altLang="zh-CN" sz="2800" b="1" dirty="0" smtClean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ODE</a:t>
            </a:r>
            <a:endParaRPr lang="en-US" altLang="zh-CN" sz="2800" b="1" dirty="0">
              <a:solidFill>
                <a:schemeClr val="bg1"/>
              </a:solidFill>
              <a:latin typeface="Trebuchet MS" pitchFamily="34" charset="0"/>
              <a:ea typeface="方正姚体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B1848-B263-4FB9-8E29-914940ADF847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844824"/>
            <a:ext cx="4536504" cy="504056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420888"/>
            <a:ext cx="4536504" cy="1656184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539552" y="1124744"/>
            <a:ext cx="3456384" cy="504056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b="1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Runge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/>
                <a:cs typeface="Times New Roman"/>
              </a:rPr>
              <a:t>- 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/>
                <a:cs typeface="Times New Roman"/>
              </a:rPr>
              <a:t>Kutta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/>
                <a:cs typeface="Times New Roman"/>
              </a:rPr>
              <a:t> iteration </a:t>
            </a:r>
            <a:r>
              <a:rPr kumimoji="1" lang="en-US" altLang="zh-CN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method: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11560" y="4221088"/>
            <a:ext cx="1152128" cy="504056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ODE 45: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403648" y="4941168"/>
            <a:ext cx="70567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ased </a:t>
            </a:r>
            <a:r>
              <a:rPr lang="en-US" altLang="zh-CN" dirty="0"/>
              <a:t>on </a:t>
            </a:r>
            <a:r>
              <a:rPr lang="en-US" altLang="zh-CN" dirty="0" err="1" smtClean="0">
                <a:solidFill>
                  <a:srgbClr val="3366FF"/>
                </a:solidFill>
              </a:rPr>
              <a:t>Runge</a:t>
            </a:r>
            <a:r>
              <a:rPr lang="en-US" altLang="zh-CN" dirty="0" err="1">
                <a:solidFill>
                  <a:srgbClr val="3366FF"/>
                </a:solidFill>
              </a:rPr>
              <a:t>-Kutta</a:t>
            </a:r>
            <a:r>
              <a:rPr lang="en-US" altLang="zh-CN" dirty="0"/>
              <a:t> (4,5) </a:t>
            </a:r>
            <a:r>
              <a:rPr lang="en-US" altLang="zh-CN" dirty="0" smtClean="0"/>
              <a:t>formula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ingle step solver: in </a:t>
            </a:r>
            <a:r>
              <a:rPr lang="en-US" altLang="zh-CN" dirty="0"/>
              <a:t>computing y(</a:t>
            </a:r>
            <a:r>
              <a:rPr lang="en-US" altLang="zh-CN" dirty="0" err="1"/>
              <a:t>tn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Needs </a:t>
            </a:r>
            <a:r>
              <a:rPr lang="en-US" altLang="zh-CN" dirty="0"/>
              <a:t>only the solution at the </a:t>
            </a:r>
            <a:r>
              <a:rPr lang="en-US" altLang="zh-CN" dirty="0">
                <a:solidFill>
                  <a:srgbClr val="3366FF"/>
                </a:solidFill>
              </a:rPr>
              <a:t>immediately preceding time point</a:t>
            </a:r>
            <a:r>
              <a:rPr lang="en-US" altLang="zh-CN" dirty="0"/>
              <a:t>, y(tn-1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8228710"/>
      </p:ext>
    </p:extLst>
  </p:cSld>
  <p:clrMapOvr>
    <a:masterClrMapping/>
  </p:clrMapOvr>
  <p:transition xmlns:p14="http://schemas.microsoft.com/office/powerpoint/2010/main" spd="slow" advTm="20660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图片 5" descr="sp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3319463"/>
            <a:ext cx="7620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图片 4" descr="sp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2328863"/>
            <a:ext cx="7620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itle 6"/>
          <p:cNvSpPr txBox="1">
            <a:spLocks/>
          </p:cNvSpPr>
          <p:nvPr/>
        </p:nvSpPr>
        <p:spPr bwMode="auto">
          <a:xfrm>
            <a:off x="179388" y="-3175"/>
            <a:ext cx="5472112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Outline</a:t>
            </a:r>
            <a:endParaRPr lang="zh-CN" altLang="en-US" sz="2800" b="1" dirty="0">
              <a:solidFill>
                <a:schemeClr val="bg1"/>
              </a:solidFill>
              <a:latin typeface="Trebuchet MS" pitchFamily="34" charset="0"/>
              <a:ea typeface="方正姚体" pitchFamily="2" charset="-122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01216" y="908720"/>
            <a:ext cx="8203232" cy="5472608"/>
          </a:xfrm>
          <a:prstGeom prst="rect">
            <a:avLst/>
          </a:prstGeom>
          <a:noFill/>
          <a:ln w="25400" cmpd="sng">
            <a:noFill/>
            <a:prstDash val="sysDot"/>
          </a:ln>
        </p:spPr>
        <p:txBody>
          <a:bodyPr>
            <a:normAutofit fontScale="92500" lnSpcReduction="20000"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>
              <a:buNone/>
              <a:defRPr/>
            </a:pPr>
            <a:endParaRPr lang="en-US" altLang="zh-CN" sz="16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4">
                    <a:lumMod val="50000"/>
                  </a:schemeClr>
                </a:solidFill>
              </a:rPr>
              <a:t>Introduction &amp; objectives </a:t>
            </a:r>
          </a:p>
          <a:p>
            <a:pPr marL="109537" indent="0">
              <a:buNone/>
              <a:defRPr/>
            </a:pPr>
            <a:endParaRPr lang="en-US" altLang="zh-CN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zh-CN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</a:rPr>
              <a:t>Modeling </a:t>
            </a: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</a:rPr>
              <a:t>moves of </a:t>
            </a: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</a:rPr>
              <a:t>IP</a:t>
            </a:r>
          </a:p>
          <a:p>
            <a:pPr>
              <a:buFont typeface="Wingdings" panose="05000000000000000000" pitchFamily="2" charset="2"/>
              <a:buChar char="l"/>
              <a:defRPr/>
            </a:pP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</a:rPr>
              <a:t>Solving </a:t>
            </a: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</a:rPr>
              <a:t>non-linear </a:t>
            </a: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</a:rPr>
              <a:t>ODE</a:t>
            </a:r>
          </a:p>
          <a:p>
            <a:pPr>
              <a:buFont typeface="Wingdings" panose="05000000000000000000" pitchFamily="2" charset="2"/>
              <a:buChar char="l"/>
              <a:defRPr/>
            </a:pPr>
            <a:endParaRPr lang="en-US" altLang="zh-CN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Design fuzzy controller </a:t>
            </a:r>
          </a:p>
          <a:p>
            <a:pPr marL="109537" indent="0">
              <a:buNone/>
              <a:defRPr/>
            </a:pPr>
            <a:endParaRPr lang="en-US" altLang="zh-CN" sz="12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109537" indent="0">
              <a:buNone/>
              <a:defRPr/>
            </a:pPr>
            <a:endParaRPr lang="en-US" altLang="zh-CN" sz="12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 smtClean="0">
                <a:solidFill>
                  <a:schemeClr val="accent4">
                    <a:lumMod val="50000"/>
                  </a:schemeClr>
                </a:solidFill>
              </a:rPr>
              <a:t> Tuning system conditions for </a:t>
            </a:r>
            <a:r>
              <a:rPr lang="en-US" altLang="zh-CN" sz="2400" b="1" dirty="0" smtClean="0">
                <a:solidFill>
                  <a:schemeClr val="accent4">
                    <a:lumMod val="50000"/>
                  </a:schemeClr>
                </a:solidFill>
              </a:rPr>
              <a:t>improvement</a:t>
            </a:r>
            <a:endParaRPr lang="en-US" altLang="zh-CN" sz="24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zh-CN" altLang="en-US" sz="16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Input</a:t>
            </a:r>
            <a:r>
              <a:rPr lang="zh-CN" altLang="en-US" sz="1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zh-CN" alt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output</a:t>
            </a:r>
            <a:r>
              <a:rPr lang="zh-CN" alt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gain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;</a:t>
            </a:r>
            <a:endParaRPr lang="en-US" altLang="zh-CN" sz="18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zh-CN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Comparison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between Gaussian and triangular membership function;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A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djust</a:t>
            </a:r>
            <a:r>
              <a:rPr lang="zh-CN" altLang="en-US" sz="1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scaling</a:t>
            </a:r>
            <a:r>
              <a:rPr lang="zh-CN" altLang="en-US" sz="1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gains</a:t>
            </a:r>
            <a:r>
              <a:rPr lang="zh-CN" altLang="en-US" sz="1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g0, g1, h);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Increase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rules from 5*5 to 7*7;</a:t>
            </a:r>
          </a:p>
          <a:p>
            <a:pPr marL="109537" indent="0">
              <a:buNone/>
              <a:defRPr/>
            </a:pPr>
            <a:endParaRPr lang="en-US" altLang="zh-CN" sz="18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 smtClean="0">
                <a:solidFill>
                  <a:schemeClr val="accent4">
                    <a:lumMod val="50000"/>
                  </a:schemeClr>
                </a:solidFill>
              </a:rPr>
              <a:t> Conclusions</a:t>
            </a:r>
            <a:endParaRPr lang="en-US" altLang="zh-CN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109537" indent="0">
              <a:buNone/>
              <a:defRPr/>
            </a:pPr>
            <a:endParaRPr lang="en-US" altLang="zh-CN" sz="19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109537" indent="0">
              <a:buNone/>
              <a:defRPr/>
            </a:pPr>
            <a:r>
              <a:rPr lang="en-US" altLang="zh-CN" sz="1700" dirty="0">
                <a:solidFill>
                  <a:schemeClr val="accent4">
                    <a:lumMod val="50000"/>
                  </a:schemeClr>
                </a:solidFill>
              </a:rPr>
              <a:t>* Appendix of </a:t>
            </a:r>
            <a:r>
              <a:rPr lang="en-US" altLang="zh-CN" sz="1700" dirty="0" err="1">
                <a:solidFill>
                  <a:schemeClr val="accent4">
                    <a:lumMod val="50000"/>
                  </a:schemeClr>
                </a:solidFill>
              </a:rPr>
              <a:t>Matlab</a:t>
            </a:r>
            <a:r>
              <a:rPr lang="en-US" altLang="zh-CN" sz="1700" dirty="0">
                <a:solidFill>
                  <a:schemeClr val="accent4">
                    <a:lumMod val="50000"/>
                  </a:schemeClr>
                </a:solidFill>
              </a:rPr>
              <a:t> code</a:t>
            </a:r>
          </a:p>
          <a:p>
            <a:pPr marL="109537" indent="0">
              <a:buNone/>
              <a:defRPr/>
            </a:pPr>
            <a:endParaRPr lang="en-US" altLang="zh-CN" sz="24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109537" indent="0">
              <a:buNone/>
              <a:defRPr/>
            </a:pPr>
            <a:endParaRPr lang="en-US" altLang="zh-CN" sz="2400" b="1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B1848-B263-4FB9-8E29-914940ADF847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4502261"/>
      </p:ext>
    </p:extLst>
  </p:cSld>
  <p:clrMapOvr>
    <a:masterClrMapping/>
  </p:clrMapOvr>
  <p:transition xmlns:p14="http://schemas.microsoft.com/office/powerpoint/2010/main" spd="slow" advTm="20660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557DC-D972-49E5-BCB8-0EE087CD3F69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4" name="Title 6"/>
          <p:cNvSpPr txBox="1">
            <a:spLocks/>
          </p:cNvSpPr>
          <p:nvPr/>
        </p:nvSpPr>
        <p:spPr bwMode="auto">
          <a:xfrm>
            <a:off x="179388" y="-3175"/>
            <a:ext cx="8497068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宋体" charset="-122"/>
              </a:defRPr>
            </a:lvl9pPr>
          </a:lstStyle>
          <a:p>
            <a:r>
              <a:rPr lang="en-US" altLang="zh-CN" sz="2800" b="1" dirty="0" smtClean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Design </a:t>
            </a:r>
            <a:r>
              <a:rPr lang="en-US" altLang="zh-CN" sz="2800" b="1" dirty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fuzzy </a:t>
            </a:r>
            <a:r>
              <a:rPr lang="en-US" altLang="zh-CN" sz="2800" b="1" dirty="0" smtClean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controller</a:t>
            </a:r>
            <a:r>
              <a:rPr lang="zh-CN" altLang="en-US" sz="2800" b="1" dirty="0" smtClean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( </a:t>
            </a:r>
            <a:r>
              <a:rPr lang="en-US" altLang="zh-CN" sz="2800" b="1" dirty="0" smtClean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Linguistic</a:t>
            </a:r>
            <a:r>
              <a:rPr lang="zh-CN" altLang="en-US" sz="2800" b="1" dirty="0" smtClean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to</a:t>
            </a:r>
            <a:r>
              <a:rPr lang="zh-CN" altLang="en-US" sz="2800" b="1" dirty="0" smtClean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rule base)</a:t>
            </a:r>
            <a:r>
              <a:rPr lang="en-US" altLang="zh-CN" sz="2800" b="1" dirty="0" smtClean="0">
                <a:solidFill>
                  <a:schemeClr val="bg1"/>
                </a:solidFill>
                <a:latin typeface="Trebuchet MS" pitchFamily="34" charset="0"/>
                <a:ea typeface="方正姚体" pitchFamily="2" charset="-122"/>
              </a:rPr>
              <a:t> </a:t>
            </a:r>
            <a:endParaRPr lang="en-US" altLang="zh-CN" sz="2800" b="1" dirty="0">
              <a:solidFill>
                <a:schemeClr val="bg1"/>
              </a:solidFill>
              <a:latin typeface="Trebuchet MS" pitchFamily="34" charset="0"/>
              <a:ea typeface="方正姚体" pitchFamily="2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268760"/>
            <a:ext cx="4896544" cy="2376264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789040"/>
            <a:ext cx="4104456" cy="216024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789040"/>
            <a:ext cx="3888432" cy="216024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7544" y="1052736"/>
            <a:ext cx="79208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/>
              <a:t>TABLE.01 </a:t>
            </a:r>
            <a:r>
              <a:rPr lang="en-US" altLang="zh-CN" sz="1400" b="1" dirty="0" smtClean="0"/>
              <a:t>5</a:t>
            </a:r>
            <a:r>
              <a:rPr lang="zh-CN" altLang="en-US" sz="1400" b="1" dirty="0" smtClean="0"/>
              <a:t>*</a:t>
            </a:r>
            <a:r>
              <a:rPr lang="en-US" altLang="zh-CN" sz="1400" b="1" dirty="0" smtClean="0"/>
              <a:t>5</a:t>
            </a:r>
            <a:r>
              <a:rPr lang="zh-CN" altLang="en-US" sz="1400" b="1" dirty="0" smtClean="0"/>
              <a:t> </a:t>
            </a:r>
            <a:r>
              <a:rPr lang="en-US" altLang="zh-CN" sz="1400" b="1" dirty="0" smtClean="0"/>
              <a:t>Rule </a:t>
            </a:r>
            <a:r>
              <a:rPr lang="en-US" altLang="zh-CN" sz="1400" b="1" dirty="0"/>
              <a:t>Table for the Inverted </a:t>
            </a:r>
            <a:r>
              <a:rPr lang="en-US" altLang="zh-CN" sz="1400" b="1" dirty="0" smtClean="0"/>
              <a:t>Pendulum</a:t>
            </a:r>
            <a:endParaRPr lang="zh-CN" altLang="zh-CN" sz="1400" dirty="0"/>
          </a:p>
        </p:txBody>
      </p:sp>
      <p:sp>
        <p:nvSpPr>
          <p:cNvPr id="9" name="矩形 8"/>
          <p:cNvSpPr/>
          <p:nvPr/>
        </p:nvSpPr>
        <p:spPr>
          <a:xfrm>
            <a:off x="2376264" y="587727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b="1" dirty="0"/>
              <a:t> Input Membership Functions with Input Values (e &amp; e’)</a:t>
            </a:r>
            <a:endParaRPr lang="zh-CN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9733855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1|2.4|1.1|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23909</TotalTime>
  <Words>987</Words>
  <Application>Microsoft Macintosh PowerPoint</Application>
  <PresentationFormat>全屏显示(4:3)</PresentationFormat>
  <Paragraphs>209</Paragraphs>
  <Slides>19</Slides>
  <Notes>12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都市</vt:lpstr>
      <vt:lpstr>Microsoft Word 文档</vt:lpstr>
      <vt:lpstr>Fuzzy Control of Inverted Pendulum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 of D-B1-2928-1</dc:title>
  <dc:creator>Tang Qi</dc:creator>
  <cp:lastModifiedBy>Qi Tang </cp:lastModifiedBy>
  <cp:revision>946</cp:revision>
  <dcterms:modified xsi:type="dcterms:W3CDTF">2016-03-14T11:03:27Z</dcterms:modified>
</cp:coreProperties>
</file>