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82" r:id="rId4"/>
    <p:sldId id="258" r:id="rId5"/>
    <p:sldId id="285" r:id="rId6"/>
    <p:sldId id="259" r:id="rId7"/>
    <p:sldId id="260" r:id="rId8"/>
    <p:sldId id="261" r:id="rId9"/>
    <p:sldId id="284" r:id="rId10"/>
    <p:sldId id="278" r:id="rId11"/>
    <p:sldId id="286" r:id="rId12"/>
    <p:sldId id="279" r:id="rId13"/>
    <p:sldId id="280" r:id="rId14"/>
    <p:sldId id="281" r:id="rId15"/>
    <p:sldId id="262" r:id="rId16"/>
    <p:sldId id="27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44" y="-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EF22A-FD6C-42EC-B743-C798A9F37D23}" type="datetimeFigureOut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F4FDF-F086-4E04-9B9B-B6E98E1B3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7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4FDF-F086-4E04-9B9B-B6E98E1B34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7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4FDF-F086-4E04-9B9B-B6E98E1B34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7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454AC6-FFC7-4903-9260-54C401F54A80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0A79-E1CA-4B1B-AFA1-A483E4C9A9E4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B826-2725-4E3B-A81A-CD089F62C87C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D120A6-6988-4167-9F11-DA4E95998496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71396-60AC-4088-9E30-65587EF557B6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B55C-F824-4439-990F-8300153E159A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BD62-48FC-495D-BCE8-15AAADD34E8C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4EA8D4-3F82-427B-8D89-CB3D43C06849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63ED-CA0E-4B32-860B-6F9D40E795C8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570C96-78EB-4D09-BB31-3859039A2279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AE767C-8679-4494-BA93-9238182CFA7B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B575DD-A97C-483E-A798-D9F31EBAA25F}" type="datetime1">
              <a:rPr lang="zh-CN" altLang="en-US" smtClean="0"/>
              <a:t>16/2/15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2337A0-43D7-4B35-A992-D5DB325A8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>Lead-lag </a:t>
            </a:r>
            <a:r>
              <a:rPr lang="en-US" altLang="zh-CN" sz="2800" dirty="0" smtClean="0"/>
              <a:t>Compensation </a:t>
            </a:r>
            <a:br>
              <a:rPr lang="en-US" altLang="zh-CN" sz="2800" dirty="0" smtClean="0"/>
            </a:br>
            <a:endParaRPr lang="zh-CN" altLang="en-US" sz="1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Tang</a:t>
            </a:r>
            <a:r>
              <a:rPr lang="zh-CN" altLang="en-US" dirty="0"/>
              <a:t> </a:t>
            </a:r>
            <a:r>
              <a:rPr lang="en-US" altLang="zh-CN" dirty="0"/>
              <a:t>Qi,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en-US" altLang="zh-CN" dirty="0"/>
              <a:t>-B5-5515-</a:t>
            </a:r>
            <a:r>
              <a:rPr lang="en-US" altLang="zh-CN" dirty="0" smtClean="0"/>
              <a:t>2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n-US" altLang="zh-CN" sz="3200" dirty="0" smtClean="0"/>
              <a:t>Lag compensation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 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Lag </a:t>
            </a:r>
            <a:r>
              <a:rPr lang="en-US" altLang="zh-CN" sz="1600" dirty="0" smtClean="0"/>
              <a:t>compensation causes </a:t>
            </a:r>
            <a:r>
              <a:rPr lang="en-US" altLang="zh-CN" sz="1600" dirty="0"/>
              <a:t>a phase lag </a:t>
            </a:r>
          </a:p>
          <a:p>
            <a:endParaRPr lang="en-US" altLang="zh-CN" sz="1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568" y="2348880"/>
            <a:ext cx="46805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600" dirty="0" smtClean="0"/>
          </a:p>
          <a:p>
            <a:pPr marL="285750" indent="-285750">
              <a:buFont typeface="Arial"/>
              <a:buChar char="•"/>
            </a:pPr>
            <a:endParaRPr lang="en-US" altLang="zh-CN" sz="1600" dirty="0"/>
          </a:p>
          <a:p>
            <a:pPr marL="285750" indent="-285750">
              <a:buFont typeface="Arial"/>
              <a:buChar char="•"/>
            </a:pPr>
            <a:r>
              <a:rPr lang="en-US" altLang="zh-CN" sz="1600" dirty="0" smtClean="0"/>
              <a:t>Raise </a:t>
            </a:r>
            <a:r>
              <a:rPr lang="en-US" altLang="zh-CN" sz="1600" dirty="0"/>
              <a:t>the gain at low </a:t>
            </a:r>
            <a:r>
              <a:rPr lang="en-US" altLang="zh-CN" sz="1600" dirty="0" smtClean="0"/>
              <a:t>frequencies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(without </a:t>
            </a:r>
            <a:r>
              <a:rPr lang="en-US" altLang="zh-CN" sz="1600" dirty="0"/>
              <a:t>affecting the stability of the </a:t>
            </a:r>
            <a:r>
              <a:rPr lang="en-US" altLang="zh-CN" sz="1600" dirty="0" smtClean="0"/>
              <a:t>system).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zh-CN" altLang="zh-CN" sz="1600" dirty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Setting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PM,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design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raise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freq.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gain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w/o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affecting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system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stability.</a:t>
            </a:r>
          </a:p>
          <a:p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endParaRPr lang="en-US" altLang="zh-CN" sz="1600" dirty="0"/>
          </a:p>
          <a:p>
            <a:pPr marL="285750" indent="-285750">
              <a:buFont typeface="Arial"/>
              <a:buChar char="•"/>
            </a:pP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endParaRPr lang="en-US" altLang="zh-CN" sz="1600" dirty="0"/>
          </a:p>
          <a:p>
            <a:pPr marL="285750" indent="-285750">
              <a:buFont typeface="Arial"/>
              <a:buChar char="•"/>
            </a:pP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endParaRPr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4" name="图片 3" descr="屏幕快照 2016-01-31 下午10.08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2376264" cy="432777"/>
          </a:xfrm>
          <a:prstGeom prst="rect">
            <a:avLst/>
          </a:prstGeom>
        </p:spPr>
      </p:pic>
      <p:pic>
        <p:nvPicPr>
          <p:cNvPr id="5" name="图片 4" descr="屏幕快照 2016-01-31 下午10.12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2696"/>
            <a:ext cx="33309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 descr="屏幕快照 2016-01-31 下午10.2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8680"/>
            <a:ext cx="5256584" cy="4881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35696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&amp;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compensation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Design lag compensation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3668C4"/>
                </a:solidFill>
              </a:rPr>
              <a:t>--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5536" y="2039937"/>
            <a:ext cx="8280920" cy="369331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Find 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zh-CN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satisfy </a:t>
            </a:r>
            <a:r>
              <a:rPr lang="en-US" altLang="zh-CN" dirty="0" smtClean="0"/>
              <a:t>PM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compensation;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Draw Bode </a:t>
            </a:r>
            <a:r>
              <a:rPr lang="en-US" altLang="zh-CN" dirty="0"/>
              <a:t>plot and evaluate low frequency </a:t>
            </a:r>
            <a:r>
              <a:rPr lang="en-US" altLang="zh-CN" dirty="0" smtClean="0"/>
              <a:t>gain;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Determine α</a:t>
            </a:r>
            <a:r>
              <a:rPr lang="en-US" altLang="zh-CN" dirty="0" smtClean="0"/>
              <a:t> </a:t>
            </a:r>
            <a:r>
              <a:rPr lang="en-US" altLang="zh-CN" dirty="0"/>
              <a:t>to meet the low-frequency gain error </a:t>
            </a:r>
            <a:r>
              <a:rPr lang="en-US" altLang="zh-CN" dirty="0" smtClean="0"/>
              <a:t>requirement;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Choose the corner frequency </a:t>
            </a:r>
            <a:r>
              <a:rPr lang="en-US" altLang="zh-CN" dirty="0" err="1"/>
              <a:t>ω</a:t>
            </a:r>
            <a:r>
              <a:rPr lang="en-US" altLang="zh-CN" dirty="0"/>
              <a:t>=1/</a:t>
            </a:r>
            <a:r>
              <a:rPr lang="en-US" altLang="zh-CN" dirty="0" smtClean="0"/>
              <a:t>T (the zero) </a:t>
            </a:r>
            <a:r>
              <a:rPr lang="en-US" altLang="zh-CN" dirty="0"/>
              <a:t>to be one octave to one decade below the new crossover </a:t>
            </a:r>
            <a:r>
              <a:rPr lang="en-US" altLang="zh-CN" dirty="0" smtClean="0"/>
              <a:t>frequency;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dirty="0"/>
              <a:t>5.  Evaluate the second corner frequency </a:t>
            </a:r>
            <a:r>
              <a:rPr lang="en-US" altLang="zh-CN" dirty="0" smtClean="0"/>
              <a:t>(the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pole)</a:t>
            </a:r>
            <a:r>
              <a:rPr lang="en-US" altLang="zh-CN" dirty="0" err="1" smtClean="0"/>
              <a:t>ω</a:t>
            </a:r>
            <a:r>
              <a:rPr lang="en-US" altLang="zh-CN" dirty="0"/>
              <a:t>=1/</a:t>
            </a:r>
            <a:r>
              <a:rPr lang="en-US" altLang="zh-CN" dirty="0" smtClean="0"/>
              <a:t>αT;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.  Simulate to evaluate the design and iterate as </a:t>
            </a:r>
            <a:r>
              <a:rPr lang="en-US" altLang="zh-CN" dirty="0" smtClean="0"/>
              <a:t>required;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1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Design </a:t>
            </a:r>
            <a:r>
              <a:rPr lang="en-US" altLang="zh-CN" sz="3200" dirty="0" smtClean="0"/>
              <a:t>lag compensation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>
                <a:solidFill>
                  <a:srgbClr val="3668C4"/>
                </a:solidFill>
              </a:rPr>
              <a:t>-</a:t>
            </a:r>
            <a:r>
              <a:rPr lang="en-US" altLang="zh-CN" sz="3200" dirty="0" smtClean="0">
                <a:solidFill>
                  <a:srgbClr val="3668C4"/>
                </a:solidFill>
              </a:rPr>
              <a:t>-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zh-CN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1484785"/>
            <a:ext cx="3384376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Requirements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：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ten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fold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improvement</a:t>
            </a:r>
          </a:p>
          <a:p>
            <a:r>
              <a:rPr kumimoji="1" lang="zh-CN" altLang="zh-CN" sz="1400" dirty="0"/>
              <a:t> 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smtClean="0"/>
              <a:t>in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Ess</a:t>
            </a:r>
            <a:r>
              <a:rPr kumimoji="1" lang="en-US" altLang="zh-CN" sz="1400" dirty="0" smtClean="0"/>
              <a:t>;</a:t>
            </a:r>
          </a:p>
          <a:p>
            <a:endParaRPr kumimoji="1" lang="en-US" altLang="zh-CN" sz="14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Overshoot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9.5%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K=583.9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with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PM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of</a:t>
            </a:r>
            <a:r>
              <a:rPr kumimoji="1" lang="zh-CN" altLang="en-US" sz="1400" dirty="0" smtClean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59.2</a:t>
            </a:r>
            <a:r>
              <a:rPr lang="zh-CN" altLang="en-US" sz="1400" dirty="0"/>
              <a:t> </a:t>
            </a:r>
            <a:r>
              <a:rPr lang="en-US" altLang="zh-CN" sz="1400" dirty="0"/>
              <a:t>°</a:t>
            </a:r>
            <a:r>
              <a:rPr lang="zh-CN" altLang="en-US" sz="1400" dirty="0"/>
              <a:t> </a:t>
            </a:r>
            <a:r>
              <a:rPr lang="en-US" altLang="zh-CN" sz="1400" dirty="0"/>
              <a:t>at</a:t>
            </a:r>
            <a:r>
              <a:rPr lang="zh-CN" altLang="en-US" sz="1400" dirty="0"/>
              <a:t> </a:t>
            </a:r>
            <a:r>
              <a:rPr lang="en-US" altLang="zh-CN" sz="1400" dirty="0"/>
              <a:t>14.8</a:t>
            </a:r>
            <a:r>
              <a:rPr lang="zh-CN" altLang="en-US" sz="1400" dirty="0"/>
              <a:t> </a:t>
            </a:r>
            <a:r>
              <a:rPr lang="en-US" altLang="zh-CN" sz="1400" dirty="0"/>
              <a:t>rad/s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;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504" y="3284984"/>
            <a:ext cx="5040560" cy="246221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Design:</a:t>
            </a:r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err="1" smtClean="0"/>
              <a:t>Kv</a:t>
            </a:r>
            <a:r>
              <a:rPr lang="zh-CN" altLang="en-US" sz="1400" dirty="0"/>
              <a:t> </a:t>
            </a:r>
            <a:r>
              <a:rPr lang="zh-CN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lim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sG</a:t>
            </a:r>
            <a:r>
              <a:rPr lang="en-US" altLang="zh-CN" sz="1400" dirty="0" smtClean="0"/>
              <a:t>(s)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K100/3600=16.22;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2. 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Raise the low frequency magnitude by 10 (20 dB)</a:t>
            </a:r>
            <a:r>
              <a:rPr lang="zh-CN" altLang="en-US" sz="1400" dirty="0" smtClean="0"/>
              <a:t>   </a:t>
            </a:r>
            <a:r>
              <a:rPr lang="en-US" altLang="zh-CN" sz="1400" dirty="0" smtClean="0"/>
              <a:t>without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affecting PM;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Bode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plot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 </a:t>
            </a:r>
            <a:r>
              <a:rPr lang="zh-CN" altLang="zh-CN" sz="1400" dirty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583.9</a:t>
            </a:r>
            <a:r>
              <a:rPr lang="zh-CN" altLang="en-US" sz="1400" dirty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zero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one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decade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location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1.48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rad/s,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lower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frequency;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     </a:t>
            </a:r>
            <a:r>
              <a:rPr lang="en-US" altLang="zh-CN" sz="1400" dirty="0" smtClean="0"/>
              <a:t>U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(s)=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(s+1.483)/(s+0.1483)=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 *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0.674s+1)/</a:t>
            </a:r>
            <a:r>
              <a:rPr lang="zh-CN" altLang="en-US" sz="1400" dirty="0" smtClean="0"/>
              <a:t>   </a:t>
            </a:r>
            <a:r>
              <a:rPr lang="en-US" altLang="zh-CN" sz="1400" dirty="0" smtClean="0"/>
              <a:t>(6.74s+1)</a:t>
            </a:r>
            <a:endParaRPr lang="en-US" altLang="zh-CN" sz="1400" dirty="0"/>
          </a:p>
        </p:txBody>
      </p:sp>
      <p:pic>
        <p:nvPicPr>
          <p:cNvPr id="3" name="图片 2" descr="屏幕快照 2016-01-31 下午10.3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02" y="1600200"/>
            <a:ext cx="5243778" cy="1324744"/>
          </a:xfrm>
          <a:prstGeom prst="rect">
            <a:avLst/>
          </a:prstGeom>
        </p:spPr>
      </p:pic>
      <p:pic>
        <p:nvPicPr>
          <p:cNvPr id="6" name="图片 5" descr="屏幕快照 2016-01-31 下午10.4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69" y="3068960"/>
            <a:ext cx="325977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47667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Design lead compensation</a:t>
            </a:r>
            <a:br>
              <a:rPr lang="en-US" altLang="zh-CN" sz="3200" dirty="0" smtClean="0"/>
            </a:br>
            <a:r>
              <a:rPr lang="en-US" altLang="zh-CN" sz="3200" dirty="0" smtClean="0">
                <a:solidFill>
                  <a:srgbClr val="3668C4"/>
                </a:solidFill>
              </a:rPr>
              <a:t>--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3528" y="2651428"/>
            <a:ext cx="4176464" cy="156966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resulting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system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frequency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gain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Kv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162</a:t>
            </a:r>
            <a:r>
              <a:rPr lang="en-US" altLang="zh-CN" sz="1600" dirty="0" smtClean="0"/>
              <a:t>.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overshoot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slightly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higher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desired;</a:t>
            </a:r>
          </a:p>
          <a:p>
            <a:pPr marL="342900" indent="-342900">
              <a:buAutoNum type="arabicPeriod" startAt="4"/>
            </a:pPr>
            <a:endParaRPr lang="en-US" altLang="zh-CN" sz="1600" dirty="0" smtClean="0"/>
          </a:p>
        </p:txBody>
      </p:sp>
      <p:pic>
        <p:nvPicPr>
          <p:cNvPr id="2" name="图片 1" descr="屏幕快照 2016-01-31 下午10.53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6792"/>
            <a:ext cx="434118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Conclusion</a:t>
            </a:r>
            <a:r>
              <a:rPr lang="zh-CN" altLang="en-US" sz="2800" dirty="0" smtClean="0"/>
              <a:t> 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5536" y="2089879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compensation: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– 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Crossover frequency </a:t>
            </a:r>
            <a:r>
              <a:rPr lang="en-US" altLang="zh-CN" dirty="0" err="1"/>
              <a:t>ωc</a:t>
            </a:r>
            <a:r>
              <a:rPr lang="en-US" altLang="zh-CN" dirty="0"/>
              <a:t> which determines bandwidth, rise time and settling time </a:t>
            </a:r>
          </a:p>
          <a:p>
            <a:r>
              <a:rPr lang="en-US" altLang="zh-CN" dirty="0"/>
              <a:t>–  </a:t>
            </a:r>
            <a:r>
              <a:rPr lang="en-US" altLang="zh-CN" b="1" dirty="0">
                <a:solidFill>
                  <a:srgbClr val="3668C4"/>
                </a:solidFill>
              </a:rPr>
              <a:t>Phase margin </a:t>
            </a:r>
            <a:r>
              <a:rPr lang="en-US" altLang="zh-CN" dirty="0"/>
              <a:t>which determines the damping coefficient and hence overshoot </a:t>
            </a:r>
          </a:p>
          <a:p>
            <a:r>
              <a:rPr lang="en-US" altLang="zh-CN" dirty="0"/>
              <a:t>–  </a:t>
            </a:r>
            <a:r>
              <a:rPr lang="en-US" altLang="zh-CN" b="1" dirty="0">
                <a:solidFill>
                  <a:srgbClr val="3668C4"/>
                </a:solidFill>
              </a:rPr>
              <a:t>Low frequency gain </a:t>
            </a:r>
            <a:r>
              <a:rPr lang="en-US" altLang="zh-CN" dirty="0"/>
              <a:t>which determines steady state error characteristics </a:t>
            </a:r>
          </a:p>
          <a:p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appropriate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zero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influence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requirements.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3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3848" y="2348880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2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5194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Lead Compensation</a:t>
            </a:r>
          </a:p>
          <a:p>
            <a:endParaRPr lang="en-US" altLang="zh-CN" dirty="0"/>
          </a:p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Compensation</a:t>
            </a:r>
          </a:p>
          <a:p>
            <a:pPr lvl="1"/>
            <a:r>
              <a:rPr lang="en-US" altLang="zh-CN" dirty="0" smtClean="0"/>
              <a:t>Procedure</a:t>
            </a:r>
            <a:endParaRPr lang="en-US" altLang="zh-CN" dirty="0"/>
          </a:p>
          <a:p>
            <a:pPr lvl="1"/>
            <a:r>
              <a:rPr lang="en-US" altLang="zh-CN" dirty="0" smtClean="0"/>
              <a:t>Example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Lag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Compensation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Compensation</a:t>
            </a:r>
            <a:endParaRPr lang="en-US" altLang="zh-CN" dirty="0"/>
          </a:p>
          <a:p>
            <a:pPr lvl="1"/>
            <a:r>
              <a:rPr lang="en-US" altLang="zh-CN" dirty="0" smtClean="0"/>
              <a:t>Procedure</a:t>
            </a:r>
            <a:endParaRPr lang="en-US" altLang="zh-CN" dirty="0"/>
          </a:p>
          <a:p>
            <a:pPr lvl="1"/>
            <a:r>
              <a:rPr lang="en-US" altLang="zh-CN" dirty="0" smtClean="0"/>
              <a:t>Example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Conclusion </a:t>
            </a:r>
          </a:p>
          <a:p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95608"/>
            <a:ext cx="814724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Like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other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methods</a:t>
            </a:r>
            <a:r>
              <a:rPr kumimoji="1" lang="zh-CN" altLang="en-US" sz="2000" dirty="0" smtClean="0"/>
              <a:t>,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PID,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L</a:t>
            </a:r>
            <a:r>
              <a:rPr kumimoji="1" lang="en-US" altLang="zh-CN" sz="2000" dirty="0" smtClean="0"/>
              <a:t>ocus,…),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make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zeros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desired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location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certain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systems.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selecting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&amp;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zero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locations,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system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properties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influenced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particular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design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requirements.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Lead compensator causes a relatively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phase lead in system;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Lag </a:t>
            </a:r>
            <a:r>
              <a:rPr kumimoji="1" lang="en-US" altLang="zh-CN" sz="2000" dirty="0"/>
              <a:t>compensator causes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relatively </a:t>
            </a:r>
            <a:r>
              <a:rPr kumimoji="1" lang="en-US" altLang="zh-CN" sz="2000" dirty="0"/>
              <a:t>phase </a:t>
            </a:r>
            <a:r>
              <a:rPr kumimoji="1" lang="en-US" altLang="zh-CN" sz="2000" dirty="0" smtClean="0"/>
              <a:t>lag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system;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n-US" altLang="zh-CN" sz="3200" dirty="0" smtClean="0"/>
              <a:t>lead compensation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 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2448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1600" dirty="0" smtClean="0"/>
              <a:t>A </a:t>
            </a:r>
            <a:r>
              <a:rPr lang="en-US" altLang="zh-CN" sz="1600" dirty="0"/>
              <a:t>higher order pole yields the lead </a:t>
            </a:r>
            <a:r>
              <a:rPr lang="en-US" altLang="zh-CN" sz="1600" dirty="0" smtClean="0"/>
              <a:t>compensator,</a:t>
            </a:r>
            <a:r>
              <a:rPr lang="en-US" altLang="zh-CN" sz="1600" dirty="0"/>
              <a:t> imparts a phase lead </a:t>
            </a:r>
            <a:r>
              <a:rPr lang="en-US" altLang="zh-CN" sz="1600" dirty="0" smtClean="0"/>
              <a:t>:</a:t>
            </a:r>
            <a:endParaRPr lang="en-US" altLang="zh-CN" sz="1600" dirty="0"/>
          </a:p>
          <a:p>
            <a:pPr algn="just"/>
            <a:endParaRPr lang="en-US" altLang="zh-CN" sz="1600" dirty="0" smtClean="0"/>
          </a:p>
          <a:p>
            <a:pPr marL="0" indent="0" algn="just">
              <a:buNone/>
            </a:pPr>
            <a:endParaRPr lang="en-US" altLang="zh-CN" sz="1600" dirty="0" smtClean="0"/>
          </a:p>
          <a:p>
            <a:pPr algn="just"/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16832"/>
            <a:ext cx="2448272" cy="4492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2564904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Frequency </a:t>
            </a:r>
            <a:r>
              <a:rPr lang="en-US" altLang="zh-CN" dirty="0"/>
              <a:t>of </a:t>
            </a:r>
            <a:r>
              <a:rPr lang="en-US" altLang="zh-CN" dirty="0" smtClean="0"/>
              <a:t>phase increase designed </a:t>
            </a:r>
            <a:r>
              <a:rPr lang="en-US" altLang="zh-CN" dirty="0"/>
              <a:t>to meet a particular </a:t>
            </a:r>
            <a:r>
              <a:rPr lang="en-US" altLang="zh-CN" dirty="0" smtClean="0"/>
              <a:t>PM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requirement; </a:t>
            </a:r>
            <a:endParaRPr lang="en-US" altLang="zh-CN" dirty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H</a:t>
            </a:r>
            <a:r>
              <a:rPr lang="en-US" altLang="zh-CN" dirty="0" smtClean="0"/>
              <a:t>igh </a:t>
            </a:r>
            <a:r>
              <a:rPr lang="en-US" altLang="zh-CN" dirty="0"/>
              <a:t>frequency</a:t>
            </a:r>
            <a:br>
              <a:rPr lang="en-US" altLang="zh-CN" dirty="0"/>
            </a:br>
            <a:r>
              <a:rPr lang="en-US" altLang="zh-CN" dirty="0"/>
              <a:t>magnitude </a:t>
            </a:r>
            <a:r>
              <a:rPr lang="en-US" altLang="zh-CN" dirty="0" smtClean="0"/>
              <a:t>is 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damping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PM;</a:t>
            </a:r>
          </a:p>
        </p:txBody>
      </p:sp>
      <p:pic>
        <p:nvPicPr>
          <p:cNvPr id="4" name="图片 3" descr="屏幕快照 2016-02-15 下午6.06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69" y="4725144"/>
            <a:ext cx="3534939" cy="1944216"/>
          </a:xfrm>
          <a:prstGeom prst="rect">
            <a:avLst/>
          </a:prstGeom>
        </p:spPr>
      </p:pic>
      <p:pic>
        <p:nvPicPr>
          <p:cNvPr id="12" name="内容占位符 4" descr="屏幕快照 2016-01-31 下午7.34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7012"/>
          <a:stretch>
            <a:fillRect/>
          </a:stretch>
        </p:blipFill>
        <p:spPr>
          <a:xfrm>
            <a:off x="5083127" y="3284984"/>
            <a:ext cx="308927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2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 descr="屏幕快照 2016-01-31 下午8.5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34676"/>
            <a:ext cx="4104456" cy="4594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616" y="53639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compensation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85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Design lead compensation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3668C4"/>
                </a:solidFill>
              </a:rPr>
              <a:t>--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5536" y="1484784"/>
            <a:ext cx="8280920" cy="5078314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Find K</a:t>
            </a:r>
            <a:r>
              <a:rPr lang="zh-CN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satisfy </a:t>
            </a:r>
            <a:r>
              <a:rPr lang="en-US" altLang="zh-CN" dirty="0" err="1" smtClean="0"/>
              <a:t>E</a:t>
            </a:r>
            <a:r>
              <a:rPr lang="en-US" altLang="zh-CN" sz="1400" dirty="0" err="1" smtClean="0"/>
              <a:t>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</a:t>
            </a:r>
            <a:r>
              <a:rPr lang="en-US" altLang="zh-CN" dirty="0"/>
              <a:t>bandwidth requirements 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Evaluate PM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uncompensated </a:t>
            </a:r>
            <a:r>
              <a:rPr lang="en-US" altLang="zh-CN" dirty="0"/>
              <a:t>system using </a:t>
            </a:r>
            <a:r>
              <a:rPr lang="en-US" altLang="zh-CN" dirty="0" smtClean="0"/>
              <a:t>K;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Find required </a:t>
            </a:r>
            <a:r>
              <a:rPr lang="en-US" altLang="zh-CN" dirty="0"/>
              <a:t>phase lead to meet the damping </a:t>
            </a:r>
            <a:r>
              <a:rPr lang="en-US" altLang="zh-CN" dirty="0" smtClean="0"/>
              <a:t>requirements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Determine </a:t>
            </a:r>
            <a:r>
              <a:rPr lang="en-US" altLang="zh-CN" dirty="0"/>
              <a:t>the value of α to yield the required </a:t>
            </a:r>
            <a:r>
              <a:rPr lang="en-US" altLang="zh-CN" dirty="0" smtClean="0"/>
              <a:t>increase </a:t>
            </a:r>
            <a:r>
              <a:rPr lang="en-US" altLang="zh-CN" dirty="0"/>
              <a:t>in </a:t>
            </a:r>
            <a:r>
              <a:rPr lang="en-US" altLang="zh-CN" dirty="0" smtClean="0"/>
              <a:t>phase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dirty="0"/>
              <a:t>5.  Determine the new crossover 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.  Determine the value of T such that </a:t>
            </a:r>
            <a:r>
              <a:rPr lang="en-US" altLang="zh-CN" dirty="0" err="1"/>
              <a:t>ωmax</a:t>
            </a:r>
            <a:r>
              <a:rPr lang="en-US" altLang="zh-CN" dirty="0"/>
              <a:t> lies at the α </a:t>
            </a:r>
          </a:p>
          <a:p>
            <a:r>
              <a:rPr lang="en-US" altLang="zh-CN" dirty="0"/>
              <a:t>new crossover 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en-US" altLang="zh-CN" dirty="0"/>
              <a:t>.  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 </a:t>
            </a:r>
            <a:r>
              <a:rPr lang="en-US" altLang="zh-CN" dirty="0"/>
              <a:t>sure that the system meets the </a:t>
            </a:r>
            <a:r>
              <a:rPr lang="en-US" altLang="zh-CN" dirty="0" smtClean="0"/>
              <a:t>specifications</a:t>
            </a:r>
            <a:r>
              <a:rPr lang="zh-CN" altLang="en-US" dirty="0" smtClean="0"/>
              <a:t>.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9" name="图片 8" descr="屏幕快照 2016-01-31 下午9.1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43659"/>
            <a:ext cx="1296144" cy="533413"/>
          </a:xfrm>
          <a:prstGeom prst="rect">
            <a:avLst/>
          </a:prstGeom>
        </p:spPr>
      </p:pic>
      <p:pic>
        <p:nvPicPr>
          <p:cNvPr id="10" name="图片 9" descr="屏幕快照 2016-01-31 下午9.1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388040"/>
            <a:ext cx="1212869" cy="481120"/>
          </a:xfrm>
          <a:prstGeom prst="rect">
            <a:avLst/>
          </a:prstGeom>
        </p:spPr>
      </p:pic>
      <p:pic>
        <p:nvPicPr>
          <p:cNvPr id="11" name="图片 10" descr="屏幕快照 2016-01-31 下午9.15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373216"/>
            <a:ext cx="118643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Design lead </a:t>
            </a:r>
            <a:r>
              <a:rPr lang="en-US" altLang="zh-CN" sz="3200" dirty="0" smtClean="0"/>
              <a:t>compensation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>
                <a:solidFill>
                  <a:srgbClr val="3668C4"/>
                </a:solidFill>
              </a:rPr>
              <a:t>-</a:t>
            </a:r>
            <a:r>
              <a:rPr lang="en-US" altLang="zh-CN" sz="3200" dirty="0" smtClean="0">
                <a:solidFill>
                  <a:srgbClr val="3668C4"/>
                </a:solidFill>
              </a:rPr>
              <a:t>-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zh-CN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23042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Requirements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overshoot;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Kv</a:t>
            </a:r>
            <a:r>
              <a:rPr kumimoji="1" lang="en-US" altLang="zh-CN" dirty="0" smtClean="0"/>
              <a:t>=40;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Peak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0.1s;</a:t>
            </a:r>
            <a:endParaRPr kumimoji="1" lang="zh-CN" altLang="en-US" dirty="0"/>
          </a:p>
        </p:txBody>
      </p:sp>
      <p:pic>
        <p:nvPicPr>
          <p:cNvPr id="7" name="图片 6" descr="屏幕快照 2016-01-31 下午9.2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6172114" cy="151216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016" y="4149080"/>
            <a:ext cx="4572000" cy="267765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Procedure:</a:t>
            </a:r>
          </a:p>
          <a:p>
            <a:endParaRPr kumimoji="1" lang="en-US" altLang="zh-CN" sz="1400" dirty="0" smtClean="0"/>
          </a:p>
          <a:p>
            <a:pPr marL="342900" indent="-342900">
              <a:buAutoNum type="arabicPeriod"/>
            </a:pPr>
            <a:r>
              <a:rPr lang="el-GR" altLang="zh-CN" sz="1400" dirty="0" smtClean="0"/>
              <a:t>ζ</a:t>
            </a:r>
            <a:r>
              <a:rPr lang="el-GR" altLang="zh-CN" sz="1400" dirty="0"/>
              <a:t>=</a:t>
            </a:r>
            <a:r>
              <a:rPr lang="el-GR" altLang="zh-CN" sz="1400" dirty="0" smtClean="0"/>
              <a:t>0.456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(as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overshoot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20%),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PM=48.1°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Closed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loop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bandwidth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46.6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rad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s^-1;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err="1" smtClean="0"/>
              <a:t>Kv</a:t>
            </a:r>
            <a:r>
              <a:rPr lang="zh-CN" altLang="en-US" sz="1400" dirty="0"/>
              <a:t> </a:t>
            </a:r>
            <a:r>
              <a:rPr lang="zh-CN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40</a:t>
            </a:r>
            <a:r>
              <a:rPr lang="zh-CN" altLang="en-US" sz="1400" dirty="0" smtClean="0"/>
              <a:t> </a:t>
            </a:r>
            <a:r>
              <a:rPr lang="zh-CN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lim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sG</a:t>
            </a:r>
            <a:r>
              <a:rPr lang="en-US" altLang="zh-CN" sz="1400" dirty="0" smtClean="0"/>
              <a:t>(s)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K100/3600</a:t>
            </a:r>
            <a:r>
              <a:rPr lang="zh-CN" altLang="zh-CN" sz="1400" dirty="0"/>
              <a:t> </a:t>
            </a:r>
            <a:r>
              <a:rPr lang="zh-CN" altLang="en-US" sz="1400" dirty="0" smtClean="0"/>
              <a:t>=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K=1440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;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From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Bode plot, 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1440,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PM =34°; 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Use lead compensator to raise PM;</a:t>
            </a:r>
          </a:p>
          <a:p>
            <a:endParaRPr lang="en-US" altLang="zh-CN" sz="1400" dirty="0" smtClean="0"/>
          </a:p>
        </p:txBody>
      </p:sp>
      <p:pic>
        <p:nvPicPr>
          <p:cNvPr id="3" name="图片 2" descr="IMG_909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24944"/>
            <a:ext cx="6007262" cy="1728192"/>
          </a:xfrm>
          <a:prstGeom prst="rect">
            <a:avLst/>
          </a:prstGeom>
        </p:spPr>
      </p:pic>
      <p:pic>
        <p:nvPicPr>
          <p:cNvPr id="4" name="图片 3" descr="屏幕快照 2016-02-15 下午6.1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4793"/>
            <a:ext cx="4680520" cy="7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47667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Design lead compensation</a:t>
            </a:r>
            <a:br>
              <a:rPr lang="en-US" altLang="zh-CN" sz="3200" dirty="0" smtClean="0"/>
            </a:br>
            <a:r>
              <a:rPr lang="en-US" altLang="zh-CN" sz="3200" dirty="0" smtClean="0">
                <a:solidFill>
                  <a:srgbClr val="3668C4"/>
                </a:solidFill>
              </a:rPr>
              <a:t>--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35696" y="1628800"/>
            <a:ext cx="5904656" cy="397031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 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To </a:t>
            </a:r>
            <a:r>
              <a:rPr lang="en-US" altLang="zh-CN" sz="1400" dirty="0"/>
              <a:t>compensate for the lower uncompensated system’s phase </a:t>
            </a:r>
            <a:r>
              <a:rPr lang="en-US" altLang="zh-CN" sz="1400" dirty="0" smtClean="0"/>
              <a:t>angle</a:t>
            </a:r>
            <a:r>
              <a:rPr lang="en-US" altLang="en-US" sz="1400" dirty="0" smtClean="0"/>
              <a:t>, assume the correction factor to be 10°</a:t>
            </a:r>
            <a:r>
              <a:rPr lang="en-US" altLang="zh-CN" sz="1400" dirty="0" smtClean="0"/>
              <a:t>.</a:t>
            </a:r>
          </a:p>
          <a:p>
            <a:endParaRPr lang="en-US" altLang="zh-CN" sz="1400" dirty="0" smtClean="0"/>
          </a:p>
          <a:p>
            <a:pPr marL="342900" indent="-342900">
              <a:buAutoNum type="arabicPeriod" startAt="7"/>
            </a:pPr>
            <a:r>
              <a:rPr lang="en-US" altLang="zh-CN" sz="1400" dirty="0" smtClean="0"/>
              <a:t>Phase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shift:</a:t>
            </a:r>
          </a:p>
          <a:p>
            <a:r>
              <a:rPr lang="zh-CN" altLang="zh-CN" sz="1400" b="1" dirty="0">
                <a:solidFill>
                  <a:srgbClr val="3668C4"/>
                </a:solidFill>
              </a:rPr>
              <a:t> 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  </a:t>
            </a:r>
            <a:r>
              <a:rPr lang="en-US" altLang="zh-CN" sz="1400" b="1" dirty="0" err="1" smtClean="0">
                <a:solidFill>
                  <a:srgbClr val="3668C4"/>
                </a:solidFill>
              </a:rPr>
              <a:t>Φmax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 </a:t>
            </a:r>
            <a:r>
              <a:rPr lang="zh-CN" altLang="zh-CN" sz="1400" b="1" dirty="0" smtClean="0">
                <a:solidFill>
                  <a:srgbClr val="3668C4"/>
                </a:solidFill>
              </a:rPr>
              <a:t>=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48.1° </a:t>
            </a:r>
            <a:r>
              <a:rPr lang="en-US" altLang="zh-CN" sz="1400" b="1" dirty="0">
                <a:solidFill>
                  <a:srgbClr val="3668C4"/>
                </a:solidFill>
              </a:rPr>
              <a:t>– (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34° </a:t>
            </a:r>
            <a:r>
              <a:rPr lang="en-US" altLang="zh-CN" sz="1400" b="1" dirty="0">
                <a:solidFill>
                  <a:srgbClr val="3668C4"/>
                </a:solidFill>
              </a:rPr>
              <a:t>– 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10°) </a:t>
            </a:r>
            <a:r>
              <a:rPr lang="en-US" altLang="zh-CN" sz="1400" b="1" dirty="0">
                <a:solidFill>
                  <a:srgbClr val="3668C4"/>
                </a:solidFill>
              </a:rPr>
              <a:t>= 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24.1°;</a:t>
            </a:r>
          </a:p>
          <a:p>
            <a:endParaRPr lang="en-US" altLang="zh-CN" sz="1400" dirty="0"/>
          </a:p>
          <a:p>
            <a:pPr marL="342900" indent="-342900">
              <a:buAutoNum type="arabicPeriod" startAt="8"/>
            </a:pP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Φmax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sin^-1((1-α)/(1+α)),</a:t>
            </a:r>
            <a:r>
              <a:rPr lang="zh-CN" altLang="en-US" sz="1400" dirty="0" smtClean="0"/>
              <a:t> 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α=0.42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lead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compensator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magnitude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           </a:t>
            </a:r>
            <a:endParaRPr lang="en-US" altLang="zh-CN" sz="1400" dirty="0" smtClean="0"/>
          </a:p>
          <a:p>
            <a:r>
              <a:rPr lang="zh-CN" altLang="zh-CN" sz="1400" dirty="0"/>
              <a:t> </a:t>
            </a:r>
            <a:r>
              <a:rPr lang="zh-CN" altLang="en-US" sz="1400" dirty="0" smtClean="0"/>
              <a:t>       </a:t>
            </a:r>
            <a:r>
              <a:rPr lang="zh-CN" altLang="zh-CN" sz="1400" b="1" dirty="0" smtClean="0">
                <a:solidFill>
                  <a:srgbClr val="3668C4"/>
                </a:solidFill>
              </a:rPr>
              <a:t>|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U(</a:t>
            </a:r>
            <a:r>
              <a:rPr lang="en-US" altLang="zh-CN" sz="1400" b="1" dirty="0" err="1" smtClean="0">
                <a:solidFill>
                  <a:srgbClr val="3668C4"/>
                </a:solidFill>
              </a:rPr>
              <a:t>jw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)|=1/(</a:t>
            </a:r>
            <a:r>
              <a:rPr lang="en-US" altLang="zh-CN" sz="1400" b="1" dirty="0" err="1" smtClean="0">
                <a:solidFill>
                  <a:srgbClr val="3668C4"/>
                </a:solidFill>
              </a:rPr>
              <a:t>sqr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(α))=3.77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 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dB;</a:t>
            </a:r>
          </a:p>
          <a:p>
            <a:pPr marL="342900" indent="-342900">
              <a:buAutoNum type="arabicPeriod" startAt="8"/>
            </a:pPr>
            <a:endParaRPr lang="en-US" altLang="zh-CN" sz="1400" dirty="0" smtClean="0"/>
          </a:p>
          <a:p>
            <a:pPr marL="342900" indent="-342900">
              <a:buAutoNum type="arabicPeriod" startAt="8"/>
            </a:pPr>
            <a:r>
              <a:rPr lang="en-US" altLang="zh-CN" sz="1400" dirty="0"/>
              <a:t>F</a:t>
            </a:r>
            <a:r>
              <a:rPr lang="en-US" altLang="zh-CN" sz="1400" dirty="0" smtClean="0"/>
              <a:t>requency at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3.77dB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:</a:t>
            </a:r>
            <a:r>
              <a:rPr lang="en-US" altLang="zh-CN" sz="1400" b="1" dirty="0" err="1" smtClean="0">
                <a:solidFill>
                  <a:srgbClr val="3668C4"/>
                </a:solidFill>
              </a:rPr>
              <a:t>ωmax</a:t>
            </a:r>
            <a:r>
              <a:rPr lang="en-US" altLang="zh-CN" sz="1400" b="1" dirty="0">
                <a:solidFill>
                  <a:srgbClr val="3668C4"/>
                </a:solidFill>
              </a:rPr>
              <a:t>=39rad/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s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，</a:t>
            </a:r>
            <a:endParaRPr lang="en-US" altLang="zh-CN" sz="1400" b="1" dirty="0" smtClean="0">
              <a:solidFill>
                <a:srgbClr val="3668C4"/>
              </a:solidFill>
            </a:endParaRPr>
          </a:p>
          <a:p>
            <a:r>
              <a:rPr lang="zh-CN" altLang="zh-CN" sz="1400" b="1" dirty="0">
                <a:solidFill>
                  <a:srgbClr val="3668C4"/>
                </a:solidFill>
              </a:rPr>
              <a:t> 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    </a:t>
            </a:r>
            <a:r>
              <a:rPr lang="en-US" altLang="zh-CN" sz="1400" dirty="0"/>
              <a:t>which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PM</a:t>
            </a:r>
            <a:r>
              <a:rPr lang="zh-CN" altLang="en-US" sz="1400" dirty="0"/>
              <a:t> </a:t>
            </a:r>
            <a:r>
              <a:rPr lang="en-US" altLang="zh-CN" sz="1400" dirty="0"/>
              <a:t>frequency</a:t>
            </a:r>
            <a:r>
              <a:rPr lang="zh-CN" altLang="zh-CN" sz="1400" dirty="0"/>
              <a:t>.</a:t>
            </a:r>
            <a:r>
              <a:rPr lang="zh-CN" altLang="en-US" sz="1400" dirty="0"/>
              <a:t>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zh-CN" sz="1400" dirty="0" smtClean="0"/>
              <a:t>9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break </a:t>
            </a:r>
            <a:r>
              <a:rPr lang="en-US" altLang="zh-CN" sz="1400" dirty="0"/>
              <a:t>frequencies can be found at 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/</a:t>
            </a:r>
            <a:r>
              <a:rPr lang="en-US" altLang="zh-CN" sz="1400" dirty="0" smtClean="0"/>
              <a:t>T= 25.3   and  1/βT =60.2</a:t>
            </a:r>
            <a:r>
              <a:rPr lang="zh-CN" altLang="zh-CN" sz="1400" dirty="0" smtClean="0"/>
              <a:t>;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342900" indent="-342900">
              <a:buAutoNum type="arabicPeriod" startAt="10"/>
            </a:pPr>
            <a:r>
              <a:rPr lang="en-US" altLang="zh-CN" sz="1400" dirty="0" smtClean="0"/>
              <a:t>The </a:t>
            </a:r>
            <a:r>
              <a:rPr lang="en-US" altLang="zh-CN" sz="1400" dirty="0"/>
              <a:t>compensator </a:t>
            </a:r>
            <a:r>
              <a:rPr lang="en-US" altLang="zh-CN" sz="1400" dirty="0" smtClean="0"/>
              <a:t>is</a:t>
            </a:r>
          </a:p>
          <a:p>
            <a:r>
              <a:rPr lang="zh-CN" altLang="zh-CN" sz="1400" i="1" dirty="0"/>
              <a:t> </a:t>
            </a:r>
            <a:r>
              <a:rPr lang="zh-CN" altLang="en-US" sz="1400" i="1" dirty="0" smtClean="0"/>
              <a:t>    </a:t>
            </a:r>
            <a:r>
              <a:rPr lang="en-US" altLang="zh-CN" sz="1400" b="1" i="1" dirty="0" smtClean="0">
                <a:solidFill>
                  <a:srgbClr val="3668C4"/>
                </a:solidFill>
              </a:rPr>
              <a:t>U </a:t>
            </a:r>
            <a:r>
              <a:rPr lang="en-US" altLang="zh-CN" sz="1400" b="1" dirty="0">
                <a:solidFill>
                  <a:srgbClr val="3668C4"/>
                </a:solidFill>
              </a:rPr>
              <a:t>(</a:t>
            </a:r>
            <a:r>
              <a:rPr lang="en-US" altLang="zh-CN" sz="1400" b="1" i="1" dirty="0">
                <a:solidFill>
                  <a:srgbClr val="3668C4"/>
                </a:solidFill>
              </a:rPr>
              <a:t>s</a:t>
            </a:r>
            <a:r>
              <a:rPr lang="en-US" altLang="zh-CN" sz="1400" b="1" dirty="0">
                <a:solidFill>
                  <a:srgbClr val="3668C4"/>
                </a:solidFill>
              </a:rPr>
              <a:t>) = 2.38 </a:t>
            </a:r>
            <a:r>
              <a:rPr lang="zh-CN" altLang="en-US" sz="1400" b="1" dirty="0" smtClean="0">
                <a:solidFill>
                  <a:srgbClr val="3668C4"/>
                </a:solidFill>
              </a:rPr>
              <a:t>*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(</a:t>
            </a:r>
            <a:r>
              <a:rPr lang="en-US" altLang="zh-CN" sz="1400" b="1" i="1" dirty="0" smtClean="0">
                <a:solidFill>
                  <a:srgbClr val="3668C4"/>
                </a:solidFill>
              </a:rPr>
              <a:t>s </a:t>
            </a:r>
            <a:r>
              <a:rPr lang="en-US" altLang="zh-CN" sz="1400" b="1" dirty="0">
                <a:solidFill>
                  <a:srgbClr val="3668C4"/>
                </a:solidFill>
              </a:rPr>
              <a:t>+ 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25.3)/( </a:t>
            </a:r>
            <a:r>
              <a:rPr lang="en-US" altLang="zh-CN" sz="1400" b="1" i="1" dirty="0">
                <a:solidFill>
                  <a:srgbClr val="3668C4"/>
                </a:solidFill>
              </a:rPr>
              <a:t>s</a:t>
            </a:r>
            <a:r>
              <a:rPr lang="en-US" altLang="zh-CN" sz="1400" b="1" dirty="0">
                <a:solidFill>
                  <a:srgbClr val="3668C4"/>
                </a:solidFill>
              </a:rPr>
              <a:t>+</a:t>
            </a:r>
            <a:r>
              <a:rPr lang="en-US" altLang="zh-CN" sz="1400" b="1" dirty="0" smtClean="0">
                <a:solidFill>
                  <a:srgbClr val="3668C4"/>
                </a:solidFill>
              </a:rPr>
              <a:t>60.2)</a:t>
            </a:r>
            <a:r>
              <a:rPr lang="zh-CN" altLang="zh-CN" sz="1400" b="1" dirty="0" smtClean="0">
                <a:solidFill>
                  <a:srgbClr val="3668C4"/>
                </a:solidFill>
              </a:rPr>
              <a:t>;</a:t>
            </a:r>
            <a:endParaRPr kumimoji="1" lang="en-US" altLang="zh-CN" sz="1400" b="1" dirty="0">
              <a:solidFill>
                <a:srgbClr val="3668C4"/>
              </a:solidFill>
            </a:endParaRPr>
          </a:p>
        </p:txBody>
      </p:sp>
      <p:pic>
        <p:nvPicPr>
          <p:cNvPr id="2" name="图片 1" descr="IMG_9097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9" t="24182" r="1475" b="35455"/>
          <a:stretch/>
        </p:blipFill>
        <p:spPr>
          <a:xfrm>
            <a:off x="2339752" y="5630074"/>
            <a:ext cx="3888432" cy="1227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99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Design lead compensation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3668C4"/>
                </a:solidFill>
              </a:rPr>
              <a:t>--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337A0-43D7-4B35-A992-D5DB325A8A1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 descr="屏幕快照 2016-01-31 下午10.0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419063" cy="432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1680" y="587901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systems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compensation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25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852</TotalTime>
  <Words>748</Words>
  <Application>Microsoft Macintosh PowerPoint</Application>
  <PresentationFormat>全屏显示(4:3)</PresentationFormat>
  <Paragraphs>165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壁窗</vt:lpstr>
      <vt:lpstr>Lead-lag Compensation  </vt:lpstr>
      <vt:lpstr>content</vt:lpstr>
      <vt:lpstr>Objective</vt:lpstr>
      <vt:lpstr>lead compensation  </vt:lpstr>
      <vt:lpstr>PowerPoint 演示文稿</vt:lpstr>
      <vt:lpstr>Design lead compensation --Procedure</vt:lpstr>
      <vt:lpstr>Design lead compensation --Example</vt:lpstr>
      <vt:lpstr>PowerPoint 演示文稿</vt:lpstr>
      <vt:lpstr>Design lead compensation --Example</vt:lpstr>
      <vt:lpstr>Lag compensation  </vt:lpstr>
      <vt:lpstr>PowerPoint 演示文稿</vt:lpstr>
      <vt:lpstr>Design lag compensation --Procedure</vt:lpstr>
      <vt:lpstr>Design lag compensation --Example</vt:lpstr>
      <vt:lpstr>PowerPoint 演示文稿</vt:lpstr>
      <vt:lpstr>Conclusion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and PI controller</dc:title>
  <dc:creator>user</dc:creator>
  <cp:lastModifiedBy>Qi Tang </cp:lastModifiedBy>
  <cp:revision>73</cp:revision>
  <dcterms:created xsi:type="dcterms:W3CDTF">2015-01-25T13:03:17Z</dcterms:created>
  <dcterms:modified xsi:type="dcterms:W3CDTF">2016-02-15T12:22:06Z</dcterms:modified>
</cp:coreProperties>
</file>