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0"/>
  </p:notesMasterIdLst>
  <p:sldIdLst>
    <p:sldId id="256" r:id="rId2"/>
    <p:sldId id="266" r:id="rId3"/>
    <p:sldId id="283" r:id="rId4"/>
    <p:sldId id="284" r:id="rId5"/>
    <p:sldId id="316" r:id="rId6"/>
    <p:sldId id="285" r:id="rId7"/>
    <p:sldId id="322" r:id="rId8"/>
    <p:sldId id="286" r:id="rId9"/>
    <p:sldId id="325" r:id="rId10"/>
    <p:sldId id="317" r:id="rId11"/>
    <p:sldId id="318" r:id="rId12"/>
    <p:sldId id="326" r:id="rId13"/>
    <p:sldId id="327" r:id="rId14"/>
    <p:sldId id="319" r:id="rId15"/>
    <p:sldId id="320" r:id="rId16"/>
    <p:sldId id="323" r:id="rId17"/>
    <p:sldId id="324" r:id="rId18"/>
    <p:sldId id="321" r:id="rId1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0F0F"/>
    <a:srgbClr val="475A24"/>
    <a:srgbClr val="583561"/>
    <a:srgbClr val="582C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87" y="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180C4DB-6BB2-406B-BC52-3CE5F60802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093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5E53EE-A6AD-48D3-A8FE-80195819612A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163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8290E4-541C-4844-9925-2F612F81F853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611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55DAB5-1CF9-4598-B22E-57839AB2D579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7685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FF9964-54D3-467E-A44D-F625CB8FE674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5588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04629B-29DC-488A-A131-57C64DEA62D9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037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7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"/>
            <a:ext cx="22288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5341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92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63" y="76200"/>
            <a:ext cx="7793037" cy="7000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305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43053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848100"/>
            <a:ext cx="43053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7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5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01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305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305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0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7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4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69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859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16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50963" y="76200"/>
            <a:ext cx="7793037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763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15" descr="newum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1400176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2" name="Rectangle 16"/>
          <p:cNvSpPr>
            <a:spLocks noChangeArrowheads="1"/>
          </p:cNvSpPr>
          <p:nvPr userDrawn="1"/>
        </p:nvSpPr>
        <p:spPr bwMode="auto">
          <a:xfrm flipV="1">
            <a:off x="1363663" y="889000"/>
            <a:ext cx="7483475" cy="42863"/>
          </a:xfrm>
          <a:prstGeom prst="rect">
            <a:avLst/>
          </a:prstGeom>
          <a:gradFill rotWithShape="1">
            <a:gsLst>
              <a:gs pos="0">
                <a:srgbClr val="663300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</a:endParaRPr>
          </a:p>
        </p:txBody>
      </p:sp>
      <p:pic>
        <p:nvPicPr>
          <p:cNvPr id="1030" name="Picture 1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6451600"/>
            <a:ext cx="27717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../Microsoft%20Visual%20Studio%202010.ln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Source%20Code%20Analysis/html/index.html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junyi\Desktop\ProjectPresentation\k4war.mp4" TargetMode="External"/><Relationship Id="rId1" Type="http://schemas.microsoft.com/office/2007/relationships/media" Target="file:///C:\Users\junyi\Desktop\ProjectPresentation\k4war.mp4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54877" y="1333500"/>
            <a:ext cx="7104062" cy="19081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4800" dirty="0" smtClean="0"/>
              <a:t/>
            </a:r>
            <a:br>
              <a:rPr lang="en-US" altLang="en-US" sz="4800" dirty="0" smtClean="0"/>
            </a:br>
            <a:r>
              <a:rPr lang="en-US" altLang="en-US" sz="4800" dirty="0" smtClean="0">
                <a:latin typeface="Arial Rounded MT Bold" panose="020F0704030504030204" pitchFamily="34" charset="0"/>
              </a:rPr>
              <a:t>Aircraft War with </a:t>
            </a:r>
            <a:r>
              <a:rPr lang="en-US" altLang="en-US" sz="4800" dirty="0" smtClean="0">
                <a:latin typeface="Arial Rounded MT Bold" panose="020F0704030504030204" pitchFamily="34" charset="0"/>
              </a:rPr>
              <a:t>Kinect Sensor</a:t>
            </a:r>
            <a:endParaRPr lang="en-US" altLang="en-US" sz="4800" dirty="0" smtClean="0">
              <a:latin typeface="Arial Rounded MT Bold" panose="020F070403050403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8753" y="3425825"/>
            <a:ext cx="7239000" cy="692150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altLang="en-US" sz="3200" dirty="0" smtClean="0">
                <a:solidFill>
                  <a:schemeClr val="tx2"/>
                </a:solidFill>
              </a:rPr>
              <a:t>Zhen ZHAO</a:t>
            </a:r>
            <a:endParaRPr lang="en-US" altLang="en-US" sz="3200" dirty="0" smtClean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6491288"/>
            <a:ext cx="22463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latin typeface="Tahoma" charset="0"/>
              </a:rPr>
              <a:t>Date: April 11, 2016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33891" y="4453224"/>
            <a:ext cx="8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 smtClean="0">
                <a:latin typeface="Tahoma" charset="0"/>
              </a:rPr>
              <a:t>Any questions and advices are welcome, email me today at zhen.now@gmail.com</a:t>
            </a:r>
            <a:endParaRPr lang="en-US" altLang="en-US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dirty="0" smtClean="0"/>
              <a:t>Key </a:t>
            </a:r>
            <a:r>
              <a:rPr lang="en-US" altLang="en-US" sz="4000" dirty="0"/>
              <a:t>Part </a:t>
            </a:r>
            <a:r>
              <a:rPr lang="en-US" altLang="en-US" sz="4000" dirty="0" smtClean="0"/>
              <a:t>2: Kinect Operation</a:t>
            </a:r>
          </a:p>
        </p:txBody>
      </p:sp>
      <p:pic>
        <p:nvPicPr>
          <p:cNvPr id="2" name="Picture 1" descr="Sample Flowchart Templat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t="6866" r="2405" b="3184"/>
          <a:stretch/>
        </p:blipFill>
        <p:spPr>
          <a:xfrm>
            <a:off x="483905" y="1381760"/>
            <a:ext cx="8385776" cy="4897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dirty="0" smtClean="0"/>
              <a:t>Key </a:t>
            </a:r>
            <a:r>
              <a:rPr lang="en-US" altLang="en-US" sz="4000" dirty="0"/>
              <a:t>Part </a:t>
            </a:r>
            <a:r>
              <a:rPr lang="en-US" altLang="en-US" sz="4000" dirty="0" smtClean="0"/>
              <a:t>3: Gesture Recognition</a:t>
            </a:r>
          </a:p>
        </p:txBody>
      </p:sp>
      <p:pic>
        <p:nvPicPr>
          <p:cNvPr id="2" name="Picture 1" descr="skeletonKinec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81" y="1409700"/>
            <a:ext cx="4402217" cy="4318000"/>
          </a:xfrm>
          <a:prstGeom prst="rect">
            <a:avLst/>
          </a:prstGeom>
        </p:spPr>
      </p:pic>
      <p:pic>
        <p:nvPicPr>
          <p:cNvPr id="145429" name="Picture 145428" descr="KinectC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59" y="1460500"/>
            <a:ext cx="4129641" cy="2298700"/>
          </a:xfrm>
          <a:prstGeom prst="rect">
            <a:avLst/>
          </a:prstGeom>
        </p:spPr>
      </p:pic>
      <p:sp>
        <p:nvSpPr>
          <p:cNvPr id="61" name="Heptagon 60"/>
          <p:cNvSpPr/>
          <p:nvPr/>
        </p:nvSpPr>
        <p:spPr bwMode="auto">
          <a:xfrm>
            <a:off x="6045200" y="4864100"/>
            <a:ext cx="355600" cy="355600"/>
          </a:xfrm>
          <a:prstGeom prst="heptagon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5867400" y="5029200"/>
            <a:ext cx="1549400" cy="1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H="1" flipV="1">
            <a:off x="6184900" y="4165600"/>
            <a:ext cx="25400" cy="1181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7073900" y="5080000"/>
            <a:ext cx="2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350000" y="407670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45430" name="Oval 145429"/>
          <p:cNvSpPr/>
          <p:nvPr/>
        </p:nvSpPr>
        <p:spPr bwMode="auto">
          <a:xfrm>
            <a:off x="6134100" y="4991100"/>
            <a:ext cx="152400" cy="127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45431" name="TextBox 145430"/>
          <p:cNvSpPr txBox="1"/>
          <p:nvPr/>
        </p:nvSpPr>
        <p:spPr>
          <a:xfrm>
            <a:off x="5803900" y="5232400"/>
            <a:ext cx="28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dirty="0" smtClean="0"/>
              <a:t>Key </a:t>
            </a:r>
            <a:r>
              <a:rPr lang="en-US" altLang="en-US" sz="4000" dirty="0"/>
              <a:t>Part </a:t>
            </a:r>
            <a:r>
              <a:rPr lang="en-US" altLang="en-US" sz="4000" dirty="0" smtClean="0"/>
              <a:t>3:Gesture Recognition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2100" y="1422400"/>
            <a:ext cx="3419283" cy="4914900"/>
            <a:chOff x="241300" y="1244600"/>
            <a:chExt cx="3838383" cy="4914900"/>
          </a:xfrm>
        </p:grpSpPr>
        <p:sp>
          <p:nvSpPr>
            <p:cNvPr id="3" name="Oval 2"/>
            <p:cNvSpPr/>
            <p:nvPr/>
          </p:nvSpPr>
          <p:spPr bwMode="auto">
            <a:xfrm>
              <a:off x="1905000" y="1574800"/>
              <a:ext cx="279400" cy="2667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905000" y="2082800"/>
              <a:ext cx="279400" cy="2667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35100" y="2260600"/>
              <a:ext cx="279400" cy="2667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476500" y="2247900"/>
              <a:ext cx="279400" cy="2667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927100" y="2794000"/>
              <a:ext cx="279400" cy="2667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09600" y="3594100"/>
              <a:ext cx="279400" cy="2667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96900" y="3962400"/>
              <a:ext cx="279400" cy="2667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984500" y="2806700"/>
              <a:ext cx="279400" cy="2667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149600" y="3568700"/>
              <a:ext cx="279400" cy="2667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162300" y="3962400"/>
              <a:ext cx="279400" cy="2667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955800" y="3416300"/>
              <a:ext cx="279400" cy="2667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5" name="Straight Connector 4"/>
            <p:cNvCxnSpPr>
              <a:stCxn id="3" idx="4"/>
              <a:endCxn id="6" idx="0"/>
            </p:cNvCxnSpPr>
            <p:nvPr/>
          </p:nvCxnSpPr>
          <p:spPr bwMode="auto">
            <a:xfrm>
              <a:off x="2044700" y="1841500"/>
              <a:ext cx="0" cy="24130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2"/>
              <a:endCxn id="7" idx="7"/>
            </p:cNvCxnSpPr>
            <p:nvPr/>
          </p:nvCxnSpPr>
          <p:spPr bwMode="auto">
            <a:xfrm flipH="1">
              <a:off x="1673583" y="2216150"/>
              <a:ext cx="231417" cy="83507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6"/>
              <a:endCxn id="8" idx="1"/>
            </p:cNvCxnSpPr>
            <p:nvPr/>
          </p:nvCxnSpPr>
          <p:spPr bwMode="auto">
            <a:xfrm>
              <a:off x="2184400" y="2216150"/>
              <a:ext cx="333017" cy="70807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2"/>
              <a:endCxn id="9" idx="0"/>
            </p:cNvCxnSpPr>
            <p:nvPr/>
          </p:nvCxnSpPr>
          <p:spPr bwMode="auto">
            <a:xfrm flipH="1">
              <a:off x="1066800" y="2393950"/>
              <a:ext cx="368300" cy="40005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>
              <a:stCxn id="9" idx="3"/>
              <a:endCxn id="10" idx="0"/>
            </p:cNvCxnSpPr>
            <p:nvPr/>
          </p:nvCxnSpPr>
          <p:spPr bwMode="auto">
            <a:xfrm flipH="1">
              <a:off x="749300" y="3021643"/>
              <a:ext cx="218717" cy="572457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/>
          </p:spPr>
        </p:cxnSp>
        <p:cxnSp>
          <p:nvCxnSpPr>
            <p:cNvPr id="28" name="Straight Connector 27"/>
            <p:cNvCxnSpPr>
              <a:stCxn id="10" idx="4"/>
              <a:endCxn id="11" idx="0"/>
            </p:cNvCxnSpPr>
            <p:nvPr/>
          </p:nvCxnSpPr>
          <p:spPr bwMode="auto">
            <a:xfrm flipH="1">
              <a:off x="736600" y="3860800"/>
              <a:ext cx="12700" cy="101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/>
            <p:cNvCxnSpPr>
              <a:stCxn id="14" idx="0"/>
              <a:endCxn id="13" idx="4"/>
            </p:cNvCxnSpPr>
            <p:nvPr/>
          </p:nvCxnSpPr>
          <p:spPr bwMode="auto">
            <a:xfrm flipH="1" flipV="1">
              <a:off x="3289300" y="3835400"/>
              <a:ext cx="12700" cy="127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5412" name="Straight Connector 145411"/>
            <p:cNvCxnSpPr>
              <a:stCxn id="13" idx="0"/>
              <a:endCxn id="12" idx="4"/>
            </p:cNvCxnSpPr>
            <p:nvPr/>
          </p:nvCxnSpPr>
          <p:spPr bwMode="auto">
            <a:xfrm flipH="1" flipV="1">
              <a:off x="3124200" y="3073400"/>
              <a:ext cx="165100" cy="4953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5414" name="Straight Connector 145413"/>
            <p:cNvCxnSpPr>
              <a:stCxn id="12" idx="1"/>
              <a:endCxn id="8" idx="5"/>
            </p:cNvCxnSpPr>
            <p:nvPr/>
          </p:nvCxnSpPr>
          <p:spPr bwMode="auto">
            <a:xfrm flipH="1" flipV="1">
              <a:off x="2714983" y="2475543"/>
              <a:ext cx="310434" cy="37021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5416" name="Straight Connector 145415"/>
            <p:cNvCxnSpPr>
              <a:stCxn id="6" idx="4"/>
              <a:endCxn id="15" idx="0"/>
            </p:cNvCxnSpPr>
            <p:nvPr/>
          </p:nvCxnSpPr>
          <p:spPr bwMode="auto">
            <a:xfrm>
              <a:off x="2044700" y="2349500"/>
              <a:ext cx="50800" cy="1066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5418" name="Straight Connector 145417"/>
            <p:cNvCxnSpPr>
              <a:stCxn id="15" idx="3"/>
              <a:endCxn id="41" idx="0"/>
            </p:cNvCxnSpPr>
            <p:nvPr/>
          </p:nvCxnSpPr>
          <p:spPr bwMode="auto">
            <a:xfrm flipH="1">
              <a:off x="1778000" y="3643943"/>
              <a:ext cx="218717" cy="1914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5420" name="Straight Connector 145419"/>
            <p:cNvCxnSpPr>
              <a:stCxn id="15" idx="5"/>
              <a:endCxn id="42" idx="1"/>
            </p:cNvCxnSpPr>
            <p:nvPr/>
          </p:nvCxnSpPr>
          <p:spPr bwMode="auto">
            <a:xfrm>
              <a:off x="2194283" y="3643943"/>
              <a:ext cx="183434" cy="2051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5421" name="Rectangle 145420"/>
            <p:cNvSpPr/>
            <p:nvPr/>
          </p:nvSpPr>
          <p:spPr bwMode="auto">
            <a:xfrm>
              <a:off x="1676400" y="4025900"/>
              <a:ext cx="152400" cy="2133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1638300" y="3835400"/>
              <a:ext cx="279400" cy="2667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413000" y="4025900"/>
              <a:ext cx="152400" cy="2133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336800" y="3810000"/>
              <a:ext cx="279400" cy="2667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45426" name="TextBox 145425"/>
            <p:cNvSpPr txBox="1"/>
            <p:nvPr/>
          </p:nvSpPr>
          <p:spPr>
            <a:xfrm>
              <a:off x="241300" y="1257300"/>
              <a:ext cx="57171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Left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65500" y="1244600"/>
              <a:ext cx="71418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Right</a:t>
              </a:r>
              <a:endParaRPr lang="en-US" dirty="0"/>
            </a:p>
          </p:txBody>
        </p:sp>
        <p:sp>
          <p:nvSpPr>
            <p:cNvPr id="145428" name="Oval 145427"/>
            <p:cNvSpPr/>
            <p:nvPr/>
          </p:nvSpPr>
          <p:spPr bwMode="auto">
            <a:xfrm>
              <a:off x="431800" y="2857500"/>
              <a:ext cx="419100" cy="4699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1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901700" y="2032000"/>
              <a:ext cx="419100" cy="4699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3365500" y="2895600"/>
              <a:ext cx="419100" cy="4699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3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022600" y="2222500"/>
              <a:ext cx="419100" cy="4699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4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 bwMode="auto">
          <a:xfrm>
            <a:off x="3886200" y="1066800"/>
            <a:ext cx="15938" cy="5626100"/>
          </a:xfrm>
          <a:prstGeom prst="line">
            <a:avLst/>
          </a:prstGeom>
          <a:ln w="38100" cmpd="sng"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415" name="TextBox 145414"/>
          <p:cNvSpPr txBox="1"/>
          <p:nvPr/>
        </p:nvSpPr>
        <p:spPr>
          <a:xfrm>
            <a:off x="4305300" y="1231900"/>
            <a:ext cx="2401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Features(Angles)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718300" y="1244600"/>
            <a:ext cx="2303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Tolerance Errors</a:t>
            </a:r>
            <a:endParaRPr lang="en-US" sz="2000" b="1" dirty="0"/>
          </a:p>
        </p:txBody>
      </p:sp>
      <p:sp>
        <p:nvSpPr>
          <p:cNvPr id="145417" name="TextBox 145416"/>
          <p:cNvSpPr txBox="1"/>
          <p:nvPr/>
        </p:nvSpPr>
        <p:spPr>
          <a:xfrm>
            <a:off x="4292600" y="1828800"/>
            <a:ext cx="439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Angle 1: &lt;vec1, X&gt;               (10,20)         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305300" y="2400300"/>
            <a:ext cx="439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Angle 2: &lt;vec2, X&gt;               (</a:t>
            </a:r>
            <a:r>
              <a:rPr lang="en-US" dirty="0"/>
              <a:t>10,20</a:t>
            </a:r>
            <a:r>
              <a:rPr lang="en-US" dirty="0" smtClean="0"/>
              <a:t>)          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305300" y="2959100"/>
            <a:ext cx="439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Angle 3: &lt;vec3, X&gt;               (</a:t>
            </a:r>
            <a:r>
              <a:rPr lang="en-US" dirty="0"/>
              <a:t>10,20</a:t>
            </a:r>
            <a:r>
              <a:rPr lang="en-US" dirty="0" smtClean="0"/>
              <a:t>)          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318000" y="3492500"/>
            <a:ext cx="439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Angle 4: &lt;vec4, X&gt;               (</a:t>
            </a:r>
            <a:r>
              <a:rPr lang="en-US" dirty="0"/>
              <a:t>10,20</a:t>
            </a:r>
            <a:r>
              <a:rPr lang="en-US" dirty="0" smtClean="0"/>
              <a:t>)          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330700" y="4025900"/>
            <a:ext cx="439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Angle 5: &lt;vec1, Z&gt;               (</a:t>
            </a:r>
            <a:r>
              <a:rPr lang="en-US" dirty="0"/>
              <a:t>10,20</a:t>
            </a:r>
            <a:r>
              <a:rPr lang="en-US" dirty="0" smtClean="0"/>
              <a:t>)          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330700" y="4559300"/>
            <a:ext cx="439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Angle 6: &lt;vec2, Z&gt;               (</a:t>
            </a:r>
            <a:r>
              <a:rPr lang="en-US" dirty="0"/>
              <a:t>10,20</a:t>
            </a:r>
            <a:r>
              <a:rPr lang="en-US" dirty="0" smtClean="0"/>
              <a:t>)         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343400" y="5041900"/>
            <a:ext cx="439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Angle 7: &lt;vec3, Z&gt;               (</a:t>
            </a:r>
            <a:r>
              <a:rPr lang="en-US" dirty="0"/>
              <a:t>10,20</a:t>
            </a:r>
            <a:r>
              <a:rPr lang="en-US" dirty="0" smtClean="0"/>
              <a:t>)          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343400" y="5562600"/>
            <a:ext cx="439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Angle 8: &lt;vec4, Z&gt;               (</a:t>
            </a:r>
            <a:r>
              <a:rPr lang="en-US" dirty="0"/>
              <a:t>10,20</a:t>
            </a:r>
            <a:r>
              <a:rPr lang="en-US" dirty="0" smtClean="0"/>
              <a:t>)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dirty="0" smtClean="0"/>
              <a:t>Key </a:t>
            </a:r>
            <a:r>
              <a:rPr lang="en-US" altLang="en-US" sz="4000" dirty="0"/>
              <a:t>Part </a:t>
            </a:r>
            <a:r>
              <a:rPr lang="en-US" altLang="en-US" sz="4000" dirty="0" smtClean="0"/>
              <a:t>3:Gesture Recognition</a:t>
            </a:r>
          </a:p>
        </p:txBody>
      </p:sp>
      <p:pic>
        <p:nvPicPr>
          <p:cNvPr id="2" name="Picture 1" descr="GestureRecognitionThrea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" t="4571" r="2778" b="2060"/>
          <a:stretch/>
        </p:blipFill>
        <p:spPr>
          <a:xfrm>
            <a:off x="1584961" y="1003300"/>
            <a:ext cx="6681868" cy="54524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6421" y="2468071"/>
            <a:ext cx="267708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More Advanced Techs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DTW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HMM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LPP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TDNN</a:t>
            </a:r>
          </a:p>
        </p:txBody>
      </p:sp>
    </p:spTree>
    <p:extLst>
      <p:ext uri="{BB962C8B-B14F-4D97-AF65-F5344CB8AC3E}">
        <p14:creationId xmlns:p14="http://schemas.microsoft.com/office/powerpoint/2010/main" val="91313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0" y="76200"/>
            <a:ext cx="8042275" cy="7000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 smtClean="0"/>
              <a:t>Key </a:t>
            </a:r>
            <a:r>
              <a:rPr lang="en-US" altLang="en-US" sz="4000" dirty="0"/>
              <a:t>Part </a:t>
            </a:r>
            <a:r>
              <a:rPr lang="en-US" altLang="en-US" sz="4000" dirty="0" smtClean="0"/>
              <a:t>4: Motion Recognition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2406" y="699478"/>
            <a:ext cx="46422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Video = multiple picture (changing fast)</a:t>
            </a:r>
          </a:p>
          <a:p>
            <a:r>
              <a:rPr lang="en-US" sz="1200" dirty="0" smtClean="0"/>
              <a:t>Dynamic Movement = several static gestures during a short time </a:t>
            </a:r>
            <a:endParaRPr 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50" y="1229989"/>
            <a:ext cx="7857367" cy="56280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65760" y="5478308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2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0" y="76200"/>
            <a:ext cx="8042275" cy="7000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 smtClean="0"/>
              <a:t>Key </a:t>
            </a:r>
            <a:r>
              <a:rPr lang="en-US" altLang="en-US" sz="4000" dirty="0"/>
              <a:t>Part </a:t>
            </a:r>
            <a:r>
              <a:rPr lang="en-US" altLang="en-US" sz="4000" dirty="0" smtClean="0"/>
              <a:t>5: Player Information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90957" y="1029710"/>
            <a:ext cx="6924760" cy="1656845"/>
          </a:xfrm>
        </p:spPr>
        <p:txBody>
          <a:bodyPr/>
          <a:lstStyle/>
          <a:p>
            <a:r>
              <a:rPr lang="en-US" sz="2400" dirty="0"/>
              <a:t>Server</a:t>
            </a:r>
            <a:endParaRPr lang="en-US" sz="2400" dirty="0" smtClean="0"/>
          </a:p>
          <a:p>
            <a:r>
              <a:rPr lang="en-US" sz="2400" dirty="0" smtClean="0"/>
              <a:t>Local data storage</a:t>
            </a:r>
          </a:p>
          <a:p>
            <a:pPr lvl="1"/>
            <a:r>
              <a:rPr lang="en-US" sz="2000" dirty="0" smtClean="0"/>
              <a:t>Structured way: lightweight</a:t>
            </a:r>
            <a:r>
              <a:rPr lang="en-US" sz="2000" dirty="0"/>
              <a:t> </a:t>
            </a:r>
            <a:r>
              <a:rPr lang="en-US" sz="2000" dirty="0" smtClean="0"/>
              <a:t>Database </a:t>
            </a:r>
            <a:r>
              <a:rPr lang="en-US" sz="2000" dirty="0"/>
              <a:t>(</a:t>
            </a:r>
            <a:r>
              <a:rPr lang="en-US" sz="2000" dirty="0" err="1"/>
              <a:t>Sqlite</a:t>
            </a:r>
            <a:r>
              <a:rPr lang="en-US" sz="2000" dirty="0" smtClean="0"/>
              <a:t>), XML</a:t>
            </a:r>
          </a:p>
          <a:p>
            <a:pPr lvl="1"/>
            <a:r>
              <a:rPr lang="en-US" sz="2000" dirty="0" smtClean="0"/>
              <a:t>Unstructured way: </a:t>
            </a:r>
            <a:r>
              <a:rPr lang="en-US" sz="2000" u="sng" dirty="0"/>
              <a:t>plain-text </a:t>
            </a:r>
            <a:r>
              <a:rPr lang="en-US" sz="2000" u="sng" dirty="0" smtClean="0"/>
              <a:t>files </a:t>
            </a:r>
            <a:endParaRPr lang="en-US" altLang="en-US" sz="2000" u="sng" dirty="0"/>
          </a:p>
          <a:p>
            <a:pPr lvl="1"/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56" y="2686555"/>
            <a:ext cx="3763091" cy="40130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71" y="3656125"/>
            <a:ext cx="1552575" cy="1552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en-US" alt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altLang="en-US" sz="4000" b="1" dirty="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8475" y="1484313"/>
            <a:ext cx="6670675" cy="381920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UML Diagram </a:t>
            </a:r>
          </a:p>
          <a:p>
            <a:pPr lvl="1"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(9 diagram: sequence, class, use case, activity … )</a:t>
            </a:r>
            <a:endParaRPr lang="en-US" alt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Diagram (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Doxygen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300000"/>
              </a:lnSpc>
              <a:buFont typeface="Wingdings" charset="2"/>
              <a:buChar char="n"/>
              <a:defRPr/>
            </a:pPr>
            <a:r>
              <a:rPr lang="en-US" alt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 Code in VS2010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  <a:endParaRPr lang="en-US" altLang="en-US" sz="4000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4" y="945788"/>
            <a:ext cx="3785690" cy="57179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993" y="1635863"/>
            <a:ext cx="1704975" cy="4467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70" y="2467430"/>
            <a:ext cx="2390775" cy="3352800"/>
          </a:xfrm>
          <a:prstGeom prst="rect">
            <a:avLst/>
          </a:prstGeom>
        </p:spPr>
      </p:pic>
      <p:sp>
        <p:nvSpPr>
          <p:cNvPr id="5" name="圆角矩形 4">
            <a:hlinkClick r:id="rId6" action="ppaction://hlinkfile"/>
          </p:cNvPr>
          <p:cNvSpPr/>
          <p:nvPr/>
        </p:nvSpPr>
        <p:spPr bwMode="auto">
          <a:xfrm>
            <a:off x="6720378" y="1221800"/>
            <a:ext cx="1783758" cy="370053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Link To Code Analysis 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7" name="圆角矩形 6">
            <a:hlinkClick r:id="rId7" action="ppaction://hlinkfile"/>
          </p:cNvPr>
          <p:cNvSpPr/>
          <p:nvPr/>
        </p:nvSpPr>
        <p:spPr bwMode="auto">
          <a:xfrm>
            <a:off x="6720378" y="1762617"/>
            <a:ext cx="1783758" cy="370053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Link To Visual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 Studio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Run &amp; Test the Demo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3600706" y="2853035"/>
            <a:ext cx="1864912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b="1" dirty="0" smtClean="0"/>
              <a:t>Outline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8475" y="1420813"/>
            <a:ext cx="6670675" cy="45545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“Aircraft War” game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Ideas &amp; Techniques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the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201613"/>
            <a:ext cx="7793037" cy="70008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“Aircraft War” </a:t>
            </a:r>
            <a:r>
              <a:rPr lang="en-US" alt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728663" y="6269038"/>
            <a:ext cx="6650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From my YouTube Channel: </a:t>
            </a:r>
            <a:r>
              <a:rPr lang="en-US" sz="1600" i="1" u="sng"/>
              <a:t>https://youtu.be/G7fK6GrSmB4</a:t>
            </a:r>
            <a:endParaRPr lang="en-CA" sz="1600" i="1" u="sng"/>
          </a:p>
        </p:txBody>
      </p:sp>
      <p:pic>
        <p:nvPicPr>
          <p:cNvPr id="2" name="k4war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200" y="1031875"/>
            <a:ext cx="5286375" cy="510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23680" y="1885444"/>
            <a:ext cx="27108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Show/hide Skeleton Window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Virtual Switch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Hero Controlling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Up, down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Left, right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Give up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Kill all (ultimate</a:t>
            </a:r>
            <a:r>
              <a:rPr lang="en-US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Object Collision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remove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231775"/>
            <a:ext cx="7793037" cy="7000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1225550"/>
            <a:ext cx="6888162" cy="53101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en-US" b="1" dirty="0"/>
              <a:t>Platform:   </a:t>
            </a:r>
            <a:r>
              <a:rPr lang="en-US" altLang="en-US" dirty="0"/>
              <a:t>Windows OS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lvl="1" eaLnBrk="1" hangingPunct="1">
              <a:lnSpc>
                <a:spcPct val="50000"/>
              </a:lnSpc>
              <a:buFont typeface="Wingdings" charset="2"/>
              <a:buChar char="n"/>
              <a:defRPr/>
            </a:pPr>
            <a:endParaRPr lang="en-US" altLang="en-US" b="1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en-US" b="1" dirty="0" smtClean="0"/>
              <a:t>UI :  </a:t>
            </a:r>
            <a:r>
              <a:rPr lang="en-US" altLang="en-US" dirty="0" smtClean="0"/>
              <a:t>Win32 API</a:t>
            </a:r>
          </a:p>
          <a:p>
            <a:pPr marL="457200" lvl="1" indent="0" eaLnBrk="1" hangingPunct="1">
              <a:lnSpc>
                <a:spcPct val="50000"/>
              </a:lnSpc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en-US" b="1" dirty="0" smtClean="0"/>
              <a:t>Gesture Recognition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en-US" dirty="0" smtClean="0"/>
              <a:t>Static Movement:	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en-US" dirty="0" smtClean="0"/>
              <a:t>Skeleton data from Kinect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en-US" dirty="0" smtClean="0"/>
              <a:t>Vector Angles in 3D space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en-US" dirty="0" smtClean="0"/>
              <a:t>Dynamic</a:t>
            </a:r>
            <a:r>
              <a:rPr lang="en-US" altLang="en-US" dirty="0"/>
              <a:t> </a:t>
            </a:r>
            <a:r>
              <a:rPr lang="en-US" altLang="en-US" dirty="0" smtClean="0"/>
              <a:t>Movement: 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en-US" dirty="0" smtClean="0"/>
              <a:t>multiple “static”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en-US" dirty="0" smtClean="0"/>
              <a:t>Timer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222250"/>
            <a:ext cx="7793037" cy="7000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1184275"/>
            <a:ext cx="7775575" cy="49990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en-US" b="1" dirty="0"/>
              <a:t>Game Render: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en-US" dirty="0"/>
              <a:t>GDI double buffering for gaming view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en-US" dirty="0" err="1"/>
              <a:t>OpenCV</a:t>
            </a:r>
            <a:r>
              <a:rPr lang="en-US" altLang="en-US" dirty="0"/>
              <a:t> for Skeleton </a:t>
            </a:r>
            <a:r>
              <a:rPr lang="en-US" altLang="en-US" dirty="0" smtClean="0"/>
              <a:t>view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n"/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en-US" b="1" dirty="0"/>
              <a:t>SDK/Libraries: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en-US" dirty="0"/>
              <a:t>Kinect for windows SDK </a:t>
            </a:r>
            <a:r>
              <a:rPr lang="en-US" altLang="en-US" dirty="0" smtClean="0"/>
              <a:t>v1.8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en-US" dirty="0"/>
              <a:t>MCI libraries for </a:t>
            </a:r>
            <a:r>
              <a:rPr lang="en-US" altLang="en-US" dirty="0" smtClean="0"/>
              <a:t>background music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en-US" dirty="0" smtClean="0"/>
              <a:t>STL</a:t>
            </a:r>
            <a:r>
              <a:rPr lang="en-US" altLang="en-US" dirty="0"/>
              <a:t>, Win </a:t>
            </a:r>
            <a:r>
              <a:rPr lang="en-US" altLang="en-US" dirty="0" smtClean="0"/>
              <a:t>API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n"/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en-US" dirty="0"/>
              <a:t>Programming Language: C++ (11)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altLang="en-US" sz="4000" dirty="0" smtClean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8720"/>
          </a:xfrm>
        </p:spPr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Two major coding jobs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altLang="en-US" dirty="0"/>
              <a:t>Game design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altLang="en-US" dirty="0"/>
              <a:t>Game Object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altLang="en-US" dirty="0"/>
              <a:t>UI render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altLang="en-US" dirty="0"/>
              <a:t>Message Processing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altLang="en-US" dirty="0"/>
              <a:t>Gesture recognition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altLang="en-US" dirty="0" smtClean="0"/>
              <a:t>Kinect-related design</a:t>
            </a:r>
            <a:endParaRPr lang="en-US" altLang="en-US" dirty="0"/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altLang="en-US" dirty="0"/>
              <a:t>Feature(Angle) design  --- Classifiers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altLang="en-US" dirty="0"/>
              <a:t>User-defined Message  --- </a:t>
            </a:r>
            <a:r>
              <a:rPr lang="en-US" altLang="en-US" dirty="0" smtClean="0"/>
              <a:t>Actions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 smtClean="0"/>
              <a:t>Other jobs: 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altLang="en-US" dirty="0" smtClean="0"/>
              <a:t>user score recording, play music, enemy generation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60" y="1013240"/>
            <a:ext cx="2702740" cy="4462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b="1" dirty="0" smtClean="0"/>
              <a:t>Key Ideas &amp; Techniques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8475" y="1420813"/>
            <a:ext cx="6670675" cy="45545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Design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en-US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Kinect Operations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en-US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Gesture Recognition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en-US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 Recognition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en-US" sz="28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dirty="0" smtClean="0"/>
              <a:t>Key Part 1: Game design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93799"/>
            <a:ext cx="8610600" cy="5376933"/>
          </a:xfrm>
        </p:spPr>
        <p:txBody>
          <a:bodyPr/>
          <a:lstStyle/>
          <a:p>
            <a:r>
              <a:rPr lang="en-US" dirty="0" smtClean="0"/>
              <a:t>Game State</a:t>
            </a:r>
          </a:p>
          <a:p>
            <a:pPr lvl="1"/>
            <a:r>
              <a:rPr lang="en-US" dirty="0" smtClean="0"/>
              <a:t>GS_MENU, GS_PLAYING, GS_RESULT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UI &amp; UI Render</a:t>
            </a:r>
          </a:p>
          <a:p>
            <a:pPr lvl="1"/>
            <a:r>
              <a:rPr lang="en-US" dirty="0" smtClean="0"/>
              <a:t>Create Window, Update Drawing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Message Processing</a:t>
            </a:r>
          </a:p>
          <a:p>
            <a:pPr lvl="1"/>
            <a:r>
              <a:rPr lang="en-US" dirty="0" smtClean="0"/>
              <a:t>Message Loop, Receiving and process  the  WM_KEYDOWN, WM_LEFTBUTTONXXX, WM_CLOSE.</a:t>
            </a:r>
          </a:p>
          <a:p>
            <a:pPr lvl="1"/>
            <a:r>
              <a:rPr lang="en-US" dirty="0" smtClean="0"/>
              <a:t>Keyboard &amp; mouse Events.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dirty="0" smtClean="0"/>
              <a:t>Key Part 1: Game design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93800"/>
            <a:ext cx="8610600" cy="571500"/>
          </a:xfrm>
        </p:spPr>
        <p:txBody>
          <a:bodyPr/>
          <a:lstStyle/>
          <a:p>
            <a:r>
              <a:rPr lang="en-US" dirty="0"/>
              <a:t>Collision Detection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704" y="4561080"/>
            <a:ext cx="706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User: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/>
              <a:t>UE(user experience)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Designer/Developer: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/>
              <a:t>Art Design (video, image, sound)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/>
              <a:t>Game Scripts (story)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/>
              <a:t>Performance (memory, Multithread)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/>
              <a:t>Algorithm </a:t>
            </a:r>
            <a:r>
              <a:rPr lang="en-US" sz="1400" dirty="0" smtClean="0"/>
              <a:t>(drawing, light, AI (path finding,</a:t>
            </a:r>
            <a:r>
              <a:rPr lang="en-US" sz="1400" dirty="0"/>
              <a:t> Behavior </a:t>
            </a:r>
            <a:r>
              <a:rPr lang="en-US" sz="1400" dirty="0" smtClean="0"/>
              <a:t>Tree…))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/>
              <a:t>Physical Property (Collision Detection, Gravity effect)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7000" y="1968500"/>
            <a:ext cx="1599191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2-Dimension</a:t>
            </a:r>
            <a:endParaRPr lang="en-US" sz="2000" dirty="0"/>
          </a:p>
        </p:txBody>
      </p:sp>
      <p:pic>
        <p:nvPicPr>
          <p:cNvPr id="6" name="Picture 5" descr="Collision Dete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02262"/>
            <a:ext cx="4724400" cy="339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fManitoba">
  <a:themeElements>
    <a:clrScheme name="UofManitoba 6">
      <a:dk1>
        <a:srgbClr val="000000"/>
      </a:dk1>
      <a:lt1>
        <a:srgbClr val="FFFFFF"/>
      </a:lt1>
      <a:dk2>
        <a:srgbClr val="6A4076"/>
      </a:dk2>
      <a:lt2>
        <a:srgbClr val="969696"/>
      </a:lt2>
      <a:accent1>
        <a:srgbClr val="DBA9C2"/>
      </a:accent1>
      <a:accent2>
        <a:srgbClr val="E1BF91"/>
      </a:accent2>
      <a:accent3>
        <a:srgbClr val="FFFFFF"/>
      </a:accent3>
      <a:accent4>
        <a:srgbClr val="000000"/>
      </a:accent4>
      <a:accent5>
        <a:srgbClr val="EAD1DD"/>
      </a:accent5>
      <a:accent6>
        <a:srgbClr val="CCAD83"/>
      </a:accent6>
      <a:hlink>
        <a:srgbClr val="B3CE82"/>
      </a:hlink>
      <a:folHlink>
        <a:srgbClr val="B8AD48"/>
      </a:folHlink>
    </a:clrScheme>
    <a:fontScheme name="UofManitob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UofManitoba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Manitoba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Manitoba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Manitoba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Manitoba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Manitoba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733</TotalTime>
  <Words>494</Words>
  <Application>Microsoft Office PowerPoint</Application>
  <PresentationFormat>全屏显示(4:3)</PresentationFormat>
  <Paragraphs>133</Paragraphs>
  <Slides>18</Slides>
  <Notes>5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Arial Rounded MT Bold</vt:lpstr>
      <vt:lpstr>Tahoma</vt:lpstr>
      <vt:lpstr>Times New Roman</vt:lpstr>
      <vt:lpstr>Wingdings</vt:lpstr>
      <vt:lpstr>UofManitoba</vt:lpstr>
      <vt:lpstr> Aircraft War with Kinect Sensor</vt:lpstr>
      <vt:lpstr>Outline</vt:lpstr>
      <vt:lpstr>“Aircraft War” Game</vt:lpstr>
      <vt:lpstr>Solution</vt:lpstr>
      <vt:lpstr>Solution</vt:lpstr>
      <vt:lpstr>Solution</vt:lpstr>
      <vt:lpstr>Key Ideas &amp; Techniques</vt:lpstr>
      <vt:lpstr>Key Part 1: Game design</vt:lpstr>
      <vt:lpstr>Key Part 1: Game design</vt:lpstr>
      <vt:lpstr>Key Part 2: Kinect Operation</vt:lpstr>
      <vt:lpstr>Key Part 3: Gesture Recognition</vt:lpstr>
      <vt:lpstr>Key Part 3:Gesture Recognition</vt:lpstr>
      <vt:lpstr>Key Part 3:Gesture Recognition</vt:lpstr>
      <vt:lpstr>Key Part 4: Motion Recognition</vt:lpstr>
      <vt:lpstr>Key Part 5: Player Information</vt:lpstr>
      <vt:lpstr>Source Code</vt:lpstr>
      <vt:lpstr>Class Diagram</vt:lpstr>
      <vt:lpstr>Run &amp; Test the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Types</dc:title>
  <dc:creator>Vladimir Okhmatovski</dc:creator>
  <cp:lastModifiedBy>Zhen Zhao</cp:lastModifiedBy>
  <cp:revision>160</cp:revision>
  <dcterms:created xsi:type="dcterms:W3CDTF">2016-01-08T21:20:38Z</dcterms:created>
  <dcterms:modified xsi:type="dcterms:W3CDTF">2016-11-16T17:17:01Z</dcterms:modified>
</cp:coreProperties>
</file>