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8" r:id="rId2"/>
    <p:sldId id="294" r:id="rId3"/>
    <p:sldId id="311" r:id="rId4"/>
    <p:sldId id="317" r:id="rId5"/>
    <p:sldId id="293" r:id="rId6"/>
    <p:sldId id="312" r:id="rId7"/>
    <p:sldId id="297" r:id="rId8"/>
    <p:sldId id="298" r:id="rId9"/>
    <p:sldId id="296" r:id="rId10"/>
    <p:sldId id="319" r:id="rId11"/>
    <p:sldId id="318" r:id="rId12"/>
    <p:sldId id="299" r:id="rId13"/>
    <p:sldId id="310" r:id="rId14"/>
    <p:sldId id="304" r:id="rId15"/>
    <p:sldId id="300" r:id="rId16"/>
    <p:sldId id="301" r:id="rId17"/>
    <p:sldId id="306" r:id="rId18"/>
    <p:sldId id="305" r:id="rId19"/>
    <p:sldId id="302" r:id="rId20"/>
    <p:sldId id="303" r:id="rId21"/>
    <p:sldId id="307" r:id="rId22"/>
    <p:sldId id="308" r:id="rId23"/>
    <p:sldId id="309" r:id="rId24"/>
    <p:sldId id="315" r:id="rId25"/>
    <p:sldId id="316" r:id="rId26"/>
    <p:sldId id="314" r:id="rId27"/>
    <p:sldId id="313" r:id="rId28"/>
    <p:sldId id="320" r:id="rId29"/>
    <p:sldId id="280"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634"/>
    <a:srgbClr val="686868"/>
    <a:srgbClr val="A13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15" autoAdjust="0"/>
    <p:restoredTop sz="86346" autoAdjust="0"/>
  </p:normalViewPr>
  <p:slideViewPr>
    <p:cSldViewPr>
      <p:cViewPr varScale="1">
        <p:scale>
          <a:sx n="63" d="100"/>
          <a:sy n="63" d="100"/>
        </p:scale>
        <p:origin x="-1362"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38475" cy="46498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40" y="2"/>
            <a:ext cx="3038475" cy="464980"/>
          </a:xfrm>
          <a:prstGeom prst="rect">
            <a:avLst/>
          </a:prstGeom>
        </p:spPr>
        <p:txBody>
          <a:bodyPr vert="horz" lIns="91440" tIns="45720" rIns="91440" bIns="45720" rtlCol="0"/>
          <a:lstStyle>
            <a:lvl1pPr algn="r">
              <a:defRPr sz="1200"/>
            </a:lvl1pPr>
          </a:lstStyle>
          <a:p>
            <a:fld id="{B67A4BF5-9E40-4A07-9BF6-46875E74E50C}" type="datetimeFigureOut">
              <a:rPr lang="en-US" smtClean="0"/>
              <a:t>5/2/2016</a:t>
            </a:fld>
            <a:endParaRPr lang="en-US"/>
          </a:p>
        </p:txBody>
      </p:sp>
      <p:sp>
        <p:nvSpPr>
          <p:cNvPr id="4" name="Footer Placeholder 3"/>
          <p:cNvSpPr>
            <a:spLocks noGrp="1"/>
          </p:cNvSpPr>
          <p:nvPr>
            <p:ph type="ftr" sz="quarter" idx="2"/>
          </p:nvPr>
        </p:nvSpPr>
        <p:spPr>
          <a:xfrm>
            <a:off x="2" y="8829824"/>
            <a:ext cx="3038475" cy="46498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40" y="8829824"/>
            <a:ext cx="3038475" cy="464980"/>
          </a:xfrm>
          <a:prstGeom prst="rect">
            <a:avLst/>
          </a:prstGeom>
        </p:spPr>
        <p:txBody>
          <a:bodyPr vert="horz" lIns="91440" tIns="45720" rIns="91440" bIns="45720" rtlCol="0" anchor="b"/>
          <a:lstStyle>
            <a:lvl1pPr algn="r">
              <a:defRPr sz="1200"/>
            </a:lvl1pPr>
          </a:lstStyle>
          <a:p>
            <a:fld id="{49BE24E3-65E4-475C-96FE-0433859D1C21}" type="slidenum">
              <a:rPr lang="en-US" smtClean="0"/>
              <a:t>‹#›</a:t>
            </a:fld>
            <a:endParaRPr lang="en-US"/>
          </a:p>
        </p:txBody>
      </p:sp>
    </p:spTree>
    <p:extLst>
      <p:ext uri="{BB962C8B-B14F-4D97-AF65-F5344CB8AC3E}">
        <p14:creationId xmlns:p14="http://schemas.microsoft.com/office/powerpoint/2010/main" val="2348916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30" tIns="46415" rIns="92830" bIns="46415"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30" tIns="46415" rIns="92830" bIns="46415" rtlCol="0"/>
          <a:lstStyle>
            <a:lvl1pPr algn="r" fontAlgn="auto">
              <a:spcBef>
                <a:spcPts val="0"/>
              </a:spcBef>
              <a:spcAft>
                <a:spcPts val="0"/>
              </a:spcAft>
              <a:defRPr sz="1200" smtClean="0">
                <a:latin typeface="+mn-lt"/>
              </a:defRPr>
            </a:lvl1pPr>
          </a:lstStyle>
          <a:p>
            <a:pPr>
              <a:defRPr/>
            </a:pPr>
            <a:fld id="{E183DAB2-61AA-47E7-9DC7-BFFF87447511}" type="datetimeFigureOut">
              <a:rPr lang="en-US"/>
              <a:pPr>
                <a:defRPr/>
              </a:pPr>
              <a:t>5/2/2016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30" tIns="46415" rIns="92830" bIns="4641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6"/>
            <a:ext cx="3037840" cy="464820"/>
          </a:xfrm>
          <a:prstGeom prst="rect">
            <a:avLst/>
          </a:prstGeom>
        </p:spPr>
        <p:txBody>
          <a:bodyPr vert="horz" lIns="92830" tIns="46415" rIns="92830" bIns="46415"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30" tIns="46415" rIns="92830" bIns="46415" rtlCol="0" anchor="b"/>
          <a:lstStyle>
            <a:lvl1pPr algn="r" fontAlgn="auto">
              <a:spcBef>
                <a:spcPts val="0"/>
              </a:spcBef>
              <a:spcAft>
                <a:spcPts val="0"/>
              </a:spcAft>
              <a:defRPr sz="1200" smtClean="0">
                <a:latin typeface="+mn-lt"/>
              </a:defRPr>
            </a:lvl1pPr>
          </a:lstStyle>
          <a:p>
            <a:pPr>
              <a:defRPr/>
            </a:pPr>
            <a:fld id="{4A2153C8-84D1-4B85-8617-E046F2BADDBE}" type="slidenum">
              <a:rPr lang="en-US"/>
              <a:pPr>
                <a:defRPr/>
              </a:pPr>
              <a:t>‹#›</a:t>
            </a:fld>
            <a:endParaRPr lang="en-US"/>
          </a:p>
        </p:txBody>
      </p:sp>
    </p:spTree>
    <p:extLst>
      <p:ext uri="{BB962C8B-B14F-4D97-AF65-F5344CB8AC3E}">
        <p14:creationId xmlns:p14="http://schemas.microsoft.com/office/powerpoint/2010/main" val="16547823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A2153C8-84D1-4B85-8617-E046F2BADDBE}"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CB0A8BF-8752-4E6B-B7AE-17C8ACF857CF}" type="datetimeFigureOut">
              <a:rPr lang="en-US"/>
              <a:pPr>
                <a:defRPr/>
              </a:pPr>
              <a:t>5/2/2016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12C600-872F-4C43-BD9C-F147EEA940D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D9F0F7-4B78-4A6B-B6C0-1E6D9FB9B546}" type="datetimeFigureOut">
              <a:rPr lang="en-US"/>
              <a:pPr>
                <a:defRPr/>
              </a:pPr>
              <a:t>5/2/2016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9D4F40-D4DD-4524-B17A-A3BB8509EDB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234750-9D10-4E74-9CB6-5D6DE1587DAB}" type="datetimeFigureOut">
              <a:rPr lang="en-US"/>
              <a:pPr>
                <a:defRPr/>
              </a:pPr>
              <a:t>5/2/2016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CAB4F7-CC11-4F74-BBC4-9BCDF7707E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EB52BC-87DA-442E-9001-421863EE2FB8}" type="datetimeFigureOut">
              <a:rPr lang="en-US"/>
              <a:pPr>
                <a:defRPr/>
              </a:pPr>
              <a:t>5/2/2016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66AC28-9EC2-420B-9017-603620CB4B1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55756C2-4443-43E5-94BD-D6B7D682D957}" type="datetimeFigureOut">
              <a:rPr lang="en-US"/>
              <a:pPr>
                <a:defRPr/>
              </a:pPr>
              <a:t>5/2/2016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65E809-B149-457C-8215-57BBEA3CC76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2DF10C-CC89-4898-B19D-FDD50F8FCB8D}" type="datetimeFigureOut">
              <a:rPr lang="en-US"/>
              <a:pPr>
                <a:defRPr/>
              </a:pPr>
              <a:t>5/2/2016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8D6135B-71BD-4802-BB12-A401BB91D91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4465DF3-CD74-4347-B517-3DD9C6609D84}" type="datetimeFigureOut">
              <a:rPr lang="en-US"/>
              <a:pPr>
                <a:defRPr/>
              </a:pPr>
              <a:t>5/2/2016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A45B868-2D0F-4E32-9B49-A69215C3F63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D858CAE-D2AD-4F4E-A716-0BFD9C13BD01}" type="datetimeFigureOut">
              <a:rPr lang="en-US"/>
              <a:pPr>
                <a:defRPr/>
              </a:pPr>
              <a:t>5/2/2016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B26565-4E6C-4515-9AA2-CFF4CC2C66A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EB053B-1495-4125-A8CD-BEAF4C9EA9F6}" type="datetimeFigureOut">
              <a:rPr lang="en-US"/>
              <a:pPr>
                <a:defRPr/>
              </a:pPr>
              <a:t>5/2/2016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E525C69-C2D9-4CB6-B6AF-5686ED8A511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772362-E870-44A7-B21C-C0BA8D389047}" type="datetimeFigureOut">
              <a:rPr lang="en-US"/>
              <a:pPr>
                <a:defRPr/>
              </a:pPr>
              <a:t>5/2/2016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0C7C0F-FCCE-43E5-BE49-BC0B2C21CF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4357541-A8E2-459B-B8A4-378326021A81}" type="datetimeFigureOut">
              <a:rPr lang="en-US"/>
              <a:pPr>
                <a:defRPr/>
              </a:pPr>
              <a:t>5/2/2016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07EB19-9FC1-4A81-9922-C093A72A803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DA51D04-D4D5-4AC4-B3E6-B09D08F52A84}" type="datetimeFigureOut">
              <a:rPr lang="en-US"/>
              <a:pPr>
                <a:defRPr/>
              </a:pPr>
              <a:t>5/2/2016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A2DFF1E9-0902-41B6-9B3E-738F59000C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mailto:akinsey@inquirehire.com"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664200" y="5867400"/>
            <a:ext cx="3175000" cy="762000"/>
          </a:xfrm>
          <a:prstGeom prst="rect">
            <a:avLst/>
          </a:prstGeom>
          <a:noFill/>
          <a:ln w="9525">
            <a:noFill/>
            <a:miter lim="800000"/>
            <a:headEnd/>
            <a:tailEnd/>
          </a:ln>
        </p:spPr>
      </p:pic>
      <p:sp>
        <p:nvSpPr>
          <p:cNvPr id="8" name="TextBox 7"/>
          <p:cNvSpPr txBox="1"/>
          <p:nvPr/>
        </p:nvSpPr>
        <p:spPr>
          <a:xfrm>
            <a:off x="4648200" y="5257800"/>
            <a:ext cx="4495800" cy="461665"/>
          </a:xfrm>
          <a:prstGeom prst="rect">
            <a:avLst/>
          </a:prstGeom>
          <a:noFill/>
        </p:spPr>
        <p:txBody>
          <a:bodyPr wrap="square" rtlCol="0">
            <a:spAutoFit/>
          </a:bodyPr>
          <a:lstStyle/>
          <a:p>
            <a:pPr algn="ctr"/>
            <a:r>
              <a:rPr lang="en-US" sz="2400" dirty="0" smtClean="0"/>
              <a:t>Alan Kinsey</a:t>
            </a:r>
            <a:endParaRPr lang="en-US" sz="2400" dirty="0"/>
          </a:p>
        </p:txBody>
      </p:sp>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Rectangle 4"/>
          <p:cNvSpPr/>
          <p:nvPr/>
        </p:nvSpPr>
        <p:spPr>
          <a:xfrm>
            <a:off x="990600" y="5168205"/>
            <a:ext cx="4267200" cy="1384995"/>
          </a:xfrm>
          <a:prstGeom prst="rect">
            <a:avLst/>
          </a:prstGeom>
        </p:spPr>
        <p:txBody>
          <a:bodyPr wrap="square">
            <a:spAutoFit/>
          </a:bodyPr>
          <a:lstStyle/>
          <a:p>
            <a:r>
              <a:rPr lang="en-US" sz="1400" i="1" dirty="0"/>
              <a:t>The information presented by Inquirehire is not intended to be legal advice.  </a:t>
            </a:r>
            <a:endParaRPr lang="en-US" sz="1400" i="1" dirty="0" smtClean="0"/>
          </a:p>
          <a:p>
            <a:endParaRPr lang="en-US" sz="1400" i="1" dirty="0" smtClean="0"/>
          </a:p>
          <a:p>
            <a:r>
              <a:rPr lang="en-US" sz="1400" i="1" dirty="0" smtClean="0"/>
              <a:t>Inquirehire </a:t>
            </a:r>
            <a:r>
              <a:rPr lang="en-US" sz="1400" i="1" dirty="0"/>
              <a:t>recommends that you consult with legal counsel before making any decisions related to the information presented. </a:t>
            </a:r>
            <a:endParaRPr lang="en-US" sz="1400" dirty="0"/>
          </a:p>
        </p:txBody>
      </p:sp>
      <p:pic>
        <p:nvPicPr>
          <p:cNvPr id="1026" name="Picture 2" descr="C:\Users\akinsey\Pictures\legal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8" y="2133600"/>
            <a:ext cx="5562601" cy="2781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371600" y="2133600"/>
            <a:ext cx="7213600" cy="3077766"/>
          </a:xfrm>
          <a:prstGeom prst="rect">
            <a:avLst/>
          </a:prstGeom>
          <a:noFill/>
        </p:spPr>
        <p:txBody>
          <a:bodyPr wrap="square" rtlCol="0">
            <a:spAutoFit/>
          </a:bodyPr>
          <a:lstStyle/>
          <a:p>
            <a:r>
              <a:rPr lang="en-US" sz="2800" dirty="0" smtClean="0"/>
              <a:t>Greatest Risk for Litigation</a:t>
            </a:r>
          </a:p>
          <a:p>
            <a:endParaRPr lang="en-US" dirty="0"/>
          </a:p>
          <a:p>
            <a:r>
              <a:rPr lang="en-US" sz="2400" dirty="0" smtClean="0"/>
              <a:t>	Black and White Error</a:t>
            </a:r>
          </a:p>
          <a:p>
            <a:endParaRPr lang="en-US" sz="2400" dirty="0"/>
          </a:p>
          <a:p>
            <a:r>
              <a:rPr lang="en-US" sz="2400" dirty="0" smtClean="0"/>
              <a:t>	+ Actual Harm</a:t>
            </a:r>
          </a:p>
          <a:p>
            <a:endParaRPr lang="en-US" sz="2400" dirty="0"/>
          </a:p>
          <a:p>
            <a:r>
              <a:rPr lang="en-US" sz="2400" dirty="0" smtClean="0"/>
              <a:t>	+ Prior Class Action Success</a:t>
            </a:r>
            <a:endParaRPr lang="en-US" sz="2400" dirty="0"/>
          </a:p>
          <a:p>
            <a:endParaRPr lang="en-US" sz="2800" dirty="0"/>
          </a:p>
        </p:txBody>
      </p:sp>
    </p:spTree>
    <p:extLst>
      <p:ext uri="{BB962C8B-B14F-4D97-AF65-F5344CB8AC3E}">
        <p14:creationId xmlns:p14="http://schemas.microsoft.com/office/powerpoint/2010/main" val="337998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4114800" y="1776948"/>
            <a:ext cx="5003800" cy="3785652"/>
          </a:xfrm>
          <a:prstGeom prst="rect">
            <a:avLst/>
          </a:prstGeom>
          <a:noFill/>
        </p:spPr>
        <p:txBody>
          <a:bodyPr wrap="square" rtlCol="0">
            <a:spAutoFit/>
          </a:bodyPr>
          <a:lstStyle/>
          <a:p>
            <a:endParaRPr lang="en-US" sz="2400" dirty="0"/>
          </a:p>
          <a:p>
            <a:pPr marL="285750" indent="-285750">
              <a:buFont typeface="Arial" panose="020B0604020202020204" pitchFamily="34" charset="0"/>
              <a:buChar char="•"/>
            </a:pPr>
            <a:r>
              <a:rPr lang="en-US" sz="2400" dirty="0" smtClean="0"/>
              <a:t>Don’t perform background checks – violate compliance regulations and face a potentially serious hiring mistake and negligent hiring lawsuit</a:t>
            </a:r>
          </a:p>
          <a:p>
            <a:endParaRPr lang="en-US" sz="2400" dirty="0" smtClean="0"/>
          </a:p>
          <a:p>
            <a:pPr marL="285750" indent="-285750">
              <a:buFont typeface="Arial" panose="020B0604020202020204" pitchFamily="34" charset="0"/>
              <a:buChar char="•"/>
            </a:pPr>
            <a:r>
              <a:rPr lang="en-US" sz="2400" dirty="0" smtClean="0"/>
              <a:t>Screen incorrectly and face the risk of costly litigation and potential class action lawsuits</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2524125"/>
            <a:ext cx="266700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716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5410200" y="2057400"/>
            <a:ext cx="2895600" cy="3046988"/>
          </a:xfrm>
          <a:prstGeom prst="rect">
            <a:avLst/>
          </a:prstGeom>
          <a:noFill/>
        </p:spPr>
        <p:txBody>
          <a:bodyPr wrap="square" rtlCol="0">
            <a:spAutoFit/>
          </a:bodyPr>
          <a:lstStyle/>
          <a:p>
            <a:r>
              <a:rPr lang="en-US" sz="2400" dirty="0" smtClean="0"/>
              <a:t>The only clear path is to perform employment screening, and take all appropriate and necessary steps to ensure full legal compliance.</a:t>
            </a:r>
            <a:endParaRPr lang="en-US" sz="24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67962"/>
            <a:ext cx="3142238" cy="314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99611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4343400" y="2492276"/>
            <a:ext cx="4419600" cy="3046988"/>
          </a:xfrm>
          <a:prstGeom prst="rect">
            <a:avLst/>
          </a:prstGeom>
          <a:noFill/>
        </p:spPr>
        <p:txBody>
          <a:bodyPr wrap="square" rtlCol="0">
            <a:spAutoFit/>
          </a:bodyPr>
          <a:lstStyle/>
          <a:p>
            <a:r>
              <a:rPr lang="en-US" sz="2400" dirty="0" smtClean="0"/>
              <a:t>Today’s Agenda:</a:t>
            </a:r>
          </a:p>
          <a:p>
            <a:endParaRPr lang="en-US" sz="2400" dirty="0"/>
          </a:p>
          <a:p>
            <a:pPr marL="457200" indent="-457200">
              <a:buFont typeface="+mj-lt"/>
              <a:buAutoNum type="arabicPeriod"/>
            </a:pPr>
            <a:r>
              <a:rPr lang="en-US" sz="2400" dirty="0" smtClean="0"/>
              <a:t>Top 9 errors employers make that lead to FCRA litigation</a:t>
            </a:r>
          </a:p>
          <a:p>
            <a:pPr marL="457200" indent="-457200">
              <a:buFont typeface="+mj-lt"/>
              <a:buAutoNum type="arabicPeriod"/>
            </a:pPr>
            <a:endParaRPr lang="en-US" sz="2400" dirty="0" smtClean="0"/>
          </a:p>
          <a:p>
            <a:pPr marL="457200" indent="-457200">
              <a:buFont typeface="+mj-lt"/>
              <a:buAutoNum type="arabicPeriod"/>
            </a:pPr>
            <a:r>
              <a:rPr lang="en-US" sz="2400" dirty="0" smtClean="0"/>
              <a:t>Avoiding Discrimination Charges</a:t>
            </a:r>
            <a:endParaRPr lang="en-US" sz="2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419350"/>
            <a:ext cx="2747244"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523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6" name="TextBox 5"/>
          <p:cNvSpPr txBox="1"/>
          <p:nvPr/>
        </p:nvSpPr>
        <p:spPr>
          <a:xfrm>
            <a:off x="3352800" y="2415838"/>
            <a:ext cx="5562600" cy="3908762"/>
          </a:xfrm>
          <a:prstGeom prst="rect">
            <a:avLst/>
          </a:prstGeom>
          <a:noFill/>
        </p:spPr>
        <p:txBody>
          <a:bodyPr wrap="square" rtlCol="0">
            <a:spAutoFit/>
          </a:bodyPr>
          <a:lstStyle/>
          <a:p>
            <a:r>
              <a:rPr lang="en-US" sz="2400" dirty="0" smtClean="0"/>
              <a:t>Employer fails to provide a stand-alone disclosure to job applicants</a:t>
            </a:r>
          </a:p>
          <a:p>
            <a:endParaRPr lang="en-US" sz="2000" dirty="0"/>
          </a:p>
          <a:p>
            <a:pPr marL="342900" indent="-342900">
              <a:buFont typeface="Arial" panose="020B0604020202020204" pitchFamily="34" charset="0"/>
              <a:buChar char="•"/>
            </a:pPr>
            <a:r>
              <a:rPr lang="en-US" sz="2000" dirty="0" smtClean="0"/>
              <a:t>Clear and conspicuous disclosure – in a document that consists solely of the disclosure.</a:t>
            </a:r>
          </a:p>
          <a:p>
            <a:endParaRPr lang="en-US" sz="2000" dirty="0" smtClean="0"/>
          </a:p>
          <a:p>
            <a:pPr marL="342900" indent="-342900">
              <a:buFont typeface="Arial" panose="020B0604020202020204" pitchFamily="34" charset="0"/>
              <a:buChar char="•"/>
            </a:pPr>
            <a:r>
              <a:rPr lang="en-US" sz="2000" dirty="0" smtClean="0"/>
              <a:t>Cannot be part of the job application or any other application document.</a:t>
            </a:r>
          </a:p>
          <a:p>
            <a:endParaRPr lang="en-US" sz="2000" dirty="0" smtClean="0"/>
          </a:p>
          <a:p>
            <a:endParaRPr lang="en-US" sz="2000" dirty="0" smtClean="0"/>
          </a:p>
          <a:p>
            <a:pPr marL="342900" indent="-342900">
              <a:buFont typeface="Arial" panose="020B0604020202020204" pitchFamily="34" charset="0"/>
              <a:buChar char="•"/>
            </a:pPr>
            <a:endParaRPr lang="en-US" sz="20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35237"/>
            <a:ext cx="1725613"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711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60198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6" name="TextBox 5"/>
          <p:cNvSpPr txBox="1"/>
          <p:nvPr/>
        </p:nvSpPr>
        <p:spPr>
          <a:xfrm>
            <a:off x="3200400" y="2114014"/>
            <a:ext cx="5562600" cy="3600986"/>
          </a:xfrm>
          <a:prstGeom prst="rect">
            <a:avLst/>
          </a:prstGeom>
          <a:noFill/>
        </p:spPr>
        <p:txBody>
          <a:bodyPr wrap="square" rtlCol="0">
            <a:spAutoFit/>
          </a:bodyPr>
          <a:lstStyle/>
          <a:p>
            <a:r>
              <a:rPr lang="en-US" sz="2400" dirty="0" smtClean="0"/>
              <a:t>Employer fails to obtain a proper written authorization from job applicants</a:t>
            </a:r>
          </a:p>
          <a:p>
            <a:endParaRPr lang="en-US" sz="2000" dirty="0"/>
          </a:p>
          <a:p>
            <a:pPr marL="342900" indent="-342900">
              <a:buFont typeface="Arial" panose="020B0604020202020204" pitchFamily="34" charset="0"/>
              <a:buChar char="•"/>
            </a:pPr>
            <a:r>
              <a:rPr lang="en-US" sz="2000" dirty="0" smtClean="0"/>
              <a:t>Applicant’s written authorization must be received BEFORE the background check is conducted.</a:t>
            </a:r>
          </a:p>
          <a:p>
            <a:endParaRPr lang="en-US" sz="2000" dirty="0" smtClean="0"/>
          </a:p>
          <a:p>
            <a:pPr marL="342900" indent="-342900">
              <a:buFont typeface="Arial" panose="020B0604020202020204" pitchFamily="34" charset="0"/>
              <a:buChar char="•"/>
            </a:pPr>
            <a:r>
              <a:rPr lang="en-US" sz="2000" dirty="0" smtClean="0"/>
              <a:t>A class action lawsuit alleged that New England Motor Freight ran 7,000 background checks on applicants without written authorization. Settlement: $875,000.</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968625"/>
            <a:ext cx="1901825"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599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700" y="2152650"/>
            <a:ext cx="179070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47800" y="2286000"/>
            <a:ext cx="4876800" cy="2954655"/>
          </a:xfrm>
          <a:prstGeom prst="rect">
            <a:avLst/>
          </a:prstGeom>
          <a:noFill/>
        </p:spPr>
        <p:txBody>
          <a:bodyPr wrap="square" rtlCol="0">
            <a:spAutoFit/>
          </a:bodyPr>
          <a:lstStyle/>
          <a:p>
            <a:r>
              <a:rPr lang="en-US" sz="2400" dirty="0" smtClean="0"/>
              <a:t>Liability releases are prohibited</a:t>
            </a:r>
          </a:p>
          <a:p>
            <a:endParaRPr lang="en-US" sz="2400" dirty="0"/>
          </a:p>
          <a:p>
            <a:pPr marL="285750" indent="-285750">
              <a:buFont typeface="Arial" panose="020B0604020202020204" pitchFamily="34" charset="0"/>
              <a:buChar char="•"/>
            </a:pPr>
            <a:r>
              <a:rPr lang="en-US" sz="2000" dirty="0" smtClean="0"/>
              <a:t>Including a liability release violates the stand-alone requirement.</a:t>
            </a:r>
          </a:p>
          <a:p>
            <a:endParaRPr lang="en-US" sz="2000" dirty="0" smtClean="0"/>
          </a:p>
          <a:p>
            <a:pPr marL="285750" indent="-285750">
              <a:buFont typeface="Arial" panose="020B0604020202020204" pitchFamily="34" charset="0"/>
              <a:buChar char="•"/>
            </a:pPr>
            <a:r>
              <a:rPr lang="en-US" sz="2000" dirty="0" smtClean="0"/>
              <a:t>Employers can be sued on the grounds that the liability release itself is a violation of the FCRA</a:t>
            </a:r>
          </a:p>
          <a:p>
            <a:endParaRPr lang="en-US" dirty="0"/>
          </a:p>
        </p:txBody>
      </p:sp>
    </p:spTree>
    <p:extLst>
      <p:ext uri="{BB962C8B-B14F-4D97-AF65-F5344CB8AC3E}">
        <p14:creationId xmlns:p14="http://schemas.microsoft.com/office/powerpoint/2010/main" val="3371162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9436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525" y="2562225"/>
            <a:ext cx="17430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0" y="1981200"/>
            <a:ext cx="4267200" cy="4431983"/>
          </a:xfrm>
          <a:prstGeom prst="rect">
            <a:avLst/>
          </a:prstGeom>
          <a:noFill/>
        </p:spPr>
        <p:txBody>
          <a:bodyPr wrap="square" rtlCol="0">
            <a:spAutoFit/>
          </a:bodyPr>
          <a:lstStyle/>
          <a:p>
            <a:r>
              <a:rPr lang="en-US" sz="2400" dirty="0" smtClean="0"/>
              <a:t>Pre-Adverse Action Failures</a:t>
            </a:r>
          </a:p>
          <a:p>
            <a:endParaRPr lang="en-US" dirty="0"/>
          </a:p>
          <a:p>
            <a:pPr marL="285750" indent="-285750">
              <a:buFont typeface="Arial" panose="020B0604020202020204" pitchFamily="34" charset="0"/>
              <a:buChar char="•"/>
            </a:pPr>
            <a:r>
              <a:rPr lang="en-US" sz="2000" dirty="0" smtClean="0"/>
              <a:t>Failure to provide adequate, notification, a copy of the report, and the summary of rights.</a:t>
            </a:r>
          </a:p>
          <a:p>
            <a:endParaRPr lang="en-US" sz="2000" dirty="0" smtClean="0"/>
          </a:p>
          <a:p>
            <a:pPr marL="285750" indent="-285750">
              <a:buFont typeface="Arial" panose="020B0604020202020204" pitchFamily="34" charset="0"/>
              <a:buChar char="•"/>
            </a:pPr>
            <a:r>
              <a:rPr lang="en-US" sz="2000" dirty="0" smtClean="0"/>
              <a:t>Not providing sufficient time for the applicant to review the report and respond.</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b="1" dirty="0" smtClean="0"/>
              <a:t>Dollar General was sued for only allowing candidates 1 day to respond.</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730664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60198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24125"/>
            <a:ext cx="253365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62400" y="1981200"/>
            <a:ext cx="4953000" cy="4401205"/>
          </a:xfrm>
          <a:prstGeom prst="rect">
            <a:avLst/>
          </a:prstGeom>
          <a:noFill/>
        </p:spPr>
        <p:txBody>
          <a:bodyPr wrap="square" rtlCol="0">
            <a:spAutoFit/>
          </a:bodyPr>
          <a:lstStyle/>
          <a:p>
            <a:r>
              <a:rPr lang="en-US" sz="2400" dirty="0" smtClean="0"/>
              <a:t>Adverse Action Notification Failure:</a:t>
            </a:r>
          </a:p>
          <a:p>
            <a:endParaRPr lang="en-US" dirty="0"/>
          </a:p>
          <a:p>
            <a:pPr marL="285750" indent="-285750">
              <a:buFont typeface="Arial" panose="020B0604020202020204" pitchFamily="34" charset="0"/>
              <a:buChar char="•"/>
            </a:pPr>
            <a:r>
              <a:rPr lang="en-US" sz="2000" dirty="0" smtClean="0"/>
              <a:t>Not providing the applicant with an adequate notice of the adverse action decision.</a:t>
            </a:r>
          </a:p>
          <a:p>
            <a:endParaRPr lang="en-US" sz="2000" dirty="0" smtClean="0"/>
          </a:p>
          <a:p>
            <a:pPr marL="285750" indent="-285750">
              <a:buFont typeface="Arial" panose="020B0604020202020204" pitchFamily="34" charset="0"/>
              <a:buChar char="•"/>
            </a:pPr>
            <a:r>
              <a:rPr lang="en-US" sz="2000" dirty="0" smtClean="0"/>
              <a:t>CRA information, right to a free copy for 60 days, and the right to dispute the findings in the report.</a:t>
            </a:r>
          </a:p>
          <a:p>
            <a:endParaRPr lang="en-US" sz="2000" dirty="0" smtClean="0"/>
          </a:p>
          <a:p>
            <a:pPr marL="285750" indent="-285750">
              <a:buFont typeface="Arial" panose="020B0604020202020204" pitchFamily="34" charset="0"/>
              <a:buChar char="•"/>
            </a:pPr>
            <a:r>
              <a:rPr lang="en-US" sz="2000" b="1" dirty="0" smtClean="0"/>
              <a:t>GEICO has been sued for not providing legal Adverse Action Notification.</a:t>
            </a:r>
          </a:p>
          <a:p>
            <a:endParaRPr lang="en-US" dirty="0"/>
          </a:p>
        </p:txBody>
      </p:sp>
    </p:spTree>
    <p:extLst>
      <p:ext uri="{BB962C8B-B14F-4D97-AF65-F5344CB8AC3E}">
        <p14:creationId xmlns:p14="http://schemas.microsoft.com/office/powerpoint/2010/main" val="1022157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675" y="2362200"/>
            <a:ext cx="214312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47800" y="2514600"/>
            <a:ext cx="4495800" cy="3170099"/>
          </a:xfrm>
          <a:prstGeom prst="rect">
            <a:avLst/>
          </a:prstGeom>
          <a:noFill/>
        </p:spPr>
        <p:txBody>
          <a:bodyPr wrap="square" rtlCol="0">
            <a:spAutoFit/>
          </a:bodyPr>
          <a:lstStyle/>
          <a:p>
            <a:r>
              <a:rPr lang="en-US" sz="2400" dirty="0" smtClean="0"/>
              <a:t>Failure to Update Forms</a:t>
            </a:r>
          </a:p>
          <a:p>
            <a:endParaRPr lang="en-US" dirty="0"/>
          </a:p>
          <a:p>
            <a:pPr marL="285750" indent="-285750">
              <a:buFont typeface="Arial" panose="020B0604020202020204" pitchFamily="34" charset="0"/>
              <a:buChar char="•"/>
            </a:pPr>
            <a:r>
              <a:rPr lang="en-US" sz="2000" dirty="0" smtClean="0"/>
              <a:t>Outdated summary of rights, disclosure, authorization, or adverse action notifications.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b="1" dirty="0" smtClean="0"/>
              <a:t>K-Mart settled a class action lawsuit for $3 million for using an outdated summary of rights.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4547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smtClean="0"/>
              <a:t>What do these companies have in common?</a:t>
            </a:r>
            <a:endParaRPr lang="en-US" sz="28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24765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029200"/>
            <a:ext cx="254317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5" y="1981200"/>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343400"/>
            <a:ext cx="155257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9225" y="3886200"/>
            <a:ext cx="35337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114800"/>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2125" y="5200650"/>
            <a:ext cx="28860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275" y="1904999"/>
            <a:ext cx="17621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97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9436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357438"/>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0" y="2030373"/>
            <a:ext cx="4775200" cy="4370427"/>
          </a:xfrm>
          <a:prstGeom prst="rect">
            <a:avLst/>
          </a:prstGeom>
          <a:noFill/>
        </p:spPr>
        <p:txBody>
          <a:bodyPr wrap="square" rtlCol="0">
            <a:spAutoFit/>
          </a:bodyPr>
          <a:lstStyle/>
          <a:p>
            <a:r>
              <a:rPr lang="en-US" sz="2400" dirty="0" smtClean="0"/>
              <a:t>Disqualification is not Job Related</a:t>
            </a:r>
          </a:p>
          <a:p>
            <a:endParaRPr lang="en-US" dirty="0"/>
          </a:p>
          <a:p>
            <a:pPr marL="285750" indent="-285750">
              <a:buFont typeface="Arial" panose="020B0604020202020204" pitchFamily="34" charset="0"/>
              <a:buChar char="•"/>
            </a:pPr>
            <a:r>
              <a:rPr lang="en-US" sz="2000" dirty="0" smtClean="0"/>
              <a:t>Adverse Action decision should be based on an individualized assessment of the applicants record, job history, and efforts at rehabilitation.</a:t>
            </a:r>
          </a:p>
          <a:p>
            <a:endParaRPr lang="en-US" sz="2000" dirty="0" smtClean="0"/>
          </a:p>
          <a:p>
            <a:pPr marL="285750" indent="-285750">
              <a:buFont typeface="Arial" panose="020B0604020202020204" pitchFamily="34" charset="0"/>
              <a:buChar char="•"/>
            </a:pPr>
            <a:r>
              <a:rPr lang="en-US" sz="2000" dirty="0" smtClean="0"/>
              <a:t>Disqualifying records should be clearly job-relevant and the employer must show a clear business necessity to deny employment.</a:t>
            </a:r>
          </a:p>
          <a:p>
            <a:endParaRPr lang="en-US" dirty="0"/>
          </a:p>
          <a:p>
            <a:endParaRPr lang="en-US" dirty="0"/>
          </a:p>
        </p:txBody>
      </p:sp>
    </p:spTree>
    <p:extLst>
      <p:ext uri="{BB962C8B-B14F-4D97-AF65-F5344CB8AC3E}">
        <p14:creationId xmlns:p14="http://schemas.microsoft.com/office/powerpoint/2010/main" val="3105107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275" y="2733675"/>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2590800"/>
            <a:ext cx="4724400" cy="2893100"/>
          </a:xfrm>
          <a:prstGeom prst="rect">
            <a:avLst/>
          </a:prstGeom>
          <a:noFill/>
        </p:spPr>
        <p:txBody>
          <a:bodyPr wrap="square" rtlCol="0">
            <a:spAutoFit/>
          </a:bodyPr>
          <a:lstStyle/>
          <a:p>
            <a:r>
              <a:rPr lang="en-US" sz="2400" dirty="0" smtClean="0"/>
              <a:t>Failure to Follow State Law</a:t>
            </a:r>
          </a:p>
          <a:p>
            <a:endParaRPr lang="en-US" dirty="0"/>
          </a:p>
          <a:p>
            <a:pPr marL="285750" indent="-285750">
              <a:buFont typeface="Arial" panose="020B0604020202020204" pitchFamily="34" charset="0"/>
              <a:buChar char="•"/>
            </a:pPr>
            <a:r>
              <a:rPr lang="en-US" sz="2000" dirty="0" smtClean="0"/>
              <a:t>The FCRA requires employers follow federal </a:t>
            </a:r>
            <a:r>
              <a:rPr lang="en-US" sz="2000" i="1" u="sng" dirty="0" smtClean="0"/>
              <a:t>and</a:t>
            </a:r>
            <a:r>
              <a:rPr lang="en-US" sz="2000" dirty="0" smtClean="0"/>
              <a:t> state laws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Some states restrict the use of certain criminal records. Employers should follow the law of the state holding the criminal record.</a:t>
            </a:r>
            <a:endParaRPr lang="en-US" sz="2000" dirty="0"/>
          </a:p>
        </p:txBody>
      </p:sp>
    </p:spTree>
    <p:extLst>
      <p:ext uri="{BB962C8B-B14F-4D97-AF65-F5344CB8AC3E}">
        <p14:creationId xmlns:p14="http://schemas.microsoft.com/office/powerpoint/2010/main" val="4067995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933700"/>
            <a:ext cx="20955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62400" y="2514600"/>
            <a:ext cx="4622800" cy="2277547"/>
          </a:xfrm>
          <a:prstGeom prst="rect">
            <a:avLst/>
          </a:prstGeom>
          <a:noFill/>
        </p:spPr>
        <p:txBody>
          <a:bodyPr wrap="square" rtlCol="0">
            <a:spAutoFit/>
          </a:bodyPr>
          <a:lstStyle/>
          <a:p>
            <a:r>
              <a:rPr lang="en-US" sz="2400" dirty="0" smtClean="0"/>
              <a:t>Lawsuit for Staffing Firm Actions</a:t>
            </a:r>
          </a:p>
          <a:p>
            <a:endParaRPr lang="en-US" dirty="0"/>
          </a:p>
          <a:p>
            <a:pPr marL="285750" indent="-285750">
              <a:buFont typeface="Arial" panose="020B0604020202020204" pitchFamily="34" charset="0"/>
              <a:buChar char="•"/>
            </a:pPr>
            <a:r>
              <a:rPr lang="en-US" sz="2000" dirty="0" smtClean="0"/>
              <a:t>Amazon was sued based on FCRA violations of their staffing vendor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NLRB has expanded the definition of “joint employer”</a:t>
            </a:r>
            <a:endParaRPr lang="en-US" sz="2000" dirty="0"/>
          </a:p>
        </p:txBody>
      </p:sp>
    </p:spTree>
    <p:extLst>
      <p:ext uri="{BB962C8B-B14F-4D97-AF65-F5344CB8AC3E}">
        <p14:creationId xmlns:p14="http://schemas.microsoft.com/office/powerpoint/2010/main" val="3272227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9906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524000" y="2057400"/>
            <a:ext cx="7061200" cy="4124206"/>
          </a:xfrm>
          <a:prstGeom prst="rect">
            <a:avLst/>
          </a:prstGeom>
          <a:noFill/>
        </p:spPr>
        <p:txBody>
          <a:bodyPr wrap="square" rtlCol="0">
            <a:spAutoFit/>
          </a:bodyPr>
          <a:lstStyle/>
          <a:p>
            <a:r>
              <a:rPr lang="en-US" sz="2400" dirty="0" smtClean="0"/>
              <a:t>Avoiding Discrimination Charges:</a:t>
            </a:r>
          </a:p>
          <a:p>
            <a:endParaRPr lang="en-US" dirty="0"/>
          </a:p>
          <a:p>
            <a:pPr marL="342900" indent="-342900">
              <a:buFont typeface="Arial" panose="020B0604020202020204" pitchFamily="34" charset="0"/>
              <a:buChar char="•"/>
            </a:pPr>
            <a:r>
              <a:rPr lang="en-US" sz="2000" dirty="0" smtClean="0"/>
              <a:t>Review the background check report and evaluate any records for job relevance and consistency with business necessity. </a:t>
            </a:r>
          </a:p>
          <a:p>
            <a:pPr marL="342900" indent="-342900">
              <a:buFont typeface="Arial" panose="020B0604020202020204" pitchFamily="34" charset="0"/>
              <a:buChar char="•"/>
            </a:pPr>
            <a:r>
              <a:rPr lang="en-US" sz="2000" dirty="0" smtClean="0"/>
              <a:t>If records are determined to meet that criteria, conduct the Pre-Adverse Action step and allow the candidate “reasonable”(5 – 8 days) to review the report and dispute the findings.</a:t>
            </a:r>
          </a:p>
          <a:p>
            <a:pPr marL="342900" indent="-342900">
              <a:buFont typeface="Arial" panose="020B0604020202020204" pitchFamily="34" charset="0"/>
              <a:buChar char="•"/>
            </a:pPr>
            <a:r>
              <a:rPr lang="en-US" sz="2000" dirty="0" smtClean="0"/>
              <a:t>No Adverse Action decision is made yet, and your company communications (especially email) should be very clear on this point.</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3861016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943600"/>
            <a:ext cx="3175000" cy="8382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524000" y="1981200"/>
            <a:ext cx="7061200" cy="4124206"/>
          </a:xfrm>
          <a:prstGeom prst="rect">
            <a:avLst/>
          </a:prstGeom>
          <a:noFill/>
        </p:spPr>
        <p:txBody>
          <a:bodyPr wrap="square" rtlCol="0">
            <a:spAutoFit/>
          </a:bodyPr>
          <a:lstStyle/>
          <a:p>
            <a:r>
              <a:rPr lang="en-US" sz="2400" dirty="0"/>
              <a:t>Avoiding Discrimination Charges:</a:t>
            </a:r>
          </a:p>
          <a:p>
            <a:endParaRPr lang="en-US" dirty="0"/>
          </a:p>
          <a:p>
            <a:r>
              <a:rPr lang="en-US" sz="2000" dirty="0" smtClean="0"/>
              <a:t>Conduct an individualized assessment that should include the following considerations:</a:t>
            </a:r>
          </a:p>
          <a:p>
            <a:endParaRPr lang="en-US" sz="2000" dirty="0" smtClean="0"/>
          </a:p>
          <a:p>
            <a:pPr marL="800100" lvl="1" indent="-342900">
              <a:buFont typeface="Arial" panose="020B0604020202020204" pitchFamily="34" charset="0"/>
              <a:buChar char="•"/>
            </a:pPr>
            <a:r>
              <a:rPr lang="en-US" sz="2000" dirty="0" smtClean="0"/>
              <a:t>Circumstances of the offense or conduct</a:t>
            </a:r>
          </a:p>
          <a:p>
            <a:pPr marL="800100" lvl="1" indent="-342900">
              <a:buFont typeface="Arial" panose="020B0604020202020204" pitchFamily="34" charset="0"/>
              <a:buChar char="•"/>
            </a:pPr>
            <a:r>
              <a:rPr lang="en-US" sz="2000" dirty="0" smtClean="0"/>
              <a:t>The number of offense(s)</a:t>
            </a:r>
          </a:p>
          <a:p>
            <a:pPr marL="800100" lvl="1" indent="-342900">
              <a:buFont typeface="Arial" panose="020B0604020202020204" pitchFamily="34" charset="0"/>
              <a:buChar char="•"/>
            </a:pPr>
            <a:r>
              <a:rPr lang="en-US" sz="2000" dirty="0" smtClean="0"/>
              <a:t>Age at the time of the offense(s)</a:t>
            </a:r>
          </a:p>
          <a:p>
            <a:pPr marL="800100" lvl="1" indent="-342900">
              <a:buFont typeface="Arial" panose="020B0604020202020204" pitchFamily="34" charset="0"/>
              <a:buChar char="•"/>
            </a:pPr>
            <a:r>
              <a:rPr lang="en-US" sz="2000" dirty="0" smtClean="0"/>
              <a:t>Employment history before and after the offense(s)</a:t>
            </a:r>
          </a:p>
          <a:p>
            <a:pPr marL="800100" lvl="1" indent="-342900">
              <a:buFont typeface="Arial" panose="020B0604020202020204" pitchFamily="34" charset="0"/>
              <a:buChar char="•"/>
            </a:pPr>
            <a:r>
              <a:rPr lang="en-US" sz="2000" dirty="0" smtClean="0"/>
              <a:t>Rehabilitation and/or education efforts</a:t>
            </a:r>
          </a:p>
          <a:p>
            <a:pPr marL="800100" lvl="1" indent="-342900">
              <a:buFont typeface="Arial" panose="020B0604020202020204" pitchFamily="34" charset="0"/>
              <a:buChar char="•"/>
            </a:pPr>
            <a:r>
              <a:rPr lang="en-US" sz="2000" dirty="0" smtClean="0"/>
              <a:t>Employment or character references</a:t>
            </a:r>
          </a:p>
          <a:p>
            <a:pPr marL="800100" lvl="1" indent="-342900">
              <a:buFont typeface="Arial" panose="020B0604020202020204" pitchFamily="34" charset="0"/>
              <a:buChar char="•"/>
            </a:pPr>
            <a:r>
              <a:rPr lang="en-US" sz="2000" dirty="0" smtClean="0"/>
              <a:t>Whether the candidate is bonded or bondable</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705045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943600"/>
            <a:ext cx="3175000" cy="8382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524000" y="1981200"/>
            <a:ext cx="7061200" cy="3816429"/>
          </a:xfrm>
          <a:prstGeom prst="rect">
            <a:avLst/>
          </a:prstGeom>
          <a:noFill/>
        </p:spPr>
        <p:txBody>
          <a:bodyPr wrap="square" rtlCol="0">
            <a:spAutoFit/>
          </a:bodyPr>
          <a:lstStyle/>
          <a:p>
            <a:r>
              <a:rPr lang="en-US" sz="2400" dirty="0"/>
              <a:t>Avoiding Discrimination Charges:</a:t>
            </a:r>
          </a:p>
          <a:p>
            <a:endParaRPr lang="en-US" dirty="0"/>
          </a:p>
          <a:p>
            <a:r>
              <a:rPr lang="en-US" sz="2000" dirty="0" smtClean="0"/>
              <a:t>Proceed with the Adverse Action decision and notification process when:</a:t>
            </a:r>
          </a:p>
          <a:p>
            <a:endParaRPr lang="en-US" sz="2000" dirty="0"/>
          </a:p>
          <a:p>
            <a:pPr marL="800100" lvl="1" indent="-342900">
              <a:buFont typeface="Arial" panose="020B0604020202020204" pitchFamily="34" charset="0"/>
              <a:buChar char="•"/>
            </a:pPr>
            <a:r>
              <a:rPr lang="en-US" sz="2000" dirty="0" smtClean="0"/>
              <a:t>The records are deemed job relevant and consistent with business necessity</a:t>
            </a:r>
          </a:p>
          <a:p>
            <a:pPr lvl="1"/>
            <a:endParaRPr lang="en-US" sz="2000" dirty="0" smtClean="0"/>
          </a:p>
          <a:p>
            <a:pPr marL="800100" lvl="1" indent="-342900">
              <a:buFont typeface="Arial" panose="020B0604020202020204" pitchFamily="34" charset="0"/>
              <a:buChar char="•"/>
            </a:pPr>
            <a:r>
              <a:rPr lang="en-US" sz="2000" dirty="0" smtClean="0"/>
              <a:t>The individualized assessment does not change the fundamentals of job relevance and business consistency</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3979407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9906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524000" y="2209800"/>
            <a:ext cx="7061200" cy="4185761"/>
          </a:xfrm>
          <a:prstGeom prst="rect">
            <a:avLst/>
          </a:prstGeom>
          <a:noFill/>
        </p:spPr>
        <p:txBody>
          <a:bodyPr wrap="square" rtlCol="0">
            <a:spAutoFit/>
          </a:bodyPr>
          <a:lstStyle/>
          <a:p>
            <a:r>
              <a:rPr lang="en-US" sz="2400" dirty="0" smtClean="0"/>
              <a:t>Other Tips for Avoiding Discrimination Charges:</a:t>
            </a:r>
          </a:p>
          <a:p>
            <a:endParaRPr lang="en-US" sz="2400" dirty="0" smtClean="0"/>
          </a:p>
          <a:p>
            <a:endParaRPr lang="en-US" dirty="0"/>
          </a:p>
          <a:p>
            <a:pPr marL="342900" indent="-342900">
              <a:buFont typeface="+mj-lt"/>
              <a:buAutoNum type="arabicPeriod"/>
            </a:pPr>
            <a:r>
              <a:rPr lang="en-US" sz="2000" dirty="0" smtClean="0"/>
              <a:t>Do utilize a background check protocol that is job relevant and consistent with business necessity.</a:t>
            </a:r>
          </a:p>
          <a:p>
            <a:pPr marL="342900" indent="-342900">
              <a:buFont typeface="+mj-lt"/>
              <a:buAutoNum type="arabicPeriod"/>
            </a:pPr>
            <a:endParaRPr lang="en-US" sz="2000" dirty="0" smtClean="0"/>
          </a:p>
          <a:p>
            <a:pPr marL="342900" indent="-342900">
              <a:buFont typeface="+mj-lt"/>
              <a:buAutoNum type="arabicPeriod"/>
            </a:pPr>
            <a:r>
              <a:rPr lang="en-US" sz="2000" dirty="0" smtClean="0"/>
              <a:t>Do not utilize a pass/fail chart or table.</a:t>
            </a:r>
          </a:p>
          <a:p>
            <a:pPr marL="342900" indent="-342900">
              <a:buFont typeface="+mj-lt"/>
              <a:buAutoNum type="arabicPeriod"/>
            </a:pPr>
            <a:endParaRPr lang="en-US" sz="2000" dirty="0"/>
          </a:p>
          <a:p>
            <a:pPr marL="342900" indent="-342900">
              <a:buFont typeface="+mj-lt"/>
              <a:buAutoNum type="arabicPeriod"/>
            </a:pPr>
            <a:r>
              <a:rPr lang="en-US" sz="2000" dirty="0"/>
              <a:t>If a consumer challenges something on the report, do not make a decision on that consumer until the dispute is resolved.</a:t>
            </a:r>
            <a:endParaRPr lang="en-US" sz="2000" dirty="0" smtClean="0"/>
          </a:p>
          <a:p>
            <a:endParaRPr lang="en-US" sz="2000" dirty="0" smtClean="0"/>
          </a:p>
          <a:p>
            <a:pPr marL="342900" indent="-342900">
              <a:buFont typeface="+mj-lt"/>
              <a:buAutoNum type="arabicPeriod"/>
            </a:pPr>
            <a:endParaRPr lang="en-US" sz="2000" dirty="0" smtClean="0"/>
          </a:p>
        </p:txBody>
      </p:sp>
    </p:spTree>
    <p:extLst>
      <p:ext uri="{BB962C8B-B14F-4D97-AF65-F5344CB8AC3E}">
        <p14:creationId xmlns:p14="http://schemas.microsoft.com/office/powerpoint/2010/main" val="2312237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524000" y="2590800"/>
            <a:ext cx="7061200" cy="2585323"/>
          </a:xfrm>
          <a:prstGeom prst="rect">
            <a:avLst/>
          </a:prstGeom>
          <a:noFill/>
        </p:spPr>
        <p:txBody>
          <a:bodyPr wrap="square" rtlCol="0">
            <a:spAutoFit/>
          </a:bodyPr>
          <a:lstStyle/>
          <a:p>
            <a:r>
              <a:rPr lang="en-US" sz="2400" dirty="0" smtClean="0"/>
              <a:t>Certification of Permissible Purpose:</a:t>
            </a:r>
          </a:p>
          <a:p>
            <a:endParaRPr lang="en-US" dirty="0"/>
          </a:p>
          <a:p>
            <a:pPr marL="342900" indent="-342900">
              <a:buFont typeface="+mj-lt"/>
              <a:buAutoNum type="arabicPeriod"/>
            </a:pPr>
            <a:r>
              <a:rPr lang="en-US" sz="2000" dirty="0" smtClean="0"/>
              <a:t>Consumer Reporting Agencies are changing procedures to require affirmation of permissible purpose for every background check ordered.</a:t>
            </a:r>
          </a:p>
          <a:p>
            <a:pPr marL="342900" indent="-342900">
              <a:buFont typeface="+mj-lt"/>
              <a:buAutoNum type="arabicPeriod"/>
            </a:pPr>
            <a:endParaRPr lang="en-US" sz="2000" dirty="0" smtClean="0"/>
          </a:p>
          <a:p>
            <a:pPr marL="342900" indent="-342900">
              <a:buFont typeface="+mj-lt"/>
              <a:buAutoNum type="arabicPeriod"/>
            </a:pPr>
            <a:r>
              <a:rPr lang="en-US" sz="2000" dirty="0" smtClean="0"/>
              <a:t>Can be affirmed electronically at order placement, or CRA will require pager version with manually placed orders.</a:t>
            </a:r>
            <a:endParaRPr lang="en-US" sz="2000" dirty="0"/>
          </a:p>
        </p:txBody>
      </p:sp>
    </p:spTree>
    <p:extLst>
      <p:ext uri="{BB962C8B-B14F-4D97-AF65-F5344CB8AC3E}">
        <p14:creationId xmlns:p14="http://schemas.microsoft.com/office/powerpoint/2010/main" val="2137078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524000" y="2590800"/>
            <a:ext cx="7061200" cy="2585323"/>
          </a:xfrm>
          <a:prstGeom prst="rect">
            <a:avLst/>
          </a:prstGeom>
          <a:noFill/>
        </p:spPr>
        <p:txBody>
          <a:bodyPr wrap="square" rtlCol="0">
            <a:spAutoFit/>
          </a:bodyPr>
          <a:lstStyle/>
          <a:p>
            <a:r>
              <a:rPr lang="en-US" sz="2400" dirty="0" smtClean="0"/>
              <a:t>Summary:</a:t>
            </a:r>
          </a:p>
          <a:p>
            <a:endParaRPr lang="en-US" dirty="0"/>
          </a:p>
          <a:p>
            <a:pPr marL="342900" indent="-342900">
              <a:buFont typeface="+mj-lt"/>
              <a:buAutoNum type="arabicPeriod"/>
            </a:pPr>
            <a:r>
              <a:rPr lang="en-US" sz="2000" dirty="0" smtClean="0"/>
              <a:t>Class actions for FCRA violation have increased sharply since 2014.</a:t>
            </a:r>
          </a:p>
          <a:p>
            <a:pPr marL="342900" indent="-342900">
              <a:buFont typeface="+mj-lt"/>
              <a:buAutoNum type="arabicPeriod"/>
            </a:pPr>
            <a:endParaRPr lang="en-US" sz="2000" dirty="0" smtClean="0"/>
          </a:p>
          <a:p>
            <a:pPr marL="342900" indent="-342900">
              <a:buFont typeface="+mj-lt"/>
              <a:buAutoNum type="arabicPeriod"/>
            </a:pPr>
            <a:r>
              <a:rPr lang="en-US" sz="2000" dirty="0" smtClean="0"/>
              <a:t>Employers are advised to review their screening practices with a knowledgeable screening partner or FCRA familiar attorney.</a:t>
            </a:r>
            <a:endParaRPr lang="en-US" sz="2000" dirty="0"/>
          </a:p>
        </p:txBody>
      </p:sp>
    </p:spTree>
    <p:extLst>
      <p:ext uri="{BB962C8B-B14F-4D97-AF65-F5344CB8AC3E}">
        <p14:creationId xmlns:p14="http://schemas.microsoft.com/office/powerpoint/2010/main" val="1308090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1143000" y="4598075"/>
            <a:ext cx="4114800" cy="2031325"/>
          </a:xfrm>
          <a:prstGeom prst="rect">
            <a:avLst/>
          </a:prstGeom>
        </p:spPr>
        <p:txBody>
          <a:bodyPr wrap="square">
            <a:spAutoFit/>
          </a:bodyPr>
          <a:lstStyle/>
          <a:p>
            <a:pPr>
              <a:defRPr/>
            </a:pPr>
            <a:r>
              <a:rPr lang="en-US" dirty="0" smtClean="0"/>
              <a:t>Alan Kinsey </a:t>
            </a:r>
          </a:p>
          <a:p>
            <a:pPr>
              <a:defRPr/>
            </a:pPr>
            <a:r>
              <a:rPr lang="en-US" dirty="0" smtClean="0"/>
              <a:t>Vice President</a:t>
            </a:r>
            <a:r>
              <a:rPr lang="en-US" b="1" dirty="0" smtClean="0"/>
              <a:t>                                </a:t>
            </a:r>
            <a:endParaRPr lang="en-US" dirty="0" smtClean="0"/>
          </a:p>
          <a:p>
            <a:pPr>
              <a:defRPr/>
            </a:pPr>
            <a:r>
              <a:rPr lang="en-US" dirty="0" smtClean="0"/>
              <a:t>Inquirehire</a:t>
            </a:r>
          </a:p>
          <a:p>
            <a:pPr>
              <a:defRPr/>
            </a:pPr>
            <a:r>
              <a:rPr lang="en-US" dirty="0" smtClean="0"/>
              <a:t>www.inquirehire.com</a:t>
            </a:r>
          </a:p>
          <a:p>
            <a:pPr>
              <a:defRPr/>
            </a:pPr>
            <a:r>
              <a:rPr lang="en-US" dirty="0" smtClean="0"/>
              <a:t>Office: 563-323-5922</a:t>
            </a:r>
          </a:p>
          <a:p>
            <a:pPr>
              <a:defRPr/>
            </a:pPr>
            <a:r>
              <a:rPr lang="en-US" dirty="0" smtClean="0"/>
              <a:t>Toll Free: 800-494-5922</a:t>
            </a:r>
          </a:p>
          <a:p>
            <a:pPr>
              <a:defRPr/>
            </a:pPr>
            <a:r>
              <a:rPr lang="en-US" dirty="0" smtClean="0">
                <a:hlinkClick r:id="rId2"/>
              </a:rPr>
              <a:t>akinsey@inquirehire.com</a:t>
            </a:r>
            <a:endParaRPr lang="en-US" dirty="0"/>
          </a:p>
        </p:txBody>
      </p:sp>
      <p:pic>
        <p:nvPicPr>
          <p:cNvPr id="9" name="Picture 5" descr="C:\Users\Alan Kinsey\Pictures\success or failure.jpg"/>
          <p:cNvPicPr>
            <a:picLocks noChangeAspect="1" noChangeArrowheads="1"/>
          </p:cNvPicPr>
          <p:nvPr/>
        </p:nvPicPr>
        <p:blipFill>
          <a:blip r:embed="rId3" cstate="print"/>
          <a:srcRect/>
          <a:stretch>
            <a:fillRect/>
          </a:stretch>
        </p:blipFill>
        <p:spPr bwMode="auto">
          <a:xfrm>
            <a:off x="4267200" y="2514600"/>
            <a:ext cx="4206875" cy="2781300"/>
          </a:xfrm>
          <a:prstGeom prst="rect">
            <a:avLst/>
          </a:prstGeom>
          <a:noFill/>
          <a:ln w="9525">
            <a:noFill/>
            <a:miter lim="800000"/>
            <a:headEnd/>
            <a:tailEnd/>
          </a:ln>
        </p:spPr>
      </p:pic>
      <p:sp>
        <p:nvSpPr>
          <p:cNvPr id="10" name="Rectangle 9"/>
          <p:cNvSpPr/>
          <p:nvPr/>
        </p:nvSpPr>
        <p:spPr>
          <a:xfrm>
            <a:off x="1295400" y="1447800"/>
            <a:ext cx="3993402" cy="923330"/>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Questions?</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11" name="Picture 4" descr="Inquirehire Logo -stack- 5-1-08.bmp"/>
          <p:cNvPicPr>
            <a:picLocks noChangeAspect="1"/>
          </p:cNvPicPr>
          <p:nvPr/>
        </p:nvPicPr>
        <p:blipFill>
          <a:blip r:embed="rId4" cstate="print"/>
          <a:srcRect/>
          <a:stretch>
            <a:fillRect/>
          </a:stretch>
        </p:blipFill>
        <p:spPr bwMode="auto">
          <a:xfrm>
            <a:off x="5740400" y="6019800"/>
            <a:ext cx="3175000" cy="762000"/>
          </a:xfrm>
          <a:prstGeom prst="rect">
            <a:avLst/>
          </a:prstGeom>
          <a:noFill/>
          <a:ln w="9525">
            <a:noFill/>
            <a:miter lim="800000"/>
            <a:headEnd/>
            <a:tailEnd/>
          </a:ln>
        </p:spPr>
      </p:pic>
    </p:spTree>
    <p:extLst>
      <p:ext uri="{BB962C8B-B14F-4D97-AF65-F5344CB8AC3E}">
        <p14:creationId xmlns:p14="http://schemas.microsoft.com/office/powerpoint/2010/main" val="2686293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772400" cy="523220"/>
          </a:xfrm>
          <a:prstGeom prst="rect">
            <a:avLst/>
          </a:prstGeom>
          <a:noFill/>
        </p:spPr>
        <p:txBody>
          <a:bodyPr wrap="square" rtlCol="0">
            <a:spAutoFit/>
          </a:bodyPr>
          <a:lstStyle/>
          <a:p>
            <a:r>
              <a:rPr lang="en-US" sz="2800" b="1" dirty="0" smtClean="0"/>
              <a:t>Hint: They weren’t on a Judge Judy episode</a:t>
            </a:r>
            <a:endParaRPr lang="en-US" sz="2800" b="1"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515" y="2106169"/>
            <a:ext cx="6036128" cy="3380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7710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extBox 1"/>
          <p:cNvSpPr txBox="1"/>
          <p:nvPr/>
        </p:nvSpPr>
        <p:spPr>
          <a:xfrm>
            <a:off x="1143000" y="1287810"/>
            <a:ext cx="7848600" cy="523220"/>
          </a:xfrm>
          <a:prstGeom prst="rect">
            <a:avLst/>
          </a:prstGeom>
          <a:noFill/>
        </p:spPr>
        <p:txBody>
          <a:bodyPr wrap="square" rtlCol="0">
            <a:spAutoFit/>
          </a:bodyPr>
          <a:lstStyle/>
          <a:p>
            <a:r>
              <a:rPr lang="en-US" sz="2800" b="1" dirty="0" smtClean="0"/>
              <a:t>Faced federal class actions under the FCRA</a:t>
            </a:r>
            <a:endParaRPr lang="en-US" sz="28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24765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029200"/>
            <a:ext cx="254317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5" y="1981200"/>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343400"/>
            <a:ext cx="155257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9225" y="3886200"/>
            <a:ext cx="35337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114800"/>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2125" y="5200650"/>
            <a:ext cx="28860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275" y="1904999"/>
            <a:ext cx="17621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34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447800" y="2286000"/>
            <a:ext cx="7137400" cy="3170099"/>
          </a:xfrm>
          <a:prstGeom prst="rect">
            <a:avLst/>
          </a:prstGeom>
          <a:noFill/>
        </p:spPr>
        <p:txBody>
          <a:bodyPr wrap="square" rtlCol="0">
            <a:spAutoFit/>
          </a:bodyPr>
          <a:lstStyle/>
          <a:p>
            <a:r>
              <a:rPr lang="en-US" sz="2400" dirty="0" smtClean="0"/>
              <a:t>FCRA (Fair Credit Reporting Act) Basics</a:t>
            </a:r>
          </a:p>
          <a:p>
            <a:endParaRPr lang="en-US" dirty="0"/>
          </a:p>
          <a:p>
            <a:pPr marL="285750" indent="-285750">
              <a:buFont typeface="Arial" panose="020B0604020202020204" pitchFamily="34" charset="0"/>
              <a:buChar char="•"/>
            </a:pPr>
            <a:r>
              <a:rPr lang="en-US" sz="2000" dirty="0" smtClean="0"/>
              <a:t>A federal law enacted in 1970 to regulate consumer reporting agencies (CRAs), that collect and compile consumer information into reports used by others. It also applies to users of reports, such as employers.</a:t>
            </a:r>
          </a:p>
          <a:p>
            <a:endParaRPr lang="en-US" dirty="0" smtClean="0"/>
          </a:p>
          <a:p>
            <a:pPr marL="285750" indent="-285750">
              <a:buFont typeface="Arial" panose="020B0604020202020204" pitchFamily="34" charset="0"/>
              <a:buChar char="•"/>
            </a:pPr>
            <a:r>
              <a:rPr lang="en-US" sz="2000" dirty="0" smtClean="0"/>
              <a:t>The FCRA includes hyper-technical requirements and ambiguous guidance. These factors can lead to unintentional, but serious violations.</a:t>
            </a:r>
            <a:endParaRPr lang="en-US" sz="2000" dirty="0"/>
          </a:p>
        </p:txBody>
      </p:sp>
    </p:spTree>
    <p:extLst>
      <p:ext uri="{BB962C8B-B14F-4D97-AF65-F5344CB8AC3E}">
        <p14:creationId xmlns:p14="http://schemas.microsoft.com/office/powerpoint/2010/main" val="3388760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447800" y="2286000"/>
            <a:ext cx="7137400" cy="3508653"/>
          </a:xfrm>
          <a:prstGeom prst="rect">
            <a:avLst/>
          </a:prstGeom>
          <a:noFill/>
        </p:spPr>
        <p:txBody>
          <a:bodyPr wrap="square" rtlCol="0">
            <a:spAutoFit/>
          </a:bodyPr>
          <a:lstStyle/>
          <a:p>
            <a:r>
              <a:rPr lang="en-US" sz="2400" dirty="0" smtClean="0"/>
              <a:t>FCRA (Fair Credit Reporting Act) Basics</a:t>
            </a:r>
          </a:p>
          <a:p>
            <a:endParaRPr lang="en-US" dirty="0"/>
          </a:p>
          <a:p>
            <a:pPr marL="285750" indent="-285750">
              <a:buFont typeface="Arial" panose="020B0604020202020204" pitchFamily="34" charset="0"/>
              <a:buChar char="•"/>
            </a:pPr>
            <a:r>
              <a:rPr lang="en-US" sz="2000" dirty="0" smtClean="0"/>
              <a:t>Applicants must be notified about the report </a:t>
            </a:r>
            <a:r>
              <a:rPr lang="en-US" sz="2000" dirty="0" smtClean="0"/>
              <a:t>beforehand, this is known as disclosure.</a:t>
            </a:r>
            <a:endParaRPr lang="en-US" sz="2000" dirty="0" smtClean="0"/>
          </a:p>
          <a:p>
            <a:endParaRPr lang="en-US" sz="2000" dirty="0" smtClean="0"/>
          </a:p>
          <a:p>
            <a:pPr marL="285750" indent="-285750">
              <a:buFont typeface="Arial" panose="020B0604020202020204" pitchFamily="34" charset="0"/>
              <a:buChar char="•"/>
            </a:pPr>
            <a:r>
              <a:rPr lang="en-US" sz="2000" dirty="0" smtClean="0"/>
              <a:t>Applicants must authorize the background check in writing and must understand what they are authorizing</a:t>
            </a:r>
          </a:p>
          <a:p>
            <a:endParaRPr lang="en-US" sz="2000" dirty="0" smtClean="0"/>
          </a:p>
          <a:p>
            <a:pPr marL="285750" indent="-285750">
              <a:buFont typeface="Arial" panose="020B0604020202020204" pitchFamily="34" charset="0"/>
              <a:buChar char="•"/>
            </a:pPr>
            <a:r>
              <a:rPr lang="en-US" sz="2000" dirty="0" smtClean="0"/>
              <a:t>If the employer takes action based on the report they must notify the applicant in two separate steps and make certain disclosures</a:t>
            </a:r>
          </a:p>
        </p:txBody>
      </p:sp>
    </p:spTree>
    <p:extLst>
      <p:ext uri="{BB962C8B-B14F-4D97-AF65-F5344CB8AC3E}">
        <p14:creationId xmlns:p14="http://schemas.microsoft.com/office/powerpoint/2010/main" val="3919059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6" name="TextBox 5"/>
          <p:cNvSpPr txBox="1"/>
          <p:nvPr/>
        </p:nvSpPr>
        <p:spPr>
          <a:xfrm>
            <a:off x="1447800" y="2177058"/>
            <a:ext cx="6934200" cy="3200876"/>
          </a:xfrm>
          <a:prstGeom prst="rect">
            <a:avLst/>
          </a:prstGeom>
          <a:noFill/>
        </p:spPr>
        <p:txBody>
          <a:bodyPr wrap="square" rtlCol="0">
            <a:spAutoFit/>
          </a:bodyPr>
          <a:lstStyle/>
          <a:p>
            <a:r>
              <a:rPr lang="en-US" sz="2400" dirty="0" smtClean="0"/>
              <a:t>Why is FCRA litigation increasing?</a:t>
            </a:r>
          </a:p>
          <a:p>
            <a:endParaRPr lang="en-US" dirty="0"/>
          </a:p>
          <a:p>
            <a:pPr marL="285750" indent="-285750">
              <a:buFont typeface="Arial" panose="020B0604020202020204" pitchFamily="34" charset="0"/>
              <a:buChar char="•"/>
            </a:pPr>
            <a:r>
              <a:rPr lang="en-US" sz="2000" dirty="0" smtClean="0"/>
              <a:t>“Willful” violation can lead to damages of $100 to $1,000 for every consumer impacted</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Substantial discovery efforts lead to large attorney fees and court costs which can be recovered</a:t>
            </a:r>
          </a:p>
          <a:p>
            <a:endParaRPr lang="en-US" sz="2000" dirty="0" smtClean="0"/>
          </a:p>
          <a:p>
            <a:pPr marL="285750" indent="-285750">
              <a:buFont typeface="Arial" panose="020B0604020202020204" pitchFamily="34" charset="0"/>
              <a:buChar char="•"/>
            </a:pPr>
            <a:r>
              <a:rPr lang="en-US" sz="2000" dirty="0" smtClean="0"/>
              <a:t>Potential punitive damages can also be awarded for reckless disregard of statutory duty</a:t>
            </a:r>
            <a:endParaRPr lang="en-US" sz="2000" dirty="0"/>
          </a:p>
        </p:txBody>
      </p:sp>
    </p:spTree>
    <p:extLst>
      <p:ext uri="{BB962C8B-B14F-4D97-AF65-F5344CB8AC3E}">
        <p14:creationId xmlns:p14="http://schemas.microsoft.com/office/powerpoint/2010/main" val="146015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371600" y="2438400"/>
            <a:ext cx="7213600" cy="2277547"/>
          </a:xfrm>
          <a:prstGeom prst="rect">
            <a:avLst/>
          </a:prstGeom>
          <a:noFill/>
        </p:spPr>
        <p:txBody>
          <a:bodyPr wrap="square" rtlCol="0">
            <a:spAutoFit/>
          </a:bodyPr>
          <a:lstStyle/>
          <a:p>
            <a:r>
              <a:rPr lang="en-US" sz="2400" dirty="0" smtClean="0"/>
              <a:t>Additional Incentives:</a:t>
            </a:r>
          </a:p>
          <a:p>
            <a:endParaRPr lang="en-US" dirty="0"/>
          </a:p>
          <a:p>
            <a:pPr marL="285750" indent="-285750">
              <a:buFont typeface="Arial" panose="020B0604020202020204" pitchFamily="34" charset="0"/>
              <a:buChar char="•"/>
            </a:pPr>
            <a:r>
              <a:rPr lang="en-US" sz="2000" dirty="0" smtClean="0"/>
              <a:t>No requirement in an FCRA lawsuit to demonstrate that any consumer is actually harmed</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A simple and careless error is enough to lose an FCRA lawsuit</a:t>
            </a:r>
            <a:endParaRPr lang="en-US" sz="2000" dirty="0"/>
          </a:p>
        </p:txBody>
      </p:sp>
    </p:spTree>
    <p:extLst>
      <p:ext uri="{BB962C8B-B14F-4D97-AF65-F5344CB8AC3E}">
        <p14:creationId xmlns:p14="http://schemas.microsoft.com/office/powerpoint/2010/main" val="1710628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09600" cy="6400800"/>
          </a:xfrm>
          <a:prstGeom prst="rect">
            <a:avLst/>
          </a:prstGeom>
          <a:solidFill>
            <a:srgbClr val="68686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rot="5400000">
            <a:off x="4267200" y="-4267200"/>
            <a:ext cx="609600" cy="9144000"/>
          </a:xfrm>
          <a:prstGeom prst="rect">
            <a:avLst/>
          </a:prstGeom>
          <a:solidFill>
            <a:srgbClr val="94363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Picture 4" descr="Inquirehire Logo -stack- 5-1-08.bmp"/>
          <p:cNvPicPr>
            <a:picLocks noChangeAspect="1"/>
          </p:cNvPicPr>
          <p:nvPr/>
        </p:nvPicPr>
        <p:blipFill>
          <a:blip r:embed="rId3" cstate="print"/>
          <a:srcRect/>
          <a:stretch>
            <a:fillRect/>
          </a:stretch>
        </p:blipFill>
        <p:spPr bwMode="auto">
          <a:xfrm>
            <a:off x="5410200" y="5715000"/>
            <a:ext cx="3175000" cy="762000"/>
          </a:xfrm>
          <a:prstGeom prst="rect">
            <a:avLst/>
          </a:prstGeom>
          <a:noFill/>
          <a:ln w="9525">
            <a:noFill/>
            <a:miter lim="800000"/>
            <a:headEnd/>
            <a:tailEnd/>
          </a:ln>
        </p:spPr>
      </p:pic>
      <p:sp>
        <p:nvSpPr>
          <p:cNvPr id="2" name="TextBox 1"/>
          <p:cNvSpPr txBox="1"/>
          <p:nvPr/>
        </p:nvSpPr>
        <p:spPr>
          <a:xfrm>
            <a:off x="1143000" y="1305580"/>
            <a:ext cx="7620000" cy="523220"/>
          </a:xfrm>
          <a:prstGeom prst="rect">
            <a:avLst/>
          </a:prstGeom>
          <a:noFill/>
        </p:spPr>
        <p:txBody>
          <a:bodyPr wrap="square" rtlCol="0">
            <a:spAutoFit/>
          </a:bodyPr>
          <a:lstStyle/>
          <a:p>
            <a:r>
              <a:rPr lang="en-US" sz="2800" b="1" dirty="0" smtClean="0"/>
              <a:t>Legal Landmines in Employment Screening</a:t>
            </a:r>
            <a:endParaRPr lang="en-US" sz="2800" b="1" dirty="0"/>
          </a:p>
        </p:txBody>
      </p:sp>
      <p:sp>
        <p:nvSpPr>
          <p:cNvPr id="5" name="TextBox 4"/>
          <p:cNvSpPr txBox="1"/>
          <p:nvPr/>
        </p:nvSpPr>
        <p:spPr>
          <a:xfrm>
            <a:off x="1371600" y="2057400"/>
            <a:ext cx="7213600" cy="3693319"/>
          </a:xfrm>
          <a:prstGeom prst="rect">
            <a:avLst/>
          </a:prstGeom>
          <a:noFill/>
        </p:spPr>
        <p:txBody>
          <a:bodyPr wrap="square" rtlCol="0">
            <a:spAutoFit/>
          </a:bodyPr>
          <a:lstStyle/>
          <a:p>
            <a:r>
              <a:rPr lang="en-US" sz="2400" dirty="0" smtClean="0"/>
              <a:t>4 High Potential </a:t>
            </a:r>
            <a:r>
              <a:rPr lang="en-US" sz="2400" dirty="0" smtClean="0"/>
              <a:t>Targets for Plaintiffs</a:t>
            </a:r>
            <a:endParaRPr lang="en-US" sz="2400" dirty="0" smtClean="0"/>
          </a:p>
          <a:p>
            <a:endParaRPr lang="en-US" dirty="0"/>
          </a:p>
          <a:p>
            <a:pPr marL="285750" indent="-285750">
              <a:buFont typeface="Arial" panose="020B0604020202020204" pitchFamily="34" charset="0"/>
              <a:buChar char="•"/>
            </a:pPr>
            <a:r>
              <a:rPr lang="en-US" sz="2400" dirty="0" smtClean="0"/>
              <a:t>Repetitive Procedures – disclosure and authorization</a:t>
            </a:r>
          </a:p>
          <a:p>
            <a:pPr marL="285750" indent="-285750">
              <a:buFont typeface="Arial" panose="020B0604020202020204" pitchFamily="34" charset="0"/>
              <a:buChar char="•"/>
            </a:pPr>
            <a:r>
              <a:rPr lang="en-US" sz="2400" dirty="0" smtClean="0"/>
              <a:t>Black and White Violations – easiest route to class action</a:t>
            </a:r>
          </a:p>
          <a:p>
            <a:pPr marL="285750" indent="-285750">
              <a:buFont typeface="Arial" panose="020B0604020202020204" pitchFamily="34" charset="0"/>
              <a:buChar char="•"/>
            </a:pPr>
            <a:r>
              <a:rPr lang="en-US" sz="2400" dirty="0" smtClean="0"/>
              <a:t>Actual harm has occurred – wrongfully denied employment</a:t>
            </a:r>
          </a:p>
          <a:p>
            <a:pPr marL="285750" indent="-285750">
              <a:buFont typeface="Arial" panose="020B0604020202020204" pitchFamily="34" charset="0"/>
              <a:buChar char="•"/>
            </a:pPr>
            <a:r>
              <a:rPr lang="en-US" sz="2400" dirty="0" smtClean="0"/>
              <a:t>Blood in the Water – situations where other lawsuits have been successful</a:t>
            </a:r>
          </a:p>
        </p:txBody>
      </p:sp>
    </p:spTree>
    <p:extLst>
      <p:ext uri="{BB962C8B-B14F-4D97-AF65-F5344CB8AC3E}">
        <p14:creationId xmlns:p14="http://schemas.microsoft.com/office/powerpoint/2010/main" val="3426737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918</TotalTime>
  <Words>1196</Words>
  <Application>Microsoft Office PowerPoint</Application>
  <PresentationFormat>On-screen Show (4:3)</PresentationFormat>
  <Paragraphs>206</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dc:creator>
  <cp:lastModifiedBy>Alan Kinsey</cp:lastModifiedBy>
  <cp:revision>154</cp:revision>
  <cp:lastPrinted>2014-05-05T15:04:49Z</cp:lastPrinted>
  <dcterms:created xsi:type="dcterms:W3CDTF">2010-11-10T20:44:53Z</dcterms:created>
  <dcterms:modified xsi:type="dcterms:W3CDTF">2016-05-02T19:37:56Z</dcterms:modified>
</cp:coreProperties>
</file>