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309" r:id="rId3"/>
    <p:sldId id="304" r:id="rId4"/>
    <p:sldId id="305" r:id="rId5"/>
    <p:sldId id="300" r:id="rId6"/>
    <p:sldId id="301" r:id="rId7"/>
    <p:sldId id="302" r:id="rId8"/>
    <p:sldId id="260" r:id="rId9"/>
    <p:sldId id="297" r:id="rId10"/>
    <p:sldId id="287" r:id="rId11"/>
    <p:sldId id="306" r:id="rId12"/>
    <p:sldId id="307" r:id="rId13"/>
    <p:sldId id="308" r:id="rId14"/>
    <p:sldId id="278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634"/>
    <a:srgbClr val="686868"/>
    <a:srgbClr val="A13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5769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157F329-6769-4DA8-B283-55FA9058BE2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5A6FB69-E0B7-4CDE-BDA0-2D63C00D8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96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183DAB2-61AA-47E7-9DC7-BFFF87447511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A2153C8-84D1-4B85-8617-E046F2BAD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49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0A8BF-8752-4E6B-B7AE-17C8ACF857CF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2C600-872F-4C43-BD9C-F147EEA940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9F0F7-4B78-4A6B-B6C0-1E6D9FB9B546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4F40-D4DD-4524-B17A-A3BB8509E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34750-9D10-4E74-9CB6-5D6DE1587DAB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AB4F7-CC11-4F74-BBC4-9BCDF7707E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52BC-87DA-442E-9001-421863EE2FB8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AC28-9EC2-420B-9017-603620CB4B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756C2-4443-43E5-94BD-D6B7D682D957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5E809-B149-457C-8215-57BBEA3CC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F10C-CC89-4898-B19D-FDD50F8FCB8D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135B-71BD-4802-BB12-A401BB91D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5DF3-CD74-4347-B517-3DD9C6609D84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5B868-2D0F-4E32-9B49-A69215C3F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58CAE-D2AD-4F4E-A716-0BFD9C13BD01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26565-4E6C-4515-9AA2-CFF4CC2C66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B053B-1495-4125-A8CD-BEAF4C9EA9F6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25C69-C2D9-4CB6-B6AF-5686ED8A5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72362-E870-44A7-B21C-C0BA8D389047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C7C0F-FCCE-43E5-BE49-BC0B2C21C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7541-A8E2-459B-B8A4-378326021A81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EB19-9FC1-4A81-9922-C093A72A80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A51D04-D4D5-4AC4-B3E6-B09D08F52A84}" type="datetimeFigureOut">
              <a:rPr lang="en-US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DFF1E9-0902-41B6-9B3E-738F59000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akinsey@inquirehire.com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kinsey@inquirehire.com" TargetMode="External"/><Relationship Id="rId5" Type="http://schemas.openxmlformats.org/officeDocument/2006/relationships/hyperlink" Target="mailto:solutionsupport@inquirehire.com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dic.gov/regulations/laws/rules/5000-1300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dic.gov/regulations/laws/rules/5000-1300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dic.gov/regulations/laws/rules/5000-1300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739384"/>
            <a:ext cx="2794000" cy="73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1219200" y="914400"/>
            <a:ext cx="662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latin typeface="Calibri" pitchFamily="34" charset="0"/>
              </a:rPr>
              <a:t>Background Checks - Banking</a:t>
            </a:r>
            <a:endParaRPr lang="en-US" sz="3600" b="1" i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5231249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information presented by Inquirehire is not intended to be legal advice.  </a:t>
            </a:r>
          </a:p>
          <a:p>
            <a:endParaRPr lang="en-US" sz="1400" i="1" dirty="0"/>
          </a:p>
          <a:p>
            <a:r>
              <a:rPr lang="en-US" sz="1400" i="1" dirty="0" smtClean="0"/>
              <a:t>Inquirehire recommends that you consult with legal counsel before making any decisions related to the information presented. </a:t>
            </a:r>
            <a:endParaRPr lang="en-US" sz="1400" dirty="0"/>
          </a:p>
        </p:txBody>
      </p:sp>
      <p:pic>
        <p:nvPicPr>
          <p:cNvPr id="1027" name="Picture 3" descr="C:\Users\akinsey\Pictures\banking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14" y="1676400"/>
            <a:ext cx="606787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4343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Alan Kinsey, Vice President</a:t>
            </a:r>
          </a:p>
          <a:p>
            <a:r>
              <a:rPr lang="en-US" dirty="0" smtClean="0">
                <a:hlinkClick r:id="rId5"/>
              </a:rPr>
              <a:t>akinsey@inquirehire.com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066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1752600"/>
            <a:ext cx="66294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FBI Fingerprint Background Check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Inconvenient for the candidate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Takes more time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may not be fresh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Includes non conviction information which could be illegal in some states, and considered discriminatory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+mn-lt"/>
            </a:endParaRPr>
          </a:p>
        </p:txBody>
      </p:sp>
      <p:pic>
        <p:nvPicPr>
          <p:cNvPr id="8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57150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066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1882438"/>
            <a:ext cx="6629400" cy="3908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Entries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 Federal Agency Restricted Lists – OFAC, HUD, FHFA are examples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Lists contain persons who are banned from banking, either permanently or temporarily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Free websites, but cumbersome to check and document</a:t>
            </a:r>
            <a:endParaRPr lang="en-US" sz="2400" dirty="0">
              <a:latin typeface="+mn-lt"/>
            </a:endParaRPr>
          </a:p>
        </p:txBody>
      </p:sp>
      <p:pic>
        <p:nvPicPr>
          <p:cNvPr id="8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60198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83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066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1882438"/>
            <a:ext cx="6629400" cy="3908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Check Recommendations: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 Search/SSN Trace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identifies prior addresses and names used by the candidate.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County Criminal Check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search all counties of residence for past 10 years.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Nationwide Criminal Check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includes criminal records from all 50 states.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Nationwide Sex Offender Check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includes all 50 state sex offender registries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Federal Criminal Check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all federal district courts of residence for the past 10 years.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Federal Agency Restricted Lists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all active lists</a:t>
            </a:r>
            <a:endParaRPr lang="en-US" sz="2000" b="1" dirty="0">
              <a:latin typeface="+mn-lt"/>
            </a:endParaRPr>
          </a:p>
        </p:txBody>
      </p:sp>
      <p:pic>
        <p:nvPicPr>
          <p:cNvPr id="8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60198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55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066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2023170"/>
            <a:ext cx="6629400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Check Options: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Employment Credit Report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Driving Record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Employment Verification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 Verification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 Reference Check</a:t>
            </a:r>
            <a:endParaRPr lang="en-US" sz="2400" b="1" dirty="0">
              <a:latin typeface="+mn-lt"/>
            </a:endParaRPr>
          </a:p>
        </p:txBody>
      </p:sp>
      <p:pic>
        <p:nvPicPr>
          <p:cNvPr id="8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60198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85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891" y="5334000"/>
            <a:ext cx="404090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akinsey\Pictures\accreditation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14" y="4724401"/>
            <a:ext cx="2387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16002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more information about employment screening for banking, contact Inquirehire.</a:t>
            </a:r>
          </a:p>
          <a:p>
            <a:endParaRPr lang="en-US" sz="2800" dirty="0" smtClean="0"/>
          </a:p>
          <a:p>
            <a:r>
              <a:rPr lang="en-US" sz="2800" dirty="0" smtClean="0"/>
              <a:t>Phone:   800-494-5922</a:t>
            </a:r>
          </a:p>
          <a:p>
            <a:r>
              <a:rPr lang="en-US" sz="2800" dirty="0" smtClean="0"/>
              <a:t>Email:    </a:t>
            </a:r>
            <a:r>
              <a:rPr lang="en-US" sz="2800" dirty="0" smtClean="0">
                <a:hlinkClick r:id="rId5"/>
              </a:rPr>
              <a:t>solutionsupport@inquirehire.com</a:t>
            </a:r>
            <a:endParaRPr lang="en-US" sz="2800" dirty="0" smtClean="0"/>
          </a:p>
          <a:p>
            <a:r>
              <a:rPr lang="en-US" sz="2800" dirty="0" smtClean="0"/>
              <a:t>Alan Kinsey: </a:t>
            </a:r>
            <a:r>
              <a:rPr lang="en-US" sz="2800" dirty="0" smtClean="0">
                <a:hlinkClick r:id="rId6"/>
              </a:rPr>
              <a:t>akinsey@inquirehire.com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60198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00200" y="100837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222480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Agenda: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Section 19 of the FDIC Act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Key Requirements of Section 19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Background Check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Inquirehire Recommendations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6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60198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00200" y="100837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2728079"/>
            <a:ext cx="6781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“Section </a:t>
            </a:r>
            <a:r>
              <a:rPr lang="en-US" sz="2000" dirty="0"/>
              <a:t>19 imposes a duty upon the insured institution to make a reasonable inquiry regarding an applicant's history, which consists of taking steps appropriate under the circumstances, consistent with applicable law, to avoid hiring or permitting participation in its affairs by a person who has a conviction or program entry for a covered offense</a:t>
            </a:r>
            <a:r>
              <a:rPr lang="en-US" sz="2000" dirty="0" smtClean="0"/>
              <a:t>.”</a:t>
            </a:r>
          </a:p>
          <a:p>
            <a:endParaRPr lang="en-US" sz="2000" dirty="0"/>
          </a:p>
          <a:p>
            <a:r>
              <a:rPr lang="en-US" sz="2000" u="sng" dirty="0">
                <a:hlinkClick r:id="rId4"/>
              </a:rPr>
              <a:t>https://www.fdic.gov/regulations/laws/rules/5000-1300.html</a:t>
            </a:r>
            <a:endParaRPr lang="en-US" sz="2000" dirty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82986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Section 19 – Federal Deposition Insurance 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60198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00200" y="100837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2728079"/>
            <a:ext cx="6781800" cy="28315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 smtClean="0"/>
              <a:t>“It </a:t>
            </a:r>
            <a:r>
              <a:rPr lang="en-US" sz="2000" dirty="0"/>
              <a:t>imposes a ten-year ban against the FDIC's consent for persons convicted of certain crimes enumerated in Title 18 of the United States Code, absent a motion by the FDIC and court approval</a:t>
            </a:r>
            <a:r>
              <a:rPr lang="en-US" sz="2000" dirty="0" smtClean="0"/>
              <a:t>.”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u="sng" dirty="0">
                <a:hlinkClick r:id="rId4"/>
              </a:rPr>
              <a:t>https://www.fdic.gov/regulations/laws/rules/5000-1300.html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52600" y="198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Section 19 – Federal Deposition Insurance 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0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60198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00200" y="100837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2728079"/>
            <a:ext cx="6781800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“The </a:t>
            </a:r>
            <a:r>
              <a:rPr lang="en-US" sz="2000" dirty="0"/>
              <a:t>FDIC believes that at a minimum, each insured institution should establish a screening process that provides the insured institution with information concerning any convictions or program entry pertaining to a job applicant</a:t>
            </a:r>
            <a:r>
              <a:rPr lang="en-US" sz="2000" dirty="0" smtClean="0"/>
              <a:t>.”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u="sng" dirty="0">
                <a:hlinkClick r:id="rId4"/>
              </a:rPr>
              <a:t>https://www.fdic.gov/regulations/laws/rules/5000-1300.html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981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Section 19 – Federal Deposition Insurance 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0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60198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00200" y="9906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2286000"/>
            <a:ext cx="6858000" cy="2923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Requirements for Bankers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Conviction Records Search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Entries Search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Year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60198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84960" y="102867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2286000"/>
            <a:ext cx="6858000" cy="37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the US, Conviction Records are Stored in the Following Locations: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Municipal and County Courthouses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 Police Repositories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FBI Database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Federal District Courthouses</a:t>
            </a:r>
          </a:p>
        </p:txBody>
      </p:sp>
    </p:spTree>
    <p:extLst>
      <p:ext uri="{BB962C8B-B14F-4D97-AF65-F5344CB8AC3E}">
        <p14:creationId xmlns:p14="http://schemas.microsoft.com/office/powerpoint/2010/main" val="34731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1981200"/>
            <a:ext cx="3733800" cy="3810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295400" y="1981200"/>
            <a:ext cx="74676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Checks Techniques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Third Party Provider – jurisdictional searches using name matching techniques.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Statewide Check + FBI Database Search using fingerprint matching</a:t>
            </a:r>
          </a:p>
          <a:p>
            <a:endParaRPr lang="en-US" sz="2600" dirty="0">
              <a:latin typeface="+mn-lt"/>
            </a:endParaRPr>
          </a:p>
        </p:txBody>
      </p:sp>
      <p:pic>
        <p:nvPicPr>
          <p:cNvPr id="10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57150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Background Checks - Banking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1981200"/>
            <a:ext cx="3733800" cy="3810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524000" y="1981200"/>
            <a:ext cx="7162800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Party – Jurisdictional/Name Match Search Background Check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Easier for candidates.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Faster for the employer – generally complete in 24 to 72 business hours.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5943600"/>
            <a:ext cx="317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46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659</TotalTime>
  <Words>539</Words>
  <Application>Microsoft Office PowerPoint</Application>
  <PresentationFormat>On-screen Show (4:3)</PresentationFormat>
  <Paragraphs>112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</dc:creator>
  <cp:lastModifiedBy>Alan Kinsey</cp:lastModifiedBy>
  <cp:revision>124</cp:revision>
  <cp:lastPrinted>2016-10-18T13:55:40Z</cp:lastPrinted>
  <dcterms:created xsi:type="dcterms:W3CDTF">2010-11-10T20:44:53Z</dcterms:created>
  <dcterms:modified xsi:type="dcterms:W3CDTF">2016-10-18T19:17:59Z</dcterms:modified>
</cp:coreProperties>
</file>