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8" r:id="rId2"/>
    <p:sldId id="294" r:id="rId3"/>
    <p:sldId id="324" r:id="rId4"/>
    <p:sldId id="325" r:id="rId5"/>
    <p:sldId id="326" r:id="rId6"/>
    <p:sldId id="327" r:id="rId7"/>
    <p:sldId id="328" r:id="rId8"/>
    <p:sldId id="329" r:id="rId9"/>
    <p:sldId id="330" r:id="rId10"/>
    <p:sldId id="331" r:id="rId11"/>
    <p:sldId id="332" r:id="rId12"/>
    <p:sldId id="333" r:id="rId13"/>
    <p:sldId id="334" r:id="rId14"/>
    <p:sldId id="335" r:id="rId15"/>
    <p:sldId id="337" r:id="rId16"/>
    <p:sldId id="293" r:id="rId17"/>
    <p:sldId id="312" r:id="rId18"/>
    <p:sldId id="306" r:id="rId19"/>
    <p:sldId id="323" r:id="rId20"/>
    <p:sldId id="303" r:id="rId21"/>
    <p:sldId id="315" r:id="rId22"/>
    <p:sldId id="316" r:id="rId23"/>
    <p:sldId id="314" r:id="rId24"/>
    <p:sldId id="280" r:id="rId25"/>
    <p:sldId id="336" r:id="rId2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634"/>
    <a:srgbClr val="686868"/>
    <a:srgbClr val="A13B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86346" autoAdjust="0"/>
  </p:normalViewPr>
  <p:slideViewPr>
    <p:cSldViewPr>
      <p:cViewPr varScale="1">
        <p:scale>
          <a:sx n="62" d="100"/>
          <a:sy n="62" d="100"/>
        </p:scale>
        <p:origin x="960"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38475" cy="46498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40" y="2"/>
            <a:ext cx="3038475" cy="464980"/>
          </a:xfrm>
          <a:prstGeom prst="rect">
            <a:avLst/>
          </a:prstGeom>
        </p:spPr>
        <p:txBody>
          <a:bodyPr vert="horz" lIns="91440" tIns="45720" rIns="91440" bIns="45720" rtlCol="0"/>
          <a:lstStyle>
            <a:lvl1pPr algn="r">
              <a:defRPr sz="1200"/>
            </a:lvl1pPr>
          </a:lstStyle>
          <a:p>
            <a:fld id="{B67A4BF5-9E40-4A07-9BF6-46875E74E50C}" type="datetimeFigureOut">
              <a:rPr lang="en-US" smtClean="0"/>
              <a:t>3/14/2018</a:t>
            </a:fld>
            <a:endParaRPr lang="en-US"/>
          </a:p>
        </p:txBody>
      </p:sp>
      <p:sp>
        <p:nvSpPr>
          <p:cNvPr id="4" name="Footer Placeholder 3"/>
          <p:cNvSpPr>
            <a:spLocks noGrp="1"/>
          </p:cNvSpPr>
          <p:nvPr>
            <p:ph type="ftr" sz="quarter" idx="2"/>
          </p:nvPr>
        </p:nvSpPr>
        <p:spPr>
          <a:xfrm>
            <a:off x="2" y="8829824"/>
            <a:ext cx="3038475" cy="46498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40" y="8829824"/>
            <a:ext cx="3038475" cy="464980"/>
          </a:xfrm>
          <a:prstGeom prst="rect">
            <a:avLst/>
          </a:prstGeom>
        </p:spPr>
        <p:txBody>
          <a:bodyPr vert="horz" lIns="91440" tIns="45720" rIns="91440" bIns="45720" rtlCol="0" anchor="b"/>
          <a:lstStyle>
            <a:lvl1pPr algn="r">
              <a:defRPr sz="1200"/>
            </a:lvl1pPr>
          </a:lstStyle>
          <a:p>
            <a:fld id="{49BE24E3-65E4-475C-96FE-0433859D1C21}" type="slidenum">
              <a:rPr lang="en-US" smtClean="0"/>
              <a:t>‹#›</a:t>
            </a:fld>
            <a:endParaRPr lang="en-US"/>
          </a:p>
        </p:txBody>
      </p:sp>
    </p:spTree>
    <p:extLst>
      <p:ext uri="{BB962C8B-B14F-4D97-AF65-F5344CB8AC3E}">
        <p14:creationId xmlns:p14="http://schemas.microsoft.com/office/powerpoint/2010/main" val="2348916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30" tIns="46415" rIns="92830" bIns="46415"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30" tIns="46415" rIns="92830" bIns="46415" rtlCol="0"/>
          <a:lstStyle>
            <a:lvl1pPr algn="r" fontAlgn="auto">
              <a:spcBef>
                <a:spcPts val="0"/>
              </a:spcBef>
              <a:spcAft>
                <a:spcPts val="0"/>
              </a:spcAft>
              <a:defRPr sz="1200" smtClean="0">
                <a:latin typeface="+mn-lt"/>
              </a:defRPr>
            </a:lvl1pPr>
          </a:lstStyle>
          <a:p>
            <a:pPr>
              <a:defRPr/>
            </a:pPr>
            <a:fld id="{E183DAB2-61AA-47E7-9DC7-BFFF87447511}" type="datetimeFigureOut">
              <a:rPr lang="en-US"/>
              <a:pPr>
                <a:defRPr/>
              </a:pPr>
              <a:t>3/14/2018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30" tIns="46415" rIns="92830" bIns="4641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2830" tIns="46415" rIns="92830" bIns="46415"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30" tIns="46415" rIns="92830" bIns="46415" rtlCol="0" anchor="b"/>
          <a:lstStyle>
            <a:lvl1pPr algn="r" fontAlgn="auto">
              <a:spcBef>
                <a:spcPts val="0"/>
              </a:spcBef>
              <a:spcAft>
                <a:spcPts val="0"/>
              </a:spcAft>
              <a:defRPr sz="1200" smtClean="0">
                <a:latin typeface="+mn-lt"/>
              </a:defRPr>
            </a:lvl1pPr>
          </a:lstStyle>
          <a:p>
            <a:pPr>
              <a:defRPr/>
            </a:pPr>
            <a:fld id="{4A2153C8-84D1-4B85-8617-E046F2BADDBE}" type="slidenum">
              <a:rPr lang="en-US"/>
              <a:pPr>
                <a:defRPr/>
              </a:pPr>
              <a:t>‹#›</a:t>
            </a:fld>
            <a:endParaRPr lang="en-US"/>
          </a:p>
        </p:txBody>
      </p:sp>
    </p:spTree>
    <p:extLst>
      <p:ext uri="{BB962C8B-B14F-4D97-AF65-F5344CB8AC3E}">
        <p14:creationId xmlns:p14="http://schemas.microsoft.com/office/powerpoint/2010/main" val="16547823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10</a:t>
            </a:fld>
            <a:endParaRPr lang="en-US"/>
          </a:p>
        </p:txBody>
      </p:sp>
    </p:spTree>
    <p:extLst>
      <p:ext uri="{BB962C8B-B14F-4D97-AF65-F5344CB8AC3E}">
        <p14:creationId xmlns:p14="http://schemas.microsoft.com/office/powerpoint/2010/main" val="879832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11</a:t>
            </a:fld>
            <a:endParaRPr lang="en-US"/>
          </a:p>
        </p:txBody>
      </p:sp>
    </p:spTree>
    <p:extLst>
      <p:ext uri="{BB962C8B-B14F-4D97-AF65-F5344CB8AC3E}">
        <p14:creationId xmlns:p14="http://schemas.microsoft.com/office/powerpoint/2010/main" val="287254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12</a:t>
            </a:fld>
            <a:endParaRPr lang="en-US"/>
          </a:p>
        </p:txBody>
      </p:sp>
    </p:spTree>
    <p:extLst>
      <p:ext uri="{BB962C8B-B14F-4D97-AF65-F5344CB8AC3E}">
        <p14:creationId xmlns:p14="http://schemas.microsoft.com/office/powerpoint/2010/main" val="103696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13</a:t>
            </a:fld>
            <a:endParaRPr lang="en-US"/>
          </a:p>
        </p:txBody>
      </p:sp>
    </p:spTree>
    <p:extLst>
      <p:ext uri="{BB962C8B-B14F-4D97-AF65-F5344CB8AC3E}">
        <p14:creationId xmlns:p14="http://schemas.microsoft.com/office/powerpoint/2010/main" val="843457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14</a:t>
            </a:fld>
            <a:endParaRPr lang="en-US"/>
          </a:p>
        </p:txBody>
      </p:sp>
    </p:spTree>
    <p:extLst>
      <p:ext uri="{BB962C8B-B14F-4D97-AF65-F5344CB8AC3E}">
        <p14:creationId xmlns:p14="http://schemas.microsoft.com/office/powerpoint/2010/main" val="2752513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15</a:t>
            </a:fld>
            <a:endParaRPr lang="en-US"/>
          </a:p>
        </p:txBody>
      </p:sp>
    </p:spTree>
    <p:extLst>
      <p:ext uri="{BB962C8B-B14F-4D97-AF65-F5344CB8AC3E}">
        <p14:creationId xmlns:p14="http://schemas.microsoft.com/office/powerpoint/2010/main" val="2596204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25</a:t>
            </a:fld>
            <a:endParaRPr lang="en-US"/>
          </a:p>
        </p:txBody>
      </p:sp>
    </p:spTree>
    <p:extLst>
      <p:ext uri="{BB962C8B-B14F-4D97-AF65-F5344CB8AC3E}">
        <p14:creationId xmlns:p14="http://schemas.microsoft.com/office/powerpoint/2010/main" val="2641457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3</a:t>
            </a:fld>
            <a:endParaRPr lang="en-US"/>
          </a:p>
        </p:txBody>
      </p:sp>
    </p:spTree>
    <p:extLst>
      <p:ext uri="{BB962C8B-B14F-4D97-AF65-F5344CB8AC3E}">
        <p14:creationId xmlns:p14="http://schemas.microsoft.com/office/powerpoint/2010/main" val="3750425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4</a:t>
            </a:fld>
            <a:endParaRPr lang="en-US"/>
          </a:p>
        </p:txBody>
      </p:sp>
    </p:spTree>
    <p:extLst>
      <p:ext uri="{BB962C8B-B14F-4D97-AF65-F5344CB8AC3E}">
        <p14:creationId xmlns:p14="http://schemas.microsoft.com/office/powerpoint/2010/main" val="2070590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5</a:t>
            </a:fld>
            <a:endParaRPr lang="en-US"/>
          </a:p>
        </p:txBody>
      </p:sp>
    </p:spTree>
    <p:extLst>
      <p:ext uri="{BB962C8B-B14F-4D97-AF65-F5344CB8AC3E}">
        <p14:creationId xmlns:p14="http://schemas.microsoft.com/office/powerpoint/2010/main" val="112312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6</a:t>
            </a:fld>
            <a:endParaRPr lang="en-US"/>
          </a:p>
        </p:txBody>
      </p:sp>
    </p:spTree>
    <p:extLst>
      <p:ext uri="{BB962C8B-B14F-4D97-AF65-F5344CB8AC3E}">
        <p14:creationId xmlns:p14="http://schemas.microsoft.com/office/powerpoint/2010/main" val="207516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7</a:t>
            </a:fld>
            <a:endParaRPr lang="en-US"/>
          </a:p>
        </p:txBody>
      </p:sp>
    </p:spTree>
    <p:extLst>
      <p:ext uri="{BB962C8B-B14F-4D97-AF65-F5344CB8AC3E}">
        <p14:creationId xmlns:p14="http://schemas.microsoft.com/office/powerpoint/2010/main" val="657917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8</a:t>
            </a:fld>
            <a:endParaRPr lang="en-US"/>
          </a:p>
        </p:txBody>
      </p:sp>
    </p:spTree>
    <p:extLst>
      <p:ext uri="{BB962C8B-B14F-4D97-AF65-F5344CB8AC3E}">
        <p14:creationId xmlns:p14="http://schemas.microsoft.com/office/powerpoint/2010/main" val="1364691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9</a:t>
            </a:fld>
            <a:endParaRPr lang="en-US"/>
          </a:p>
        </p:txBody>
      </p:sp>
    </p:spTree>
    <p:extLst>
      <p:ext uri="{BB962C8B-B14F-4D97-AF65-F5344CB8AC3E}">
        <p14:creationId xmlns:p14="http://schemas.microsoft.com/office/powerpoint/2010/main" val="140965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CB0A8BF-8752-4E6B-B7AE-17C8ACF857CF}" type="datetimeFigureOut">
              <a:rPr lang="en-US"/>
              <a:pPr>
                <a:defRPr/>
              </a:pPr>
              <a:t>3/14/2018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12C600-872F-4C43-BD9C-F147EEA940D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9D9F0F7-4B78-4A6B-B6C0-1E6D9FB9B546}" type="datetimeFigureOut">
              <a:rPr lang="en-US"/>
              <a:pPr>
                <a:defRPr/>
              </a:pPr>
              <a:t>3/14/2018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9D4F40-D4DD-4524-B17A-A3BB8509EDB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234750-9D10-4E74-9CB6-5D6DE1587DAB}" type="datetimeFigureOut">
              <a:rPr lang="en-US"/>
              <a:pPr>
                <a:defRPr/>
              </a:pPr>
              <a:t>3/14/2018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CAB4F7-CC11-4F74-BBC4-9BCDF7707E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EEB52BC-87DA-442E-9001-421863EE2FB8}" type="datetimeFigureOut">
              <a:rPr lang="en-US"/>
              <a:pPr>
                <a:defRPr/>
              </a:pPr>
              <a:t>3/14/2018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66AC28-9EC2-420B-9017-603620CB4B1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55756C2-4443-43E5-94BD-D6B7D682D957}" type="datetimeFigureOut">
              <a:rPr lang="en-US"/>
              <a:pPr>
                <a:defRPr/>
              </a:pPr>
              <a:t>3/14/2018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65E809-B149-457C-8215-57BBEA3CC76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D2DF10C-CC89-4898-B19D-FDD50F8FCB8D}" type="datetimeFigureOut">
              <a:rPr lang="en-US"/>
              <a:pPr>
                <a:defRPr/>
              </a:pPr>
              <a:t>3/14/2018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8D6135B-71BD-4802-BB12-A401BB91D91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4465DF3-CD74-4347-B517-3DD9C6609D84}" type="datetimeFigureOut">
              <a:rPr lang="en-US"/>
              <a:pPr>
                <a:defRPr/>
              </a:pPr>
              <a:t>3/14/2018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A45B868-2D0F-4E32-9B49-A69215C3F63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D858CAE-D2AD-4F4E-A716-0BFD9C13BD01}" type="datetimeFigureOut">
              <a:rPr lang="en-US"/>
              <a:pPr>
                <a:defRPr/>
              </a:pPr>
              <a:t>3/14/2018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B26565-4E6C-4515-9AA2-CFF4CC2C66A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EB053B-1495-4125-A8CD-BEAF4C9EA9F6}" type="datetimeFigureOut">
              <a:rPr lang="en-US"/>
              <a:pPr>
                <a:defRPr/>
              </a:pPr>
              <a:t>3/14/2018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E525C69-C2D9-4CB6-B6AF-5686ED8A511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D772362-E870-44A7-B21C-C0BA8D389047}" type="datetimeFigureOut">
              <a:rPr lang="en-US"/>
              <a:pPr>
                <a:defRPr/>
              </a:pPr>
              <a:t>3/14/2018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0C7C0F-FCCE-43E5-BE49-BC0B2C21CF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357541-A8E2-459B-B8A4-378326021A81}" type="datetimeFigureOut">
              <a:rPr lang="en-US"/>
              <a:pPr>
                <a:defRPr/>
              </a:pPr>
              <a:t>3/14/2018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07EB19-9FC1-4A81-9922-C093A72A803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1DA51D04-D4D5-4AC4-B3E6-B09D08F52A84}" type="datetimeFigureOut">
              <a:rPr lang="en-US"/>
              <a:pPr>
                <a:defRPr/>
              </a:pPr>
              <a:t>3/14/2018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A2DFF1E9-0902-41B6-9B3E-738F59000C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akinsey@inquirehire.com"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664200" y="5867400"/>
            <a:ext cx="3175000" cy="762000"/>
          </a:xfrm>
          <a:prstGeom prst="rect">
            <a:avLst/>
          </a:prstGeom>
          <a:noFill/>
          <a:ln w="9525">
            <a:noFill/>
            <a:miter lim="800000"/>
            <a:headEnd/>
            <a:tailEnd/>
          </a:ln>
        </p:spPr>
      </p:pic>
      <p:sp>
        <p:nvSpPr>
          <p:cNvPr id="8" name="TextBox 7"/>
          <p:cNvSpPr txBox="1"/>
          <p:nvPr/>
        </p:nvSpPr>
        <p:spPr>
          <a:xfrm>
            <a:off x="4648200" y="5257800"/>
            <a:ext cx="4495800" cy="461665"/>
          </a:xfrm>
          <a:prstGeom prst="rect">
            <a:avLst/>
          </a:prstGeom>
          <a:noFill/>
        </p:spPr>
        <p:txBody>
          <a:bodyPr wrap="square" rtlCol="0">
            <a:spAutoFit/>
          </a:bodyPr>
          <a:lstStyle/>
          <a:p>
            <a:pPr algn="ctr"/>
            <a:r>
              <a:rPr lang="en-US" sz="2400" dirty="0"/>
              <a:t>Alan Kinsey</a:t>
            </a:r>
          </a:p>
        </p:txBody>
      </p:sp>
      <p:sp>
        <p:nvSpPr>
          <p:cNvPr id="2" name="TextBox 1"/>
          <p:cNvSpPr txBox="1"/>
          <p:nvPr/>
        </p:nvSpPr>
        <p:spPr>
          <a:xfrm>
            <a:off x="990600" y="1305580"/>
            <a:ext cx="7848600" cy="523220"/>
          </a:xfrm>
          <a:prstGeom prst="rect">
            <a:avLst/>
          </a:prstGeom>
          <a:noFill/>
        </p:spPr>
        <p:txBody>
          <a:bodyPr wrap="square" rtlCol="0">
            <a:spAutoFit/>
          </a:bodyPr>
          <a:lstStyle/>
          <a:p>
            <a:r>
              <a:rPr lang="en-US" sz="2800" b="1" dirty="0"/>
              <a:t>    Top 10 Reasons for Employment Denial</a:t>
            </a:r>
          </a:p>
        </p:txBody>
      </p:sp>
      <p:sp>
        <p:nvSpPr>
          <p:cNvPr id="5" name="Rectangle 4"/>
          <p:cNvSpPr/>
          <p:nvPr/>
        </p:nvSpPr>
        <p:spPr>
          <a:xfrm>
            <a:off x="990600" y="5168205"/>
            <a:ext cx="4267200" cy="1384995"/>
          </a:xfrm>
          <a:prstGeom prst="rect">
            <a:avLst/>
          </a:prstGeom>
        </p:spPr>
        <p:txBody>
          <a:bodyPr wrap="square">
            <a:spAutoFit/>
          </a:bodyPr>
          <a:lstStyle/>
          <a:p>
            <a:r>
              <a:rPr lang="en-US" sz="1400" i="1" dirty="0"/>
              <a:t>The information presented by Inquirehire is not intended to be legal advice.  </a:t>
            </a:r>
          </a:p>
          <a:p>
            <a:endParaRPr lang="en-US" sz="1400" i="1" dirty="0"/>
          </a:p>
          <a:p>
            <a:r>
              <a:rPr lang="en-US" sz="1400" i="1" dirty="0"/>
              <a:t>Inquirehire recommends that you consult with legal counsel before making any decisions related to the information presented. </a:t>
            </a:r>
            <a:endParaRPr lang="en-US" sz="1400" dirty="0"/>
          </a:p>
        </p:txBody>
      </p:sp>
      <p:pic>
        <p:nvPicPr>
          <p:cNvPr id="7" name="Picture 6">
            <a:extLst>
              <a:ext uri="{FF2B5EF4-FFF2-40B4-BE49-F238E27FC236}">
                <a16:creationId xmlns:a16="http://schemas.microsoft.com/office/drawing/2014/main" id="{E581189D-7148-4B51-8832-354245AED0F8}"/>
              </a:ext>
            </a:extLst>
          </p:cNvPr>
          <p:cNvPicPr>
            <a:picLocks noChangeAspect="1"/>
          </p:cNvPicPr>
          <p:nvPr/>
        </p:nvPicPr>
        <p:blipFill>
          <a:blip r:embed="rId4"/>
          <a:stretch>
            <a:fillRect/>
          </a:stretch>
        </p:blipFill>
        <p:spPr>
          <a:xfrm>
            <a:off x="3048001" y="2451653"/>
            <a:ext cx="3657599" cy="24251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75EFADE8-33F8-4180-BD44-FED79CDDA5A6}"/>
              </a:ext>
            </a:extLst>
          </p:cNvPr>
          <p:cNvSpPr txBox="1"/>
          <p:nvPr/>
        </p:nvSpPr>
        <p:spPr>
          <a:xfrm>
            <a:off x="1600200" y="2362200"/>
            <a:ext cx="6781800" cy="3785652"/>
          </a:xfrm>
          <a:prstGeom prst="rect">
            <a:avLst/>
          </a:prstGeom>
          <a:noFill/>
        </p:spPr>
        <p:txBody>
          <a:bodyPr wrap="square" rtlCol="0">
            <a:spAutoFit/>
          </a:bodyPr>
          <a:lstStyle/>
          <a:p>
            <a:r>
              <a:rPr lang="en-US" sz="2400" b="1" dirty="0"/>
              <a:t>9. Lack of Qualifications</a:t>
            </a:r>
          </a:p>
          <a:p>
            <a:endParaRPr lang="en-US" dirty="0"/>
          </a:p>
          <a:p>
            <a:pPr marL="285750" indent="-285750">
              <a:buFont typeface="Arial" panose="020B0604020202020204" pitchFamily="34" charset="0"/>
              <a:buChar char="•"/>
            </a:pPr>
            <a:r>
              <a:rPr lang="en-US" dirty="0"/>
              <a:t>Lack of prior experience in the field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Lack of educational achievement considered job relevant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Lack of specific skills required –  welding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Lack of specific abilities – lift 50 pounds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1468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277CA370-8D2B-4600-84F5-ADBE3198F76A}"/>
              </a:ext>
            </a:extLst>
          </p:cNvPr>
          <p:cNvSpPr txBox="1"/>
          <p:nvPr/>
        </p:nvSpPr>
        <p:spPr>
          <a:xfrm>
            <a:off x="1143000" y="2514600"/>
            <a:ext cx="7467600" cy="3785652"/>
          </a:xfrm>
          <a:prstGeom prst="rect">
            <a:avLst/>
          </a:prstGeom>
          <a:noFill/>
        </p:spPr>
        <p:txBody>
          <a:bodyPr wrap="square" rtlCol="0">
            <a:spAutoFit/>
          </a:bodyPr>
          <a:lstStyle/>
          <a:p>
            <a:r>
              <a:rPr lang="en-US" sz="2400" b="1" dirty="0"/>
              <a:t>10. Below Average Score on Aptitude Assessment</a:t>
            </a:r>
          </a:p>
          <a:p>
            <a:endParaRPr lang="en-US" dirty="0"/>
          </a:p>
          <a:p>
            <a:pPr marL="285750" indent="-285750">
              <a:buFont typeface="Arial" panose="020B0604020202020204" pitchFamily="34" charset="0"/>
              <a:buChar char="•"/>
            </a:pPr>
            <a:r>
              <a:rPr lang="en-US" dirty="0"/>
              <a:t>Many employers use assessments to test job relevant skills, behaviors, and personality traits.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Assessments are more predictive of future performance than interviews, work history, or education.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Employers must use scientifically validated assessments to avoid hiring discrimination accusations.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33% of tested applicants do not meet an employers minimum requirements.</a:t>
            </a:r>
          </a:p>
        </p:txBody>
      </p:sp>
    </p:spTree>
    <p:extLst>
      <p:ext uri="{BB962C8B-B14F-4D97-AF65-F5344CB8AC3E}">
        <p14:creationId xmlns:p14="http://schemas.microsoft.com/office/powerpoint/2010/main" val="344652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61CDAC11-3F0C-405A-A4F4-2BAD3BFDC5EB}"/>
              </a:ext>
            </a:extLst>
          </p:cNvPr>
          <p:cNvSpPr txBox="1"/>
          <p:nvPr/>
        </p:nvSpPr>
        <p:spPr>
          <a:xfrm>
            <a:off x="1447800" y="2362200"/>
            <a:ext cx="6934200" cy="2954655"/>
          </a:xfrm>
          <a:prstGeom prst="rect">
            <a:avLst/>
          </a:prstGeom>
          <a:noFill/>
        </p:spPr>
        <p:txBody>
          <a:bodyPr wrap="square" rtlCol="0">
            <a:spAutoFit/>
          </a:bodyPr>
          <a:lstStyle/>
          <a:p>
            <a:r>
              <a:rPr lang="en-US" sz="2400" b="1" dirty="0"/>
              <a:t>Background Checks</a:t>
            </a:r>
          </a:p>
          <a:p>
            <a:endParaRPr lang="en-US" dirty="0"/>
          </a:p>
          <a:p>
            <a:pPr marL="285750" indent="-285750">
              <a:buFont typeface="Arial" panose="020B0604020202020204" pitchFamily="34" charset="0"/>
              <a:buChar char="•"/>
            </a:pPr>
            <a:r>
              <a:rPr lang="en-US" dirty="0"/>
              <a:t>Over 90% of employers report they do some form of pre-employment screening or background check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Options include using a third party provider, known as a Consumer Reporting Agency, employer does it on their own, or a combination of both approaches.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84328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CEC15745-8D7B-4617-9876-B1B82C79B437}"/>
              </a:ext>
            </a:extLst>
          </p:cNvPr>
          <p:cNvSpPr txBox="1"/>
          <p:nvPr/>
        </p:nvSpPr>
        <p:spPr>
          <a:xfrm>
            <a:off x="1447800" y="2286000"/>
            <a:ext cx="6934200" cy="3508653"/>
          </a:xfrm>
          <a:prstGeom prst="rect">
            <a:avLst/>
          </a:prstGeom>
          <a:noFill/>
        </p:spPr>
        <p:txBody>
          <a:bodyPr wrap="square" rtlCol="0">
            <a:spAutoFit/>
          </a:bodyPr>
          <a:lstStyle/>
          <a:p>
            <a:r>
              <a:rPr lang="en-US" sz="2400" b="1" dirty="0"/>
              <a:t>What can the employer do on their own?</a:t>
            </a:r>
          </a:p>
          <a:p>
            <a:endParaRPr lang="en-US" dirty="0"/>
          </a:p>
          <a:p>
            <a:pPr marL="285750" indent="-285750">
              <a:buFont typeface="Arial" panose="020B0604020202020204" pitchFamily="34" charset="0"/>
              <a:buChar char="•"/>
            </a:pPr>
            <a:r>
              <a:rPr lang="en-US" dirty="0"/>
              <a:t>Driving record check in most states</a:t>
            </a:r>
          </a:p>
          <a:p>
            <a:endParaRPr lang="en-US" dirty="0"/>
          </a:p>
          <a:p>
            <a:pPr marL="285750" indent="-285750">
              <a:buFont typeface="Arial" panose="020B0604020202020204" pitchFamily="34" charset="0"/>
              <a:buChar char="•"/>
            </a:pPr>
            <a:r>
              <a:rPr lang="en-US" dirty="0"/>
              <a:t>Limited sex offender registry check</a:t>
            </a:r>
          </a:p>
          <a:p>
            <a:endParaRPr lang="en-US" dirty="0"/>
          </a:p>
          <a:p>
            <a:pPr marL="285750" indent="-285750">
              <a:buFont typeface="Arial" panose="020B0604020202020204" pitchFamily="34" charset="0"/>
              <a:buChar char="•"/>
            </a:pPr>
            <a:r>
              <a:rPr lang="en-US" dirty="0"/>
              <a:t>Social media check</a:t>
            </a:r>
          </a:p>
          <a:p>
            <a:endParaRPr lang="en-US" dirty="0"/>
          </a:p>
          <a:p>
            <a:pPr marL="285750" indent="-285750">
              <a:buFont typeface="Arial" panose="020B0604020202020204" pitchFamily="34" charset="0"/>
              <a:buChar char="•"/>
            </a:pPr>
            <a:r>
              <a:rPr lang="en-US" dirty="0"/>
              <a:t>Employment verification</a:t>
            </a:r>
          </a:p>
          <a:p>
            <a:endParaRPr lang="en-US" dirty="0"/>
          </a:p>
          <a:p>
            <a:pPr marL="285750" indent="-285750">
              <a:buFont typeface="Arial" panose="020B0604020202020204" pitchFamily="34" charset="0"/>
              <a:buChar char="•"/>
            </a:pPr>
            <a:r>
              <a:rPr lang="en-US" dirty="0"/>
              <a:t>Education verification</a:t>
            </a:r>
          </a:p>
          <a:p>
            <a:endParaRPr lang="en-US" dirty="0"/>
          </a:p>
        </p:txBody>
      </p:sp>
    </p:spTree>
    <p:extLst>
      <p:ext uri="{BB962C8B-B14F-4D97-AF65-F5344CB8AC3E}">
        <p14:creationId xmlns:p14="http://schemas.microsoft.com/office/powerpoint/2010/main" val="282606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2968AB37-E2D0-4F1B-AE98-B662D097E4A3}"/>
              </a:ext>
            </a:extLst>
          </p:cNvPr>
          <p:cNvSpPr txBox="1"/>
          <p:nvPr/>
        </p:nvSpPr>
        <p:spPr>
          <a:xfrm>
            <a:off x="1409700" y="2133600"/>
            <a:ext cx="7239000" cy="4062651"/>
          </a:xfrm>
          <a:prstGeom prst="rect">
            <a:avLst/>
          </a:prstGeom>
          <a:noFill/>
        </p:spPr>
        <p:txBody>
          <a:bodyPr wrap="square" rtlCol="0">
            <a:spAutoFit/>
          </a:bodyPr>
          <a:lstStyle/>
          <a:p>
            <a:r>
              <a:rPr lang="en-US" sz="2400" b="1" dirty="0"/>
              <a:t>Where does the employer need help?</a:t>
            </a:r>
          </a:p>
          <a:p>
            <a:endParaRPr lang="en-US" b="1" dirty="0"/>
          </a:p>
          <a:p>
            <a:pPr marL="285750" indent="-285750">
              <a:buFont typeface="Arial" panose="020B0604020202020204" pitchFamily="34" charset="0"/>
              <a:buChar char="•"/>
            </a:pPr>
            <a:r>
              <a:rPr lang="en-US" dirty="0"/>
              <a:t>Thorough criminal record checks – employers do not have access to necessary sources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Thorough sex offender check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Credit report</a:t>
            </a:r>
          </a:p>
          <a:p>
            <a:endParaRPr lang="en-US" dirty="0"/>
          </a:p>
          <a:p>
            <a:pPr marL="285750" indent="-285750">
              <a:buFont typeface="Arial" panose="020B0604020202020204" pitchFamily="34" charset="0"/>
              <a:buChar char="•"/>
            </a:pPr>
            <a:r>
              <a:rPr lang="en-US" dirty="0"/>
              <a:t>Aptitude testing</a:t>
            </a:r>
          </a:p>
          <a:p>
            <a:endParaRPr lang="en-US" dirty="0"/>
          </a:p>
          <a:p>
            <a:pPr marL="285750" indent="-285750">
              <a:buFont typeface="Arial" panose="020B0604020202020204" pitchFamily="34" charset="0"/>
              <a:buChar char="•"/>
            </a:pPr>
            <a:r>
              <a:rPr lang="en-US" dirty="0"/>
              <a:t>Professional references</a:t>
            </a:r>
          </a:p>
          <a:p>
            <a:endParaRPr lang="en-US" dirty="0"/>
          </a:p>
          <a:p>
            <a:pPr marL="285750" indent="-285750">
              <a:buFont typeface="Arial" panose="020B0604020202020204" pitchFamily="34" charset="0"/>
              <a:buChar char="•"/>
            </a:pPr>
            <a:r>
              <a:rPr lang="en-US" dirty="0"/>
              <a:t>Quality drug test with MRO</a:t>
            </a:r>
          </a:p>
        </p:txBody>
      </p:sp>
    </p:spTree>
    <p:extLst>
      <p:ext uri="{BB962C8B-B14F-4D97-AF65-F5344CB8AC3E}">
        <p14:creationId xmlns:p14="http://schemas.microsoft.com/office/powerpoint/2010/main" val="43100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558C09FD-595F-4D93-B962-9D53FE5170BF}"/>
              </a:ext>
            </a:extLst>
          </p:cNvPr>
          <p:cNvSpPr txBox="1"/>
          <p:nvPr/>
        </p:nvSpPr>
        <p:spPr>
          <a:xfrm>
            <a:off x="1447800" y="2057400"/>
            <a:ext cx="7162800" cy="4985980"/>
          </a:xfrm>
          <a:prstGeom prst="rect">
            <a:avLst/>
          </a:prstGeom>
          <a:noFill/>
        </p:spPr>
        <p:txBody>
          <a:bodyPr wrap="square" rtlCol="0">
            <a:spAutoFit/>
          </a:bodyPr>
          <a:lstStyle/>
          <a:p>
            <a:r>
              <a:rPr lang="en-US" sz="2400" b="1" dirty="0"/>
              <a:t>Employer Conducted Background Check</a:t>
            </a:r>
          </a:p>
          <a:p>
            <a:endParaRPr lang="en-US" sz="2400" b="1" dirty="0"/>
          </a:p>
          <a:p>
            <a:pPr marL="285750" indent="-285750">
              <a:buFont typeface="Arial" panose="020B0604020202020204" pitchFamily="34" charset="0"/>
              <a:buChar char="•"/>
            </a:pPr>
            <a:r>
              <a:rPr lang="en-US" dirty="0"/>
              <a:t>If the employer conducts the background check on their own, in most states there are few regulations regarding their actions or processes.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 states will require a certain type of background check for certain types of positions – teachers, day care workers, skilled care providers. Often this required check is grossly inadequate.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 states have regulations on what information can be used to deny employment.</a:t>
            </a:r>
          </a:p>
          <a:p>
            <a:endParaRPr lang="en-US" dirty="0"/>
          </a:p>
          <a:p>
            <a:pPr marL="285750" indent="-285750">
              <a:buFont typeface="Arial" panose="020B0604020202020204" pitchFamily="34" charset="0"/>
              <a:buChar char="•"/>
            </a:pPr>
            <a:r>
              <a:rPr lang="en-US" dirty="0"/>
              <a:t>Some states have regulations on the notification of employment denial.</a:t>
            </a:r>
          </a:p>
          <a:p>
            <a:endParaRPr lang="en-US" dirty="0"/>
          </a:p>
          <a:p>
            <a:endParaRPr lang="en-US" dirty="0"/>
          </a:p>
        </p:txBody>
      </p:sp>
    </p:spTree>
    <p:extLst>
      <p:ext uri="{BB962C8B-B14F-4D97-AF65-F5344CB8AC3E}">
        <p14:creationId xmlns:p14="http://schemas.microsoft.com/office/powerpoint/2010/main" val="417474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a:t>Top 10 Reasons for Employment Denial</a:t>
            </a:r>
          </a:p>
        </p:txBody>
      </p:sp>
      <p:sp>
        <p:nvSpPr>
          <p:cNvPr id="5" name="TextBox 4"/>
          <p:cNvSpPr txBox="1"/>
          <p:nvPr/>
        </p:nvSpPr>
        <p:spPr>
          <a:xfrm>
            <a:off x="1447800" y="1981200"/>
            <a:ext cx="7137400" cy="4093428"/>
          </a:xfrm>
          <a:prstGeom prst="rect">
            <a:avLst/>
          </a:prstGeom>
          <a:noFill/>
        </p:spPr>
        <p:txBody>
          <a:bodyPr wrap="square" rtlCol="0">
            <a:spAutoFit/>
          </a:bodyPr>
          <a:lstStyle/>
          <a:p>
            <a:r>
              <a:rPr lang="en-US" sz="2400" dirty="0"/>
              <a:t>FCRA (Fair Credit Reporting Act)</a:t>
            </a:r>
          </a:p>
          <a:p>
            <a:endParaRPr lang="en-US" dirty="0"/>
          </a:p>
          <a:p>
            <a:pPr marL="285750" indent="-285750">
              <a:buFont typeface="Arial" panose="020B0604020202020204" pitchFamily="34" charset="0"/>
              <a:buChar char="•"/>
            </a:pPr>
            <a:r>
              <a:rPr lang="en-US" sz="2000" dirty="0"/>
              <a:t>If an employer utilizes a third party for some or all of their background check needs, the FCRA regulates the employer and the third party provider.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FCRA </a:t>
            </a:r>
            <a:r>
              <a:rPr lang="en-US" sz="2000"/>
              <a:t>is a </a:t>
            </a:r>
            <a:r>
              <a:rPr lang="en-US" sz="2000" dirty="0"/>
              <a:t>federal law enacted in 1970 to regulate consumer reporting agencies (CRAs), that collect and compile consumer information into reports used by others. It also applies to users of reports, such as employers.</a:t>
            </a:r>
          </a:p>
          <a:p>
            <a:pPr marL="285750" indent="-285750">
              <a:buFont typeface="Arial" panose="020B0604020202020204" pitchFamily="34" charset="0"/>
              <a:buChar char="•"/>
            </a:pPr>
            <a:endParaRPr lang="en-US" sz="2000" dirty="0"/>
          </a:p>
          <a:p>
            <a:endParaRPr lang="en-US" sz="2000" dirty="0"/>
          </a:p>
          <a:p>
            <a:endParaRPr lang="en-US" dirty="0"/>
          </a:p>
        </p:txBody>
      </p:sp>
    </p:spTree>
    <p:extLst>
      <p:ext uri="{BB962C8B-B14F-4D97-AF65-F5344CB8AC3E}">
        <p14:creationId xmlns:p14="http://schemas.microsoft.com/office/powerpoint/2010/main" val="3388760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a:t>Top 10 Reasons for Employment Denial</a:t>
            </a:r>
          </a:p>
        </p:txBody>
      </p:sp>
      <p:sp>
        <p:nvSpPr>
          <p:cNvPr id="5" name="TextBox 4"/>
          <p:cNvSpPr txBox="1"/>
          <p:nvPr/>
        </p:nvSpPr>
        <p:spPr>
          <a:xfrm>
            <a:off x="1447800" y="2286000"/>
            <a:ext cx="7137400" cy="3200876"/>
          </a:xfrm>
          <a:prstGeom prst="rect">
            <a:avLst/>
          </a:prstGeom>
          <a:noFill/>
        </p:spPr>
        <p:txBody>
          <a:bodyPr wrap="square" rtlCol="0">
            <a:spAutoFit/>
          </a:bodyPr>
          <a:lstStyle/>
          <a:p>
            <a:r>
              <a:rPr lang="en-US" sz="2400" b="1" dirty="0"/>
              <a:t>FCRA (Fair Credit Reporting Act) Basics</a:t>
            </a:r>
          </a:p>
          <a:p>
            <a:endParaRPr lang="en-US" dirty="0"/>
          </a:p>
          <a:p>
            <a:pPr marL="285750" indent="-285750">
              <a:buFont typeface="Arial" panose="020B0604020202020204" pitchFamily="34" charset="0"/>
              <a:buChar char="•"/>
            </a:pPr>
            <a:r>
              <a:rPr lang="en-US" sz="2000" dirty="0"/>
              <a:t>Applicants must be notified about the report beforehand</a:t>
            </a:r>
          </a:p>
          <a:p>
            <a:endParaRPr lang="en-US" sz="2000" dirty="0"/>
          </a:p>
          <a:p>
            <a:pPr marL="285750" indent="-285750">
              <a:buFont typeface="Arial" panose="020B0604020202020204" pitchFamily="34" charset="0"/>
              <a:buChar char="•"/>
            </a:pPr>
            <a:r>
              <a:rPr lang="en-US" sz="2000" dirty="0"/>
              <a:t>Applicants must authorize the background check in writing and must understand what they are authorizing</a:t>
            </a:r>
          </a:p>
          <a:p>
            <a:endParaRPr lang="en-US" sz="2000" dirty="0"/>
          </a:p>
          <a:p>
            <a:pPr marL="285750" indent="-285750">
              <a:buFont typeface="Arial" panose="020B0604020202020204" pitchFamily="34" charset="0"/>
              <a:buChar char="•"/>
            </a:pPr>
            <a:r>
              <a:rPr lang="en-US" sz="2000" dirty="0"/>
              <a:t>If the employer takes action based on the report they must notify the applicant in two separate steps and make certain disclosures</a:t>
            </a:r>
          </a:p>
        </p:txBody>
      </p:sp>
    </p:spTree>
    <p:extLst>
      <p:ext uri="{BB962C8B-B14F-4D97-AF65-F5344CB8AC3E}">
        <p14:creationId xmlns:p14="http://schemas.microsoft.com/office/powerpoint/2010/main" val="391905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9436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a:t>Top 10 Reasons for Employment Denial</a:t>
            </a:r>
          </a:p>
        </p:txBody>
      </p:sp>
      <p:sp>
        <p:nvSpPr>
          <p:cNvPr id="5" name="TextBox 4"/>
          <p:cNvSpPr txBox="1"/>
          <p:nvPr/>
        </p:nvSpPr>
        <p:spPr>
          <a:xfrm>
            <a:off x="1346200" y="1971746"/>
            <a:ext cx="7061200" cy="3877985"/>
          </a:xfrm>
          <a:prstGeom prst="rect">
            <a:avLst/>
          </a:prstGeom>
          <a:noFill/>
        </p:spPr>
        <p:txBody>
          <a:bodyPr wrap="square" rtlCol="0">
            <a:spAutoFit/>
          </a:bodyPr>
          <a:lstStyle/>
          <a:p>
            <a:r>
              <a:rPr lang="en-US" sz="2400" b="1" dirty="0"/>
              <a:t>Adverse Action – denying employment based on the content of a consumer report</a:t>
            </a:r>
          </a:p>
          <a:p>
            <a:endParaRPr lang="en-US" dirty="0"/>
          </a:p>
          <a:p>
            <a:pPr marL="285750" indent="-285750">
              <a:buFont typeface="Arial" panose="020B0604020202020204" pitchFamily="34" charset="0"/>
              <a:buChar char="•"/>
            </a:pPr>
            <a:r>
              <a:rPr lang="en-US" sz="2000" dirty="0"/>
              <a:t>Pre-adverse Action – provide notice,  a copy of the report, and summary of rights, the allow sufficient time for candidate to review the report and identify concerns or inaccuracies.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Adverse Action – withdrawal or denial of job offer.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Both must be provided in writing, verbal is not acceptable.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730664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60198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a:t>Top 10 Reasons for Employment Denial</a:t>
            </a:r>
          </a:p>
        </p:txBody>
      </p:sp>
      <p:sp>
        <p:nvSpPr>
          <p:cNvPr id="6" name="TextBox 5"/>
          <p:cNvSpPr txBox="1"/>
          <p:nvPr/>
        </p:nvSpPr>
        <p:spPr>
          <a:xfrm>
            <a:off x="1447800" y="2237125"/>
            <a:ext cx="7467600" cy="2893100"/>
          </a:xfrm>
          <a:prstGeom prst="rect">
            <a:avLst/>
          </a:prstGeom>
          <a:noFill/>
        </p:spPr>
        <p:txBody>
          <a:bodyPr wrap="square" rtlCol="0">
            <a:spAutoFit/>
          </a:bodyPr>
          <a:lstStyle/>
          <a:p>
            <a:r>
              <a:rPr lang="en-US" sz="2400" dirty="0"/>
              <a:t>Additional Adverse Action Notification Failures:</a:t>
            </a:r>
            <a:r>
              <a:rPr lang="en-US" sz="2000" dirty="0"/>
              <a:t>.</a:t>
            </a:r>
          </a:p>
          <a:p>
            <a:endParaRPr lang="en-US" sz="2000" dirty="0"/>
          </a:p>
          <a:p>
            <a:pPr marL="285750" indent="-285750">
              <a:buFont typeface="Arial" panose="020B0604020202020204" pitchFamily="34" charset="0"/>
              <a:buChar char="•"/>
            </a:pPr>
            <a:r>
              <a:rPr lang="en-US" sz="2000" dirty="0"/>
              <a:t>Technically, the decision to deny employment cannot be made until after the candidate has a chance to review and potentially dispute the report contents.</a:t>
            </a:r>
          </a:p>
          <a:p>
            <a:endParaRPr lang="en-US" sz="2000" dirty="0"/>
          </a:p>
          <a:p>
            <a:pPr marL="285750" indent="-285750">
              <a:buFont typeface="Arial" panose="020B0604020202020204" pitchFamily="34" charset="0"/>
              <a:buChar char="•"/>
            </a:pPr>
            <a:r>
              <a:rPr lang="en-US" sz="2000" dirty="0"/>
              <a:t>If it appears the decision has been made too early, this will be considered a violation of the FCRA.</a:t>
            </a:r>
          </a:p>
          <a:p>
            <a:endParaRPr lang="en-US" dirty="0"/>
          </a:p>
        </p:txBody>
      </p:sp>
    </p:spTree>
    <p:extLst>
      <p:ext uri="{BB962C8B-B14F-4D97-AF65-F5344CB8AC3E}">
        <p14:creationId xmlns:p14="http://schemas.microsoft.com/office/powerpoint/2010/main" val="367179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Top 10 Reasons for Employment Denial</a:t>
            </a:r>
            <a:endParaRPr lang="en-US" sz="2800" b="1" dirty="0"/>
          </a:p>
        </p:txBody>
      </p:sp>
      <p:sp>
        <p:nvSpPr>
          <p:cNvPr id="8" name="TextBox 7">
            <a:extLst>
              <a:ext uri="{FF2B5EF4-FFF2-40B4-BE49-F238E27FC236}">
                <a16:creationId xmlns:a16="http://schemas.microsoft.com/office/drawing/2014/main" id="{03CA196A-EA2E-4840-9ED9-2E883121E1F2}"/>
              </a:ext>
            </a:extLst>
          </p:cNvPr>
          <p:cNvSpPr txBox="1"/>
          <p:nvPr/>
        </p:nvSpPr>
        <p:spPr>
          <a:xfrm>
            <a:off x="1600200" y="2057400"/>
            <a:ext cx="6781800" cy="4893647"/>
          </a:xfrm>
          <a:prstGeom prst="rect">
            <a:avLst/>
          </a:prstGeom>
          <a:noFill/>
        </p:spPr>
        <p:txBody>
          <a:bodyPr wrap="square" rtlCol="0">
            <a:spAutoFit/>
          </a:bodyPr>
          <a:lstStyle/>
          <a:p>
            <a:r>
              <a:rPr lang="en-US" sz="2400" b="1" dirty="0"/>
              <a:t>1. Failed the Drug Test</a:t>
            </a:r>
          </a:p>
          <a:p>
            <a:endParaRPr lang="en-US" dirty="0"/>
          </a:p>
          <a:p>
            <a:pPr marL="285750" indent="-285750">
              <a:buFont typeface="Arial" panose="020B0604020202020204" pitchFamily="34" charset="0"/>
              <a:buChar char="•"/>
            </a:pPr>
            <a:r>
              <a:rPr lang="en-US" dirty="0"/>
              <a:t>12% of applicants admit to using illegal drugs at least once per week.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increasing number of employers are conducting drug tests in response to the growing legalization of marijuana for medical and recreational purposes.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an employer conducts drug testing, it is very likely they have a policy which prohibits hiring anyone who fails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challenged in court, employers generally win because they have the right to protect co-workers and customers from employees who may be under the influence of drugs.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5489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9436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a:t>Top 10 Reasons for Employment Denial</a:t>
            </a:r>
          </a:p>
        </p:txBody>
      </p:sp>
      <p:sp>
        <p:nvSpPr>
          <p:cNvPr id="5" name="TextBox 4"/>
          <p:cNvSpPr txBox="1"/>
          <p:nvPr/>
        </p:nvSpPr>
        <p:spPr>
          <a:xfrm>
            <a:off x="1295400" y="2267902"/>
            <a:ext cx="7289800" cy="3447098"/>
          </a:xfrm>
          <a:prstGeom prst="rect">
            <a:avLst/>
          </a:prstGeom>
          <a:noFill/>
        </p:spPr>
        <p:txBody>
          <a:bodyPr wrap="square" rtlCol="0">
            <a:spAutoFit/>
          </a:bodyPr>
          <a:lstStyle/>
          <a:p>
            <a:r>
              <a:rPr lang="en-US" sz="2400" dirty="0"/>
              <a:t>Disqualification is not Job Related</a:t>
            </a:r>
          </a:p>
          <a:p>
            <a:endParaRPr lang="en-US" dirty="0"/>
          </a:p>
          <a:p>
            <a:pPr marL="285750" indent="-285750">
              <a:buFont typeface="Arial" panose="020B0604020202020204" pitchFamily="34" charset="0"/>
              <a:buChar char="•"/>
            </a:pPr>
            <a:r>
              <a:rPr lang="en-US" sz="2000" dirty="0"/>
              <a:t>Adverse Action decision should be based on an individualized assessment of the applicants record, job history, and efforts at rehabilitation.</a:t>
            </a:r>
          </a:p>
          <a:p>
            <a:endParaRPr lang="en-US" sz="2000" dirty="0"/>
          </a:p>
          <a:p>
            <a:pPr marL="285750" indent="-285750">
              <a:buFont typeface="Arial" panose="020B0604020202020204" pitchFamily="34" charset="0"/>
              <a:buChar char="•"/>
            </a:pPr>
            <a:r>
              <a:rPr lang="en-US" sz="2000" dirty="0"/>
              <a:t>Disqualifying records should be clearly job-relevant and the employer must show a clear business necessity to deny employment.</a:t>
            </a:r>
          </a:p>
          <a:p>
            <a:endParaRPr lang="en-US" dirty="0"/>
          </a:p>
          <a:p>
            <a:endParaRPr lang="en-US" dirty="0"/>
          </a:p>
        </p:txBody>
      </p:sp>
    </p:spTree>
    <p:extLst>
      <p:ext uri="{BB962C8B-B14F-4D97-AF65-F5344CB8AC3E}">
        <p14:creationId xmlns:p14="http://schemas.microsoft.com/office/powerpoint/2010/main" val="3105107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943600"/>
            <a:ext cx="3175000" cy="8382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a:t>Top 10 Reasons for Employment Denial</a:t>
            </a:r>
          </a:p>
        </p:txBody>
      </p:sp>
      <p:sp>
        <p:nvSpPr>
          <p:cNvPr id="5" name="TextBox 4"/>
          <p:cNvSpPr txBox="1"/>
          <p:nvPr/>
        </p:nvSpPr>
        <p:spPr>
          <a:xfrm>
            <a:off x="1524000" y="1981200"/>
            <a:ext cx="7061200" cy="4124206"/>
          </a:xfrm>
          <a:prstGeom prst="rect">
            <a:avLst/>
          </a:prstGeom>
          <a:noFill/>
        </p:spPr>
        <p:txBody>
          <a:bodyPr wrap="square" rtlCol="0">
            <a:spAutoFit/>
          </a:bodyPr>
          <a:lstStyle/>
          <a:p>
            <a:r>
              <a:rPr lang="en-US" sz="2400" dirty="0"/>
              <a:t>Avoiding Discrimination Charges:</a:t>
            </a:r>
          </a:p>
          <a:p>
            <a:endParaRPr lang="en-US" dirty="0"/>
          </a:p>
          <a:p>
            <a:r>
              <a:rPr lang="en-US" sz="2000" dirty="0"/>
              <a:t>Conduct an individualized assessment that should include the following considerations:</a:t>
            </a:r>
          </a:p>
          <a:p>
            <a:endParaRPr lang="en-US" sz="2000" dirty="0"/>
          </a:p>
          <a:p>
            <a:pPr marL="800100" lvl="1" indent="-342900">
              <a:buFont typeface="Arial" panose="020B0604020202020204" pitchFamily="34" charset="0"/>
              <a:buChar char="•"/>
            </a:pPr>
            <a:r>
              <a:rPr lang="en-US" sz="2000" dirty="0"/>
              <a:t>Circumstances of the offense or conduct</a:t>
            </a:r>
          </a:p>
          <a:p>
            <a:pPr marL="800100" lvl="1" indent="-342900">
              <a:buFont typeface="Arial" panose="020B0604020202020204" pitchFamily="34" charset="0"/>
              <a:buChar char="•"/>
            </a:pPr>
            <a:r>
              <a:rPr lang="en-US" sz="2000" dirty="0"/>
              <a:t>The number of offense(s)</a:t>
            </a:r>
          </a:p>
          <a:p>
            <a:pPr marL="800100" lvl="1" indent="-342900">
              <a:buFont typeface="Arial" panose="020B0604020202020204" pitchFamily="34" charset="0"/>
              <a:buChar char="•"/>
            </a:pPr>
            <a:r>
              <a:rPr lang="en-US" sz="2000" dirty="0"/>
              <a:t>Age at the time of the offense(s)</a:t>
            </a:r>
          </a:p>
          <a:p>
            <a:pPr marL="800100" lvl="1" indent="-342900">
              <a:buFont typeface="Arial" panose="020B0604020202020204" pitchFamily="34" charset="0"/>
              <a:buChar char="•"/>
            </a:pPr>
            <a:r>
              <a:rPr lang="en-US" sz="2000" dirty="0"/>
              <a:t>Employment history before and after the offense(s)</a:t>
            </a:r>
          </a:p>
          <a:p>
            <a:pPr marL="800100" lvl="1" indent="-342900">
              <a:buFont typeface="Arial" panose="020B0604020202020204" pitchFamily="34" charset="0"/>
              <a:buChar char="•"/>
            </a:pPr>
            <a:r>
              <a:rPr lang="en-US" sz="2000" dirty="0"/>
              <a:t>Rehabilitation and/or education efforts</a:t>
            </a:r>
          </a:p>
          <a:p>
            <a:pPr marL="800100" lvl="1" indent="-342900">
              <a:buFont typeface="Arial" panose="020B0604020202020204" pitchFamily="34" charset="0"/>
              <a:buChar char="•"/>
            </a:pPr>
            <a:r>
              <a:rPr lang="en-US" sz="2000" dirty="0"/>
              <a:t>Employment or character references</a:t>
            </a:r>
          </a:p>
          <a:p>
            <a:pPr marL="800100" lvl="1" indent="-342900">
              <a:buFont typeface="Arial" panose="020B0604020202020204" pitchFamily="34" charset="0"/>
              <a:buChar char="•"/>
            </a:pPr>
            <a:r>
              <a:rPr lang="en-US" sz="2000" dirty="0"/>
              <a:t>Whether the candidate is bonded or bondable</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705045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943600"/>
            <a:ext cx="3175000" cy="8382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a:t>Top 10 Reasons for Employment Denial</a:t>
            </a:r>
          </a:p>
        </p:txBody>
      </p:sp>
      <p:sp>
        <p:nvSpPr>
          <p:cNvPr id="5" name="TextBox 4"/>
          <p:cNvSpPr txBox="1"/>
          <p:nvPr/>
        </p:nvSpPr>
        <p:spPr>
          <a:xfrm>
            <a:off x="1524000" y="1981200"/>
            <a:ext cx="7061200" cy="3816429"/>
          </a:xfrm>
          <a:prstGeom prst="rect">
            <a:avLst/>
          </a:prstGeom>
          <a:noFill/>
        </p:spPr>
        <p:txBody>
          <a:bodyPr wrap="square" rtlCol="0">
            <a:spAutoFit/>
          </a:bodyPr>
          <a:lstStyle/>
          <a:p>
            <a:r>
              <a:rPr lang="en-US" sz="2400" dirty="0"/>
              <a:t>Avoiding Discrimination Charges:</a:t>
            </a:r>
          </a:p>
          <a:p>
            <a:endParaRPr lang="en-US" dirty="0"/>
          </a:p>
          <a:p>
            <a:r>
              <a:rPr lang="en-US" sz="2000" dirty="0"/>
              <a:t>Proceed with the Adverse Action decision and notification process when:</a:t>
            </a:r>
          </a:p>
          <a:p>
            <a:endParaRPr lang="en-US" sz="2000" dirty="0"/>
          </a:p>
          <a:p>
            <a:pPr marL="800100" lvl="1" indent="-342900">
              <a:buFont typeface="Arial" panose="020B0604020202020204" pitchFamily="34" charset="0"/>
              <a:buChar char="•"/>
            </a:pPr>
            <a:r>
              <a:rPr lang="en-US" sz="2000" dirty="0"/>
              <a:t>The records are deemed job relevant and consistent with business necessity</a:t>
            </a:r>
          </a:p>
          <a:p>
            <a:pPr lvl="1"/>
            <a:endParaRPr lang="en-US" sz="2000" dirty="0"/>
          </a:p>
          <a:p>
            <a:pPr marL="800100" lvl="1" indent="-342900">
              <a:buFont typeface="Arial" panose="020B0604020202020204" pitchFamily="34" charset="0"/>
              <a:buChar char="•"/>
            </a:pPr>
            <a:r>
              <a:rPr lang="en-US" sz="2000" dirty="0"/>
              <a:t>The individualized assessment does not change the fundamentals of job relevance and business consistency</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979407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9906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a:t>Top 10 Reasons for Employment Denial</a:t>
            </a:r>
          </a:p>
        </p:txBody>
      </p:sp>
      <p:sp>
        <p:nvSpPr>
          <p:cNvPr id="5" name="TextBox 4"/>
          <p:cNvSpPr txBox="1"/>
          <p:nvPr/>
        </p:nvSpPr>
        <p:spPr>
          <a:xfrm>
            <a:off x="1524000" y="2209800"/>
            <a:ext cx="7061200" cy="4185761"/>
          </a:xfrm>
          <a:prstGeom prst="rect">
            <a:avLst/>
          </a:prstGeom>
          <a:noFill/>
        </p:spPr>
        <p:txBody>
          <a:bodyPr wrap="square" rtlCol="0">
            <a:spAutoFit/>
          </a:bodyPr>
          <a:lstStyle/>
          <a:p>
            <a:r>
              <a:rPr lang="en-US" sz="2400" dirty="0"/>
              <a:t>Other Tips for Avoiding Discrimination Charges:</a:t>
            </a:r>
          </a:p>
          <a:p>
            <a:endParaRPr lang="en-US" sz="2400" dirty="0"/>
          </a:p>
          <a:p>
            <a:endParaRPr lang="en-US" dirty="0"/>
          </a:p>
          <a:p>
            <a:pPr marL="342900" indent="-342900">
              <a:buFont typeface="+mj-lt"/>
              <a:buAutoNum type="arabicPeriod"/>
            </a:pPr>
            <a:r>
              <a:rPr lang="en-US" sz="2000" dirty="0"/>
              <a:t>Do utilize a background check protocol that is job relevant and consistent with business necessity.</a:t>
            </a:r>
          </a:p>
          <a:p>
            <a:pPr marL="342900" indent="-342900">
              <a:buFont typeface="+mj-lt"/>
              <a:buAutoNum type="arabicPeriod"/>
            </a:pPr>
            <a:endParaRPr lang="en-US" sz="2000" dirty="0"/>
          </a:p>
          <a:p>
            <a:pPr marL="342900" indent="-342900">
              <a:buFont typeface="+mj-lt"/>
              <a:buAutoNum type="arabicPeriod"/>
            </a:pPr>
            <a:r>
              <a:rPr lang="en-US" sz="2000" dirty="0"/>
              <a:t>Do not utilize a pass/fail chart or table.</a:t>
            </a:r>
          </a:p>
          <a:p>
            <a:pPr marL="342900" indent="-342900">
              <a:buFont typeface="+mj-lt"/>
              <a:buAutoNum type="arabicPeriod"/>
            </a:pPr>
            <a:endParaRPr lang="en-US" sz="2000" dirty="0"/>
          </a:p>
          <a:p>
            <a:pPr marL="342900" indent="-342900">
              <a:buFont typeface="+mj-lt"/>
              <a:buAutoNum type="arabicPeriod"/>
            </a:pPr>
            <a:r>
              <a:rPr lang="en-US" sz="2000" dirty="0"/>
              <a:t>If a candidate challenges something on the report, do not make a decision on that candidate until the dispute is resolved.</a:t>
            </a:r>
          </a:p>
          <a:p>
            <a:endParaRPr lang="en-US" sz="2000" dirty="0"/>
          </a:p>
          <a:p>
            <a:pPr marL="342900" indent="-342900">
              <a:buFont typeface="+mj-lt"/>
              <a:buAutoNum type="arabicPeriod"/>
            </a:pPr>
            <a:endParaRPr lang="en-US" sz="2000" dirty="0"/>
          </a:p>
        </p:txBody>
      </p:sp>
    </p:spTree>
    <p:extLst>
      <p:ext uri="{BB962C8B-B14F-4D97-AF65-F5344CB8AC3E}">
        <p14:creationId xmlns:p14="http://schemas.microsoft.com/office/powerpoint/2010/main" val="2312237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1143000" y="4598075"/>
            <a:ext cx="4114800" cy="2031325"/>
          </a:xfrm>
          <a:prstGeom prst="rect">
            <a:avLst/>
          </a:prstGeom>
        </p:spPr>
        <p:txBody>
          <a:bodyPr wrap="square">
            <a:spAutoFit/>
          </a:bodyPr>
          <a:lstStyle/>
          <a:p>
            <a:pPr>
              <a:defRPr/>
            </a:pPr>
            <a:r>
              <a:rPr lang="en-US" dirty="0"/>
              <a:t>Alan Kinsey </a:t>
            </a:r>
          </a:p>
          <a:p>
            <a:pPr>
              <a:defRPr/>
            </a:pPr>
            <a:r>
              <a:rPr lang="en-US" dirty="0"/>
              <a:t>Vice President</a:t>
            </a:r>
            <a:r>
              <a:rPr lang="en-US" b="1" dirty="0"/>
              <a:t>                                </a:t>
            </a:r>
            <a:endParaRPr lang="en-US" dirty="0"/>
          </a:p>
          <a:p>
            <a:pPr>
              <a:defRPr/>
            </a:pPr>
            <a:r>
              <a:rPr lang="en-US" dirty="0"/>
              <a:t>Inquirehire</a:t>
            </a:r>
          </a:p>
          <a:p>
            <a:pPr>
              <a:defRPr/>
            </a:pPr>
            <a:r>
              <a:rPr lang="en-US" dirty="0"/>
              <a:t>www.inquirehire.com</a:t>
            </a:r>
          </a:p>
          <a:p>
            <a:pPr>
              <a:defRPr/>
            </a:pPr>
            <a:r>
              <a:rPr lang="en-US" dirty="0"/>
              <a:t>Office: 563-323-5922</a:t>
            </a:r>
          </a:p>
          <a:p>
            <a:pPr>
              <a:defRPr/>
            </a:pPr>
            <a:r>
              <a:rPr lang="en-US" dirty="0"/>
              <a:t>Toll Free: 800-494-5922</a:t>
            </a:r>
          </a:p>
          <a:p>
            <a:pPr>
              <a:defRPr/>
            </a:pPr>
            <a:r>
              <a:rPr lang="en-US" dirty="0">
                <a:hlinkClick r:id="rId2"/>
              </a:rPr>
              <a:t>akinsey@inquirehire.com</a:t>
            </a:r>
            <a:endParaRPr lang="en-US" dirty="0"/>
          </a:p>
        </p:txBody>
      </p:sp>
      <p:pic>
        <p:nvPicPr>
          <p:cNvPr id="9" name="Picture 5" descr="C:\Users\Alan Kinsey\Pictures\success or failure.jpg"/>
          <p:cNvPicPr>
            <a:picLocks noChangeAspect="1" noChangeArrowheads="1"/>
          </p:cNvPicPr>
          <p:nvPr/>
        </p:nvPicPr>
        <p:blipFill>
          <a:blip r:embed="rId3" cstate="print"/>
          <a:srcRect/>
          <a:stretch>
            <a:fillRect/>
          </a:stretch>
        </p:blipFill>
        <p:spPr bwMode="auto">
          <a:xfrm>
            <a:off x="4267200" y="2514600"/>
            <a:ext cx="4206875" cy="2781300"/>
          </a:xfrm>
          <a:prstGeom prst="rect">
            <a:avLst/>
          </a:prstGeom>
          <a:noFill/>
          <a:ln w="9525">
            <a:noFill/>
            <a:miter lim="800000"/>
            <a:headEnd/>
            <a:tailEnd/>
          </a:ln>
        </p:spPr>
      </p:pic>
      <p:sp>
        <p:nvSpPr>
          <p:cNvPr id="10" name="Rectangle 9"/>
          <p:cNvSpPr/>
          <p:nvPr/>
        </p:nvSpPr>
        <p:spPr>
          <a:xfrm>
            <a:off x="1295400" y="1447800"/>
            <a:ext cx="3993402" cy="923330"/>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Questions?</a:t>
            </a:r>
          </a:p>
        </p:txBody>
      </p:sp>
      <p:pic>
        <p:nvPicPr>
          <p:cNvPr id="11" name="Picture 4" descr="Inquirehire Logo -stack- 5-1-08.bmp"/>
          <p:cNvPicPr>
            <a:picLocks noChangeAspect="1"/>
          </p:cNvPicPr>
          <p:nvPr/>
        </p:nvPicPr>
        <p:blipFill>
          <a:blip r:embed="rId4" cstate="print"/>
          <a:srcRect/>
          <a:stretch>
            <a:fillRect/>
          </a:stretch>
        </p:blipFill>
        <p:spPr bwMode="auto">
          <a:xfrm>
            <a:off x="5740400" y="6019800"/>
            <a:ext cx="3175000" cy="762000"/>
          </a:xfrm>
          <a:prstGeom prst="rect">
            <a:avLst/>
          </a:prstGeom>
          <a:noFill/>
          <a:ln w="9525">
            <a:noFill/>
            <a:miter lim="800000"/>
            <a:headEnd/>
            <a:tailEnd/>
          </a:ln>
        </p:spPr>
      </p:pic>
    </p:spTree>
    <p:extLst>
      <p:ext uri="{BB962C8B-B14F-4D97-AF65-F5344CB8AC3E}">
        <p14:creationId xmlns:p14="http://schemas.microsoft.com/office/powerpoint/2010/main" val="2686293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Tree>
    <p:extLst>
      <p:ext uri="{BB962C8B-B14F-4D97-AF65-F5344CB8AC3E}">
        <p14:creationId xmlns:p14="http://schemas.microsoft.com/office/powerpoint/2010/main" val="158090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0563DED7-BDBA-471F-AE90-EB263E3E6843}"/>
              </a:ext>
            </a:extLst>
          </p:cNvPr>
          <p:cNvSpPr txBox="1"/>
          <p:nvPr/>
        </p:nvSpPr>
        <p:spPr>
          <a:xfrm>
            <a:off x="1676400" y="2348805"/>
            <a:ext cx="7010400" cy="4339650"/>
          </a:xfrm>
          <a:prstGeom prst="rect">
            <a:avLst/>
          </a:prstGeom>
          <a:noFill/>
        </p:spPr>
        <p:txBody>
          <a:bodyPr wrap="square" rtlCol="0">
            <a:spAutoFit/>
          </a:bodyPr>
          <a:lstStyle/>
          <a:p>
            <a:r>
              <a:rPr lang="en-US" sz="2400" b="1" dirty="0"/>
              <a:t>2. False Statement on Application or Resume</a:t>
            </a:r>
          </a:p>
          <a:p>
            <a:endParaRPr lang="en-US" b="1" dirty="0"/>
          </a:p>
          <a:p>
            <a:pPr marL="285750" indent="-285750">
              <a:buFont typeface="Arial" panose="020B0604020202020204" pitchFamily="34" charset="0"/>
              <a:buChar char="•"/>
            </a:pPr>
            <a:r>
              <a:rPr lang="en-US" dirty="0"/>
              <a:t>Most applications require the candidate to be truthful. Failure to do so, and getting caught, will be an adequate reason for most employers to deny employment.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many cases where the event that was lied about would not have, by itself, caused the employer to deny employment. The dishonesty was considered more significant than the event.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20% of applicants lie about their education history, and 40% lie about past employment history.</a:t>
            </a:r>
          </a:p>
          <a:p>
            <a:endParaRPr lang="en-US" dirty="0"/>
          </a:p>
          <a:p>
            <a:endParaRPr lang="en-US" dirty="0"/>
          </a:p>
        </p:txBody>
      </p:sp>
    </p:spTree>
    <p:extLst>
      <p:ext uri="{BB962C8B-B14F-4D97-AF65-F5344CB8AC3E}">
        <p14:creationId xmlns:p14="http://schemas.microsoft.com/office/powerpoint/2010/main" val="278944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4DFA4B20-1B1A-4277-8A5C-61F63D0330DB}"/>
              </a:ext>
            </a:extLst>
          </p:cNvPr>
          <p:cNvSpPr txBox="1"/>
          <p:nvPr/>
        </p:nvSpPr>
        <p:spPr>
          <a:xfrm>
            <a:off x="1676400" y="2362200"/>
            <a:ext cx="6629400" cy="2677656"/>
          </a:xfrm>
          <a:prstGeom prst="rect">
            <a:avLst/>
          </a:prstGeom>
          <a:noFill/>
        </p:spPr>
        <p:txBody>
          <a:bodyPr wrap="square" rtlCol="0">
            <a:spAutoFit/>
          </a:bodyPr>
          <a:lstStyle/>
          <a:p>
            <a:r>
              <a:rPr lang="en-US" sz="2400" b="1" dirty="0"/>
              <a:t>3. Listed on a Sex Offender Registry  </a:t>
            </a:r>
          </a:p>
          <a:p>
            <a:endParaRPr lang="en-US" dirty="0"/>
          </a:p>
          <a:p>
            <a:pPr marL="285750" indent="-285750">
              <a:buFont typeface="Arial" panose="020B0604020202020204" pitchFamily="34" charset="0"/>
              <a:buChar char="•"/>
            </a:pPr>
            <a:r>
              <a:rPr lang="en-US" dirty="0"/>
              <a:t>Any listing on a sex offender registry will usually be enough for any employer to deny employment.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Risk of Negligent Hiring Lawsuit– if an employer hires a registered sex offender, and anything occurs in the workplace, the employer will likely be sued for negligence in hiring, and they will probably lose.</a:t>
            </a:r>
          </a:p>
        </p:txBody>
      </p:sp>
    </p:spTree>
    <p:extLst>
      <p:ext uri="{BB962C8B-B14F-4D97-AF65-F5344CB8AC3E}">
        <p14:creationId xmlns:p14="http://schemas.microsoft.com/office/powerpoint/2010/main" val="96712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B8F1238E-D7D1-48B6-933A-E1FD42FA4FF5}"/>
              </a:ext>
            </a:extLst>
          </p:cNvPr>
          <p:cNvSpPr txBox="1"/>
          <p:nvPr/>
        </p:nvSpPr>
        <p:spPr>
          <a:xfrm>
            <a:off x="1295400" y="2057400"/>
            <a:ext cx="7620000" cy="5447645"/>
          </a:xfrm>
          <a:prstGeom prst="rect">
            <a:avLst/>
          </a:prstGeom>
          <a:noFill/>
        </p:spPr>
        <p:txBody>
          <a:bodyPr wrap="square" rtlCol="0">
            <a:spAutoFit/>
          </a:bodyPr>
          <a:lstStyle/>
          <a:p>
            <a:r>
              <a:rPr lang="en-US" sz="2400" b="1" dirty="0"/>
              <a:t>4. Criminal Conviction for Dishonesty or Violence</a:t>
            </a:r>
          </a:p>
          <a:p>
            <a:endParaRPr lang="en-US" dirty="0"/>
          </a:p>
          <a:p>
            <a:pPr marL="285750" indent="-285750">
              <a:buFont typeface="Arial" panose="020B0604020202020204" pitchFamily="34" charset="0"/>
              <a:buChar char="•"/>
            </a:pPr>
            <a:r>
              <a:rPr lang="en-US" dirty="0"/>
              <a:t>Dishonesty examples include shoplifting, theft, forgery, bribery,  embezzlement, fraud, writing bad checks.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Violence examples include assault, battery, manslaughter, attempted murder, murder.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states categorize these convictions as simple misdemeanors, serious misdemeanors, aggravated misdemeanors, and felonies.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Bad Judgement vs. Intentional Harm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Frequency, Recency, and Severity of Conviction</a:t>
            </a:r>
          </a:p>
          <a:p>
            <a:endParaRPr lang="en-US" dirty="0"/>
          </a:p>
          <a:p>
            <a:pPr marL="285750" indent="-285750">
              <a:buFont typeface="Arial" panose="020B0604020202020204" pitchFamily="34" charset="0"/>
              <a:buChar char="•"/>
            </a:pPr>
            <a:r>
              <a:rPr lang="en-US" dirty="0"/>
              <a:t>10% of the population has a criminal conviction in the last 7 years.</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77049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6" name="TextBox 5">
            <a:extLst>
              <a:ext uri="{FF2B5EF4-FFF2-40B4-BE49-F238E27FC236}">
                <a16:creationId xmlns:a16="http://schemas.microsoft.com/office/drawing/2014/main" id="{9CEC9755-837E-4672-9823-E73447856BB2}"/>
              </a:ext>
            </a:extLst>
          </p:cNvPr>
          <p:cNvSpPr txBox="1"/>
          <p:nvPr/>
        </p:nvSpPr>
        <p:spPr>
          <a:xfrm>
            <a:off x="1447800" y="2438400"/>
            <a:ext cx="7315200" cy="3508653"/>
          </a:xfrm>
          <a:prstGeom prst="rect">
            <a:avLst/>
          </a:prstGeom>
          <a:noFill/>
        </p:spPr>
        <p:txBody>
          <a:bodyPr wrap="square" rtlCol="0">
            <a:spAutoFit/>
          </a:bodyPr>
          <a:lstStyle/>
          <a:p>
            <a:r>
              <a:rPr lang="en-US" sz="2400" b="1" dirty="0"/>
              <a:t>5. Inappropriate Posts on Social Media</a:t>
            </a:r>
          </a:p>
          <a:p>
            <a:endParaRPr lang="en-US" dirty="0"/>
          </a:p>
          <a:p>
            <a:pPr marL="285750" indent="-285750">
              <a:buFont typeface="Arial" panose="020B0604020202020204" pitchFamily="34" charset="0"/>
              <a:buChar char="•"/>
            </a:pPr>
            <a:r>
              <a:rPr lang="en-US" dirty="0"/>
              <a:t>Advocating Violence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Drug Usage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Vulgarity, Profane Language, or Nudity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Racism and/or Hate Speech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Discriminatory Attitudes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7950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BB56EC9A-4745-42A3-8FAE-0B0675898288}"/>
              </a:ext>
            </a:extLst>
          </p:cNvPr>
          <p:cNvSpPr txBox="1"/>
          <p:nvPr/>
        </p:nvSpPr>
        <p:spPr>
          <a:xfrm>
            <a:off x="1447800" y="2362200"/>
            <a:ext cx="6934200" cy="4062651"/>
          </a:xfrm>
          <a:prstGeom prst="rect">
            <a:avLst/>
          </a:prstGeom>
          <a:noFill/>
        </p:spPr>
        <p:txBody>
          <a:bodyPr wrap="square" rtlCol="0">
            <a:spAutoFit/>
          </a:bodyPr>
          <a:lstStyle/>
          <a:p>
            <a:r>
              <a:rPr lang="en-US" sz="2400" b="1" dirty="0"/>
              <a:t>6. Poor Driving Record</a:t>
            </a:r>
          </a:p>
          <a:p>
            <a:endParaRPr lang="en-US" dirty="0"/>
          </a:p>
          <a:p>
            <a:pPr marL="285750" indent="-285750">
              <a:buFont typeface="Arial" panose="020B0604020202020204" pitchFamily="34" charset="0"/>
              <a:buChar char="•"/>
            </a:pPr>
            <a:r>
              <a:rPr lang="en-US" dirty="0"/>
              <a:t>OWI/DWI – especially more than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tickets for speeding, improper lane change, failure to yield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Employer may not be able to insure if driving is required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Suggests candidate has a poor track record for following society’s rules – how will they follow the employer’s workplace rules?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39793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2EBE3396-3EDB-44BC-B3A3-E679AA3E0FE5}"/>
              </a:ext>
            </a:extLst>
          </p:cNvPr>
          <p:cNvSpPr txBox="1"/>
          <p:nvPr/>
        </p:nvSpPr>
        <p:spPr>
          <a:xfrm>
            <a:off x="1371600" y="1981200"/>
            <a:ext cx="7086600" cy="4616648"/>
          </a:xfrm>
          <a:prstGeom prst="rect">
            <a:avLst/>
          </a:prstGeom>
          <a:noFill/>
        </p:spPr>
        <p:txBody>
          <a:bodyPr wrap="square" rtlCol="0">
            <a:spAutoFit/>
          </a:bodyPr>
          <a:lstStyle/>
          <a:p>
            <a:r>
              <a:rPr lang="en-US" sz="2400" b="1" dirty="0"/>
              <a:t>7. Poor Credit Report</a:t>
            </a:r>
          </a:p>
          <a:p>
            <a:endParaRPr lang="en-US" dirty="0"/>
          </a:p>
          <a:p>
            <a:pPr marL="285750" indent="-285750">
              <a:buFont typeface="Arial" panose="020B0604020202020204" pitchFamily="34" charset="0"/>
              <a:buChar char="•"/>
            </a:pPr>
            <a:r>
              <a:rPr lang="en-US" dirty="0"/>
              <a:t>Legal Restrictions/Exceptions vary by state.</a:t>
            </a:r>
          </a:p>
          <a:p>
            <a:endParaRPr lang="en-US" dirty="0"/>
          </a:p>
          <a:p>
            <a:pPr marL="285750" indent="-285750">
              <a:buFont typeface="Arial" panose="020B0604020202020204" pitchFamily="34" charset="0"/>
              <a:buChar char="•"/>
            </a:pPr>
            <a:r>
              <a:rPr lang="en-US" dirty="0"/>
              <a:t>Banking, Insurance, Financial Services are especially sensitive to poor credit report. Positions that handle large amounts of cash or approve invoices are also sensitive to credit report.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Employer must be able to show “job relevance” and “business necessity”.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Employment credit reports cannot legally provide the 3 digit credit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employment credit report does not count as a “hit” on the credit report.</a:t>
            </a:r>
          </a:p>
        </p:txBody>
      </p:sp>
    </p:spTree>
    <p:extLst>
      <p:ext uri="{BB962C8B-B14F-4D97-AF65-F5344CB8AC3E}">
        <p14:creationId xmlns:p14="http://schemas.microsoft.com/office/powerpoint/2010/main" val="168495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a:solidFill>
                  <a:prstClr val="black"/>
                </a:solidFill>
              </a:rPr>
              <a:t> </a:t>
            </a:r>
            <a:r>
              <a:rPr lang="en-US" sz="2800" b="1" dirty="0"/>
              <a:t>Top 10 Reasons for Employment Denial</a:t>
            </a:r>
          </a:p>
        </p:txBody>
      </p:sp>
      <p:sp>
        <p:nvSpPr>
          <p:cNvPr id="5" name="TextBox 4">
            <a:extLst>
              <a:ext uri="{FF2B5EF4-FFF2-40B4-BE49-F238E27FC236}">
                <a16:creationId xmlns:a16="http://schemas.microsoft.com/office/drawing/2014/main" id="{13C6ECAD-2600-461A-81EC-05436AAA889A}"/>
              </a:ext>
            </a:extLst>
          </p:cNvPr>
          <p:cNvSpPr txBox="1"/>
          <p:nvPr/>
        </p:nvSpPr>
        <p:spPr>
          <a:xfrm>
            <a:off x="1143000" y="2514600"/>
            <a:ext cx="7620000" cy="3323987"/>
          </a:xfrm>
          <a:prstGeom prst="rect">
            <a:avLst/>
          </a:prstGeom>
          <a:noFill/>
        </p:spPr>
        <p:txBody>
          <a:bodyPr wrap="square" rtlCol="0">
            <a:spAutoFit/>
          </a:bodyPr>
          <a:lstStyle/>
          <a:p>
            <a:r>
              <a:rPr lang="en-US" sz="2400" b="1" dirty="0"/>
              <a:t>8. Unexplained Employment Gaps and Bad Employment References</a:t>
            </a:r>
          </a:p>
          <a:p>
            <a:endParaRPr lang="en-US" dirty="0"/>
          </a:p>
          <a:p>
            <a:pPr marL="285750" indent="-285750">
              <a:buFont typeface="Arial" panose="020B0604020202020204" pitchFamily="34" charset="0"/>
              <a:buChar char="•"/>
            </a:pPr>
            <a:r>
              <a:rPr lang="en-US" dirty="0"/>
              <a:t>Employment Gap – should be explained honestly if it exists.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Reference - a statement from a prior employer regarding past job performance. More than just employment verification. Most employers are very reluctant to give this type of information out.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Several web-based systems available that do collect qualitative work performance history.</a:t>
            </a:r>
          </a:p>
        </p:txBody>
      </p:sp>
    </p:spTree>
    <p:extLst>
      <p:ext uri="{BB962C8B-B14F-4D97-AF65-F5344CB8AC3E}">
        <p14:creationId xmlns:p14="http://schemas.microsoft.com/office/powerpoint/2010/main" val="2619166348"/>
      </p:ext>
    </p:extLst>
  </p:cSld>
  <p:clrMapOvr>
    <a:masterClrMapping/>
  </p:clrMapOvr>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1042</TotalTime>
  <Words>1535</Words>
  <Application>Microsoft Office PowerPoint</Application>
  <PresentationFormat>On-screen Show (4:3)</PresentationFormat>
  <Paragraphs>247</Paragraphs>
  <Slides>25</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dc:creator>
  <cp:lastModifiedBy>Alan Kinsey</cp:lastModifiedBy>
  <cp:revision>178</cp:revision>
  <cp:lastPrinted>2014-05-05T15:04:49Z</cp:lastPrinted>
  <dcterms:created xsi:type="dcterms:W3CDTF">2010-11-10T20:44:53Z</dcterms:created>
  <dcterms:modified xsi:type="dcterms:W3CDTF">2018-03-14T20:59:31Z</dcterms:modified>
</cp:coreProperties>
</file>