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50" r:id="rId2"/>
    <p:sldId id="322" r:id="rId3"/>
    <p:sldId id="370" r:id="rId4"/>
    <p:sldId id="345" r:id="rId5"/>
    <p:sldId id="346" r:id="rId6"/>
    <p:sldId id="347" r:id="rId7"/>
    <p:sldId id="349" r:id="rId8"/>
    <p:sldId id="348" r:id="rId9"/>
    <p:sldId id="351" r:id="rId10"/>
    <p:sldId id="352" r:id="rId11"/>
    <p:sldId id="353" r:id="rId12"/>
    <p:sldId id="356" r:id="rId13"/>
    <p:sldId id="354" r:id="rId14"/>
    <p:sldId id="368" r:id="rId15"/>
    <p:sldId id="369" r:id="rId16"/>
    <p:sldId id="371" r:id="rId17"/>
    <p:sldId id="355" r:id="rId18"/>
    <p:sldId id="357" r:id="rId19"/>
    <p:sldId id="358" r:id="rId20"/>
    <p:sldId id="372" r:id="rId21"/>
    <p:sldId id="366" r:id="rId22"/>
    <p:sldId id="364" r:id="rId23"/>
    <p:sldId id="365" r:id="rId24"/>
    <p:sldId id="367" r:id="rId25"/>
    <p:sldId id="359" r:id="rId26"/>
    <p:sldId id="360" r:id="rId27"/>
    <p:sldId id="258" r:id="rId28"/>
    <p:sldId id="344" r:id="rId29"/>
    <p:sldId id="297" r:id="rId30"/>
    <p:sldId id="299" r:id="rId31"/>
    <p:sldId id="338" r:id="rId32"/>
    <p:sldId id="361" r:id="rId33"/>
    <p:sldId id="362" r:id="rId34"/>
    <p:sldId id="363" r:id="rId35"/>
    <p:sldId id="373" r:id="rId36"/>
    <p:sldId id="278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634"/>
    <a:srgbClr val="686868"/>
    <a:srgbClr val="A13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684" autoAdjust="0"/>
    <p:restoredTop sz="86346" autoAdjust="0"/>
  </p:normalViewPr>
  <p:slideViewPr>
    <p:cSldViewPr>
      <p:cViewPr varScale="1">
        <p:scale>
          <a:sx n="63" d="100"/>
          <a:sy n="63" d="100"/>
        </p:scale>
        <p:origin x="-136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D23E2-0A77-4BB9-BFE9-A88AC8B8DB84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00C8B-CFDF-45E4-9368-BCD5BBB82C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9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183DAB2-61AA-47E7-9DC7-BFFF87447511}" type="datetimeFigureOut">
              <a:rPr lang="en-US"/>
              <a:pPr>
                <a:defRPr/>
              </a:pPr>
              <a:t>1/5/2016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A2153C8-84D1-4B85-8617-E046F2BAD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7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0A8BF-8752-4E6B-B7AE-17C8ACF857CF}" type="datetimeFigureOut">
              <a:rPr lang="en-US"/>
              <a:pPr>
                <a:defRPr/>
              </a:pPr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2C600-872F-4C43-BD9C-F147EEA940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9F0F7-4B78-4A6B-B6C0-1E6D9FB9B546}" type="datetimeFigureOut">
              <a:rPr lang="en-US"/>
              <a:pPr>
                <a:defRPr/>
              </a:pPr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D4F40-D4DD-4524-B17A-A3BB8509E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34750-9D10-4E74-9CB6-5D6DE1587DAB}" type="datetimeFigureOut">
              <a:rPr lang="en-US"/>
              <a:pPr>
                <a:defRPr/>
              </a:pPr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AB4F7-CC11-4F74-BBC4-9BCDF7707E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B52BC-87DA-442E-9001-421863EE2FB8}" type="datetimeFigureOut">
              <a:rPr lang="en-US"/>
              <a:pPr>
                <a:defRPr/>
              </a:pPr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6AC28-9EC2-420B-9017-603620CB4B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756C2-4443-43E5-94BD-D6B7D682D957}" type="datetimeFigureOut">
              <a:rPr lang="en-US"/>
              <a:pPr>
                <a:defRPr/>
              </a:pPr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5E809-B149-457C-8215-57BBEA3CC7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DF10C-CC89-4898-B19D-FDD50F8FCB8D}" type="datetimeFigureOut">
              <a:rPr lang="en-US"/>
              <a:pPr>
                <a:defRPr/>
              </a:pPr>
              <a:t>1/5/2016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135B-71BD-4802-BB12-A401BB91D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65DF3-CD74-4347-B517-3DD9C6609D84}" type="datetimeFigureOut">
              <a:rPr lang="en-US"/>
              <a:pPr>
                <a:defRPr/>
              </a:pPr>
              <a:t>1/5/2016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5B868-2D0F-4E32-9B49-A69215C3F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58CAE-D2AD-4F4E-A716-0BFD9C13BD01}" type="datetimeFigureOut">
              <a:rPr lang="en-US"/>
              <a:pPr>
                <a:defRPr/>
              </a:pPr>
              <a:t>1/5/2016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26565-4E6C-4515-9AA2-CFF4CC2C66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B053B-1495-4125-A8CD-BEAF4C9EA9F6}" type="datetimeFigureOut">
              <a:rPr lang="en-US"/>
              <a:pPr>
                <a:defRPr/>
              </a:pPr>
              <a:t>1/5/2016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25C69-C2D9-4CB6-B6AF-5686ED8A51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72362-E870-44A7-B21C-C0BA8D389047}" type="datetimeFigureOut">
              <a:rPr lang="en-US"/>
              <a:pPr>
                <a:defRPr/>
              </a:pPr>
              <a:t>1/5/2016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C7C0F-FCCE-43E5-BE49-BC0B2C21CF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57541-A8E2-459B-B8A4-378326021A81}" type="datetimeFigureOut">
              <a:rPr lang="en-US"/>
              <a:pPr>
                <a:defRPr/>
              </a:pPr>
              <a:t>1/5/2016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7EB19-9FC1-4A81-9922-C093A72A80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DA51D04-D4D5-4AC4-B3E6-B09D08F52A84}" type="datetimeFigureOut">
              <a:rPr lang="en-US"/>
              <a:pPr>
                <a:defRPr/>
              </a:pPr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DFF1E9-0902-41B6-9B3E-738F59000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mailto:akinsey@inquirehire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mailto:akinsey@inquirehire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1104900" y="12192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>
                <a:latin typeface="Calibri" pitchFamily="34" charset="0"/>
              </a:rPr>
              <a:t>Recruiting and Hiring Top Talent</a:t>
            </a:r>
            <a:endParaRPr lang="en-US" sz="4000" b="1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5715000"/>
            <a:ext cx="312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Alan Kinsey</a:t>
            </a:r>
          </a:p>
          <a:p>
            <a:pPr>
              <a:defRPr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akinsey@inquirehire.com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800-494-5922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2332038"/>
            <a:ext cx="5311775" cy="314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7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8194" name="Picture 2" descr="C:\Users\akinsey\Pictures\recruit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954069"/>
            <a:ext cx="4876800" cy="376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0" y="590686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Source: The Polling Company (Base: n=1,000)</a:t>
            </a:r>
          </a:p>
        </p:txBody>
      </p:sp>
    </p:spTree>
    <p:extLst>
      <p:ext uri="{BB962C8B-B14F-4D97-AF65-F5344CB8AC3E}">
        <p14:creationId xmlns:p14="http://schemas.microsoft.com/office/powerpoint/2010/main" val="7386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9218" name="Picture 2" descr="C:\Users\akinsey\Pictures\obstacl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065" y="2209800"/>
            <a:ext cx="600052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1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5122" name="Picture 2" descr="C:\Users\akinsey\Pictures\recruit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7381875" cy="369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6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10243" name="Picture 3" descr="C:\Users\akinsey\Pictures\recruit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205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4400" y="23622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Considering a career change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Stressful event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Cost/Benefits analysis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Candidates tend to over-estimate costs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Candidates tend to under-estimate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6146" name="Picture 2" descr="C:\Users\akinsey\Pictures\recruit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53555"/>
            <a:ext cx="7591425" cy="17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9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7170" name="Picture 2" descr="C:\Users\akinsey\Pictures\recruit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9833"/>
            <a:ext cx="7339013" cy="37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3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1026" name="Picture 2" descr="C:\Users\akinsey\Pictures\old-blood-cavema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93240"/>
            <a:ext cx="5486400" cy="368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9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11266" name="Picture 2" descr="C:\Users\akinsey\Pictures\recruit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52675"/>
            <a:ext cx="2600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53000" y="2209800"/>
            <a:ext cx="365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Factors considered when evaluating an opportunity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 and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Family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Advancement potential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Mission/vision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12290" name="Picture 2" descr="C:\Users\akinsey\Pictures\recruit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2133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2362200"/>
            <a:ext cx="342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your hiring process like?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Simple, clear, and easy?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Mobile enabled?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much time does it take?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your employment brand identity?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659630"/>
            <a:ext cx="5414128" cy="405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3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514600"/>
            <a:ext cx="6629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Our Agenda: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Opportunity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Challenges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Best Practices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Quantitative Improvements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2209800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Best Practice 1 – Manage Costs Wisely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Free inbound </a:t>
            </a:r>
            <a:r>
              <a:rPr lang="en-US" sz="2000" dirty="0" smtClean="0"/>
              <a:t>– website career page, employee and customer referrals, free job boards, social media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Paid inbound </a:t>
            </a:r>
            <a:r>
              <a:rPr lang="en-US" sz="2000" dirty="0" smtClean="0"/>
              <a:t>– paid job sites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Outbound</a:t>
            </a:r>
            <a:r>
              <a:rPr lang="en-US" sz="2000" dirty="0" smtClean="0"/>
              <a:t> – paid recruiters, search consultants, and head hunters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77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1026" name="Picture 2" descr="C:\Users\akinsey\Pictures\ref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250" y="1752600"/>
            <a:ext cx="299446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1600" y="25146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According to major employer surveys, employee referrals are the best source for new hire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2050" name="Picture 2" descr="C:\Users\akinsey\Pictures\ref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76438"/>
            <a:ext cx="67056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54864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Referrals are #1 for employee retention after two years.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2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3074" name="Picture 2" descr="C:\Users\akinsey\Pictures\ref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1905000"/>
            <a:ext cx="5414963" cy="304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53340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Hiring from referrals is more efficient than hiring from other sources.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67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4098" name="Picture 2" descr="C:\Users\akinsey\Pictures\ref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247900"/>
            <a:ext cx="70770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0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2209800"/>
            <a:ext cx="7543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Best Practice 2 – Shape Your Candidate Pipeline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Job Titles </a:t>
            </a:r>
            <a:r>
              <a:rPr lang="en-US" sz="2000" dirty="0" smtClean="0"/>
              <a:t>- should be clear and understandable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Job Descriptions </a:t>
            </a:r>
            <a:r>
              <a:rPr lang="en-US" sz="2000" dirty="0" smtClean="0"/>
              <a:t>– should be 1 paragraph, use words that appeal to candidates that subscribe to job alerts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Career Site</a:t>
            </a:r>
            <a:r>
              <a:rPr lang="en-US" sz="2000" dirty="0" smtClean="0"/>
              <a:t> – apply online and mobile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2209800"/>
            <a:ext cx="7391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Best Practice 3 – Build a Good Employment Brand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Candidates are accustomed to making decisions based on online reviews; hotels, movies, etc</a:t>
            </a:r>
            <a:r>
              <a:rPr lang="en-US" sz="2000" dirty="0"/>
              <a:t>.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80% of candidates consult company reviews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50% of candidates say company reputation is a significant factor in their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1104900" y="12192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>
                <a:latin typeface="Calibri" pitchFamily="34" charset="0"/>
              </a:rPr>
              <a:t>Recruiting and Hiring Top Talent</a:t>
            </a:r>
            <a:endParaRPr lang="en-US" sz="4000" b="1" dirty="0">
              <a:latin typeface="Calibri" pitchFamily="34" charset="0"/>
            </a:endParaRPr>
          </a:p>
        </p:txBody>
      </p:sp>
      <p:pic>
        <p:nvPicPr>
          <p:cNvPr id="7" name="Picture 6" descr="C:\Users\Alan Kinsey\Pictures\main_br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041525"/>
            <a:ext cx="5486400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2937808"/>
            <a:ext cx="7162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 smtClean="0">
                <a:latin typeface="Arial" pitchFamily="34" charset="0"/>
                <a:cs typeface="Arial" pitchFamily="34" charset="0"/>
              </a:rPr>
              <a:t>A brand is a proprietary, visual, emotional, rational, and cultural image that is associated with a company or product.</a:t>
            </a:r>
          </a:p>
        </p:txBody>
      </p:sp>
    </p:spTree>
    <p:extLst>
      <p:ext uri="{BB962C8B-B14F-4D97-AF65-F5344CB8AC3E}">
        <p14:creationId xmlns:p14="http://schemas.microsoft.com/office/powerpoint/2010/main" val="11930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1752600"/>
            <a:ext cx="6629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Ideally your brand . .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is credible and compelling</a:t>
            </a:r>
          </a:p>
          <a:p>
            <a:pPr marL="342900" indent="-342900"/>
            <a:r>
              <a:rPr lang="en-US" sz="2400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links the brand with workplace attributes</a:t>
            </a:r>
          </a:p>
          <a:p>
            <a:pPr marL="342900" indent="-342900"/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uniquely differentiates (positively)</a:t>
            </a:r>
          </a:p>
          <a:p>
            <a:pPr marL="342900" indent="-342900"/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is authentic and aligned with your organization’s culture and values</a:t>
            </a:r>
          </a:p>
          <a:p>
            <a:pPr marL="342900" indent="-342900"/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speaks directly to recruits and employees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690336"/>
            <a:ext cx="4572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71% of people in the labor force say they are actively looking or open to a new job. </a:t>
            </a:r>
            <a:endParaRPr lang="en-US" sz="2800" b="1" dirty="0" smtClean="0"/>
          </a:p>
          <a:p>
            <a:endParaRPr lang="en-US" b="1" dirty="0"/>
          </a:p>
          <a:p>
            <a:endParaRPr lang="en-US" dirty="0"/>
          </a:p>
          <a:p>
            <a:r>
              <a:rPr lang="en-US" sz="1200" dirty="0"/>
              <a:t>Source: Harris Poll (Base=Employed or not employed but looking, n=2,293) </a:t>
            </a:r>
          </a:p>
        </p:txBody>
      </p:sp>
    </p:spTree>
    <p:extLst>
      <p:ext uri="{BB962C8B-B14F-4D97-AF65-F5344CB8AC3E}">
        <p14:creationId xmlns:p14="http://schemas.microsoft.com/office/powerpoint/2010/main" val="39718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209800"/>
            <a:ext cx="632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 Questions Your Brand Must Answer:</a:t>
            </a:r>
          </a:p>
          <a:p>
            <a:endParaRPr lang="en-US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Why should I work here? </a:t>
            </a:r>
          </a:p>
          <a:p>
            <a:pPr marL="342900" indent="-342900"/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What is the value proposition? What do I get in exchange for my labor?</a:t>
            </a:r>
          </a:p>
          <a:p>
            <a:pPr marL="342900" indent="-342900"/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What will my job be like?</a:t>
            </a:r>
          </a:p>
          <a:p>
            <a:pPr marL="342900" indent="-342900"/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What will my future be like?</a:t>
            </a:r>
            <a:endParaRPr lang="en-US" sz="2400" dirty="0"/>
          </a:p>
        </p:txBody>
      </p:sp>
      <p:sp>
        <p:nvSpPr>
          <p:cNvPr id="79874" name="AutoShape 2" descr="data:image/jpg;base64,/9j/4AAQSkZJRgABAQAAAQABAAD/2wCEAAkGBhQSERQUExQWFRQWFxoYGRgYGRgXHxgdHBgXGBwcGxgcGyYeHRskHRwYHy8gIycqLCwsGh4xNTAqNSYrLCkBCQoKDgwOGg8PGikkHCQsKSkpLCwsKSwpKSwpLCwsKSksLCksLCksLCwsLCwpLCwsLCwsLCwsLCksLCwsLCwsLP/AABEIALUBFgMBIgACEQEDEQH/xAAbAAACAwEBAQAAAAAAAAAAAAADBAACBQYBB//EAD8QAAECBAQEBAUDAwMDAwUAAAECEQADITEEEkFRBSJhcRMygZEGQqGx8BTB0VLh8QcVYnKCkiMkQxYzU2Oi/8QAGQEAAwEBAQAAAAAAAAAAAAAAAAECAwQF/8QAIxEAAgICAgMBAQADAAAAAAAAAAECERIhAzETQVFhIgRCcf/aAAwDAQACEQMRAD8AEo5gxihkAU/mFpZZgX6PDCDVgQ+zxrGZytFlBvx4JIYtqOsQrNh/aPGY1bu/7RpkTVDXLu24/gwuuYl7RVUroS/rA1yS4H3hpoC65hdwadYYk4hm+14Rnyz06NBR5X16xTqgGpsxxUe1IDmPmgQUS2tYqpSn9YpIB5VReu8SZLZnI3hYz36wZanAevaJ6GGw05UtQWhRBFiI6PhfxvMQGmjOAGBsX3J10jlJkwuAkeu0EUqzsfzeFLfY02ujupvxwnI6U81aHRtaaGNLCfFEhaUHOHUQnLqCaVGz6x8wUKuPuIGlFalzGeCK8jPsn6tDPnS2+YaX16GCJU9qx8V8RVvpaG8JxeZKqiYpNxQkX6O0LxFeU+wRI+a4D41ny5eShqSFKqWL096xu8N+PpeVImhWerkAEHYt1iHBotciZ1sSMnCfFGHmEALAJALGlyQ3en1EaiFghwQQdRWJqirTLPEePIrMmBIJJYAOTsBCGXjC+LsRikSknCh15q2sA/zUaEOIfGqlHJhJKppJYTDSWLepv0jjvijjk2ZO8GYtQSGzZC4dqgBxSrQWS2djwr4+lEZMQpKJyRzMeUkPZRZieusLzeNSMUtaVSpeYeUzVhL6OGrqddI4zF8DlyJRUpedcwAJSQMyR1G/rGfi1ICeYFSiAEk0ygb/AF3+kDdCtnTY74xOHScPhpCcuZTqUrxAo3dLs4jJl4vE4y6d08qEocabUH50Rlr8UhKlqypDMQ9gSG1u9Opjawc3NLQ8vw0ya1Q4WWqMxIyvfW3eBbEe4aQqUomaGS6QoOwLF3vaxoDp1jT8eUorCHCVcwdJDFmIJu1Pr0rnTZpVVR8JBBdJAzEO2dJIIUC5oW7xlcUxmHRIKAZs4qQojMrJcMhkppdru71hOTWgNrBYlanEtCVywWJE1KgD2FjGKvhOZSypTrBJUEty/wDUdI+Xlc5BIBUkg1YtX3jpuD4Nc1QM1JSyQVPZtO6laA99QY5ZxU2rBJGlxvAZagrJJskpVo70q3p6xIS4jxEKXrLUKWKg2w6WIPeJFLjig0N4vFAhLHXWCYfGjNao6Md4yJszUGpuDRvWCYebV9Hr/aOrHRmdQmaGrbf+8FcM7P8AcRllRAuGpe8HlFyC5cDX+YFL6A2Vm4GbuYv4qqWI2av94XUt2Gn7xSfooEtr+CNlskd8QNQejQCdNKalFPy8ATO2LG28HRiGoon2vDqhEkzgRtBEzU9H6wtNxHNYNo3+IsZ1LPuDD2MsaKzNTpFit9bwJC6PbZo8MxyzdmpDsRYmh/DFkgtXXesVIGhcx639RaKsDwpFKxFPQg+8VVh9j3is1BA3aKFQdJJd/wA1i5f+0JpKjVqRBMBd4VCGwl6R6ANGeAAga+2seqA7wgDJ3Lv00jd4D8WLw4CTzSg/LR3OxagBq3Uxz/i7CLIW9q94TjY06Pp2A+MMOtCSqYEK1B3DbaHSKfEOHxE2WrwVy/DUkMDcuL5ntb3j5sT0bvG9wf4uVKBRNHiS8oSlNKMaP6Ej2jGUPhsp3pmPIWrxUOuYmgyBASmrbgA71aGpmBUhbhAJIyuCZpzMdTZ6e8dcv4ikMhSOUapyiwoWpYOHZoOmVLKjNSpKgQk6Cj/ZiBGdGlI5IcJXiChUy6/l+YAWJW/doJj+D4QISsu4LDIeUgFjWupf1aHONYoOgSWIPMFo5WDkFObViTSloSlCYJoUlSvDT8qiAllMSSP6SQbXCd4NAJcRQnOlfhhA5UpWpXzctSQej5n1jzivxXNlrTl8OYhLHKEggm1VbUvX1jO+IsE0wJC5a6EtLUC1fKBvfrFfhzByV8i0zCpROZq5ACwoQAL3fSItt0gF8DLVPmq/UqUQpJLIOUlnZIcFknMwA0aHT8IrVLV4qSlLoQgvnUgLXlSCL5R2em8bkjAS5c0eG00ygwDHMkgmvJQgu1a0paCcd4oQtUwKQ7S8yHWDyzEK8pZgGFe7Xio8aAweKYOThTJV4AExGbKVJziYA4Cg4ZTlrh+aEMXPViJjKejP1LAaf0hh7xl4nGzlTV+IVZnOXMSGQSrK2woaRgo4tOz+HLKjmJASFV9z/MYyabpDpvY7xnGoSspWygCQDY+7i/7dYkJY+YVTOYB2fmAZ3Yh+lB7x5BQYjWJmggEbexj2TOJZr9NYqcMrK5SwaK4aWQbEhiwY3jr1RzmxhSVcqiSGuPy8G4bPUhSk3SN/u+8ZeHlLCnD3egjQlrBUxCgS7tRu8ZMY+cSCCQCa1I+8RGJUL29KwmtHhrYOxuC9YLJlmlKev0iosVMKpsxy0+0VQSSxftBM/RoNJfMfy0dCkKgSkUDKcDeInmf94mKmKOgobjbaJLDB7Po0FggiEN5jTpF0LAu3eAGZZxQxFgAPmcGwEIBsTEnS0eKnAljWEiFJNCDDMuWLgt6QdAwqpZFQX/NoHKZROpEeKmMXYjtr3guYEApHtrApCAGfRrdIi5Fi2n4YotDqUT9Yv+pJABjX/gAiSIslcXQsGh1ixwg0MDaEeiaDvF5Zr0/LwNEljU+0XUqwFIltDPRiKsRTSBKm1PXaKzJuXrASt9v5+sYTmnpFxQVeJexLM3v+0VUss2g/P4iqywZq9YCrFhJNqJKjQmm4b9451dmyV6NHB4sy1ApoRUuHFHb6mGOJfEC5oCVgKUHq4BYilLUb66RzsvinivlOZIDk7Xo3pHsgZlkqaoysDaHKTWibaGv1aUF1Jf3BuDQ6d7w2OOsk5MyATXmc/wDk30jLUxLCXQdXcb9vSC4lf/EFrDbq8KOhNmhw7FELMwLIJfltm9Xg+Jx3jckxIAIZ83l6gn9oyEKTRRzBQtXa14VxWMmL5QzFQsBf0FL6xr5UkTQKahXjzFq5nTlJJsoHLTRmAPrGbw3g4TNzzA4C6Mog0erd8pvDkpJ8RlqKSCKEfsY0MZPySVqQyWGVK6El7Od9fRo55S/rSNY29HKY/EJBqgmpBelQfvePY84jgilCAbkqVU3tWJFI1Z1ErBpbmqrYk/faPFzcqeTlGw+7wfwh5iSlSrJB33ENTcKnLc8tTanZriCzjM2VxNQIWm4vR39DrG2rGpmc6RlJFQxp36xmIyuUgfYN73h7gnD0rmlM2alEtIzFRd22AFPU0H0gpWUlYJeDdYUXBS7AF3hlCxqfVvvFuPcJRJmtLXnQapLv6U6a6wohK0oIBBJe4huxjM7DFJez7/tF05c5qR5n9jGZheLhKQlaioP0DE9Y9x00h1JcjQ01DXjSM30xN2eTOKpCSA/feF/15HMKjuXbtGYqcrWo+0elRNqxpiKjbk84ChbVjBpwQA7Ekd4zuHnKigrqLRoK8vmLUhqf0VHkudrb0gyzmqD9YzjMuzj7RfBzCSxqOkTbHQ7MxFKfWBjEE6+rs0US9OV2iuJKi9r6N9YWViG/90IoliOtH7QYKCwcrVu9DV4wxNI07xp8OwhWjMqiSWTudH6AfWC8djUXJ0gi8PlNxS4BBgf60gvptDq8NLQQlkqGuh9CI1sBwbCqGYh+6z9qRL5W+zbwM5pfEGBIoT+e0L4bFTFVNOtv8x3auDYQoKfCSrq5CvQu8YfFPhxDEyCoEfIpiD0B0PeE52J8LRgEF6kEQWW+op/eFPD1ZqttF5SmYkwqJQxMxKUhzbrrAsFjCDNZSkuQ5CcwbKyR7/eK4nD5gAxUSQECvMTtvtH0Xh/wVJkYfwJjTJkwZpraKAplVcZXLdyYUePPRceTxvI4ThnBBiJilSlolqORPMkkKWSRTKCUigejbkGCcd+D8ThGVMSnIaZkHMkHrYpfR2jvPhX4bl4VSmGZ3yq1YtTu40g3FeN+FPEqcM0qYkgpIorf6OWjaPBa/TPk5Vm36Pk02YEkAAFupBf3aPVArJ2O+sbnxbwL9IpKpebwJpUZalczEaEt7bj1jnkzMz0Yir72jBqtMEOyQoizgVINAQDZ3/l4qZxSXlJINXNCwFS6tqfR7wD9Ur5XoKqAenqKQscYACyiBQsXqez1o14w5IKT2GxrCylqSV1YeXer1GrMCSYUnuspSXKQSpiaNagsIHi8SqYglNEpISokEZndqCgGtd22hhaMqUHp+MLmHtGkbqxfiSE0HlKXFXttSJApwMxRZha/aJCToRoqUQQU2NO2jt/MGkcSZZTMYAMCegicV4cZCE5ue+1KkUeMJE5JGdSiC7MBUj7R0JZKzOjcm8SSlZCE7mpd3hvh3EkoSVKJClbKyu1akpIOuu9I50zHSCzkOS+gApC8nHLzJmApUQ7JUHTUEHY9o3h/ivki2jTinhJM6AcSAUsJGUGqQz5SSFMxqARp/eLScQ/zHNu8czJ40qWpyQpZd6M77/2jpcMuWpCCygVAKPR9ujwubh8SQpSUm2AxGFo9CS5PRg8VHEZqABdJTZtCfoYfny0J0KtG76wvPkArKiCUsA1XYdYxTT7FSZSdgZZqFkk1UGJHXmtA+H4QeJkz5Zah5jVu4HWLzFhJSJdEtUGt+msIz5hzHYfzGqYhybhzKXcKAJYj5hu0aOG4oKlQJoKluWo20teMjE44ZEpqVDsad/rF8HhyomrUhPq2I2uNYTKpBC0lK05uVJA5idDCCMNlrQt6QcYZlgrrYZa0DV1gyZEsKSMxUcvlA1ZqGxiXIMhXDnxFoDmqgLWJp6wXE8JnJmrSlJUgLIB5Q4ehh7B5JaUUNxlUQHNcwB7E3josUgYhGZCwhQL1BYqFDbVqekKMluioxtHNYPg0wlOdJa7kcqdypT2H48asvh8pYPh4h1Jo+U5aaBi7dW0hHj2JKUJlrm+aisr0AsA9hvqT2jHOCkJYoKgp/MFEH+PpCds6ILFD2P4diJSwFpzZiwUkgpJ6K/YsYGcfMw3hlQZM0KKf+1RQQRuCPrHUcJ4dMyDxZ6ZiFAMQhQKhpmqxIhP4q4LLxnhSJc1MpUiyTUqCiHqLLcPapOkVkmtjproz5XxA9bQ9K44lYYmscLxvh2JwjGbKXLSSQCSFgt/yTQ76UhTAcXLsTE4/B5HaTRLUolXiKJLMkgJ05lFiX7DSNSRwN0hSJqUA7SiVei1En1DRg8E4xLl5lTDdLAbuY1ZXxQvwQEydWFSzaVrBsEonT/C/wmiWs4pZVOMt8uYEnMw5gSTYO3U9IxeOfEav1tsiwlwAWN6ZhoSHIfR41eNfFU5OHljDlEtJl1oc0smxzeVXXUFt4+Y4bBTpk7OtYKszqUouVOa8z1cfeN+LkUTl54ts+mS+P+ISlPIf3/mMzH4dcxDnMpiFO7mnQ69RvaCcK4Hl51EKLuyTQdzDyZ6ZiAZXlUARej2B6iO26OTG1sv/AKkTAOG4eXqVS/ohXtHz7A8O5CoFBqAUl6DrsD06Qx8SCcVrlqOZKVBqHUAinR29YrhcOlCCEkgquVM2oFCHpSojyuWaT2d8EkJY3BISAUzAoZiFcpUxBoGDvSrlhSBTUyjRlKA0cgDYZRzZjtmEOSiQnwwlkCijfO7u4pR9TEwpCUk5SkPQEM3894xc7Q2kASEoHlQlKi4TlJbR8xU5N/pAMTOSC6S3TZ+pgk/FhRys4o+g6P2/mKy+EpWSqYosD79oi77GlZ5gJJOZVHVqf6Ratt4kExc0SyEgG1gO1okTTeycTW4jiFTHEwMKh9CO0c7i+GsohNjUR1c3C+IMpZTF06EesDPCReoMdEZ4lLjOSxUrLLJBIsH2rtGdiuHT8OB4iFBKkuhTUIZ6Gz9Lx3w4QC7hwd2IjAxfxHMwuKmSi0zDm8pQCk1SLA2rWOzh5p9QQPjj/scays77x2/D5maShi+VIBAbSl4LwGVLmY7DTkSkplLCyUtRKkJU7iwLZVNbWKyZgUM2UBCiVDKLOXg5+TJJV+kS46V2eq4nVgkMdTB1zkgAgHap/aPUIlGpp6NBFSkMKmnSOS0Z0LLwDqCgoAXZ/fSCr4Q4e53FX79YOpPykBSTZqfhi0pCkmiaM1oM2VG0Zp4YCSS79LQSRhshcxpJwJJeld6fzDcnCNTMk70Jb6Q3yDSE1SUrGZNFDc0P9oVXNzApIykVJ3OlY2f9uS/mbslRgSfh9Kl5lKWRZsrfcxmuRIPGxCWp6qIKRpevQ9IDI4jNQZsxM0y0NqApJVQDMDuNqxup4IgaTD0KgB7CCq4WksCi1nVbeyYXkXo0jCSdnz7iXE5uIIXMUMzMAAwYdBvC8tS3uRFeNy//AHMwJsFEBi+p1EMYzCqElLtv1rvHUuhsP/8AUuKATIlTCQfKKDu6tAO8YeJ4gtExTLJWDVYPmVa/9IsIX/UqQCxCXcOL6O0DwWGzKD+UF1GzAflIVDs67D/FSsTKRhsSsCWt0+IQlRSUkFzmoO4ZgY5jH4YypqpaVCZlIZSQeYEA0jzH8TzHKkcqXyuAW+lB0j3AzlKosnKK0o3bRun2iEqKezp+A4Y5FKXRiAAoV3PbSOjwc1akKDOAxazttRzvGVwbCNIS1S5JI77Xs0aSZvhsUgqWTygPSv126xDnRLtM0p0sq4dnZsiyW1qwZ36gxz+FNCsjlS5Y/M1S7aR0+Mxokj9Nk55ijnSkvlBAYk1ADsO8c5xWS0hbJV5C5GlIlvoicXZpY3/V3CLkTD4M2XiFSlJGVKSkKKSBz5wWfXK8cdgf9R52HwqcPLQBNTmCpq+Y+YkZU2cPcv2jKwnCFfqJSZqFJCi7FJqwJA9WgHxNhPDxKxZ2I0uB+7x2+R3RGCR2Hw7xCbNQlUxa1ElSyblyS5J3IHtSH8XifGNOZQUwr5SGrZjtCvw/JyYVABAdAJUaXdbX0BZ4rJ4th5TgTBXVjR67bx507nJ0i0rGhLCaak+xuTWBzZJLNvUm/VhFRxKUACVpUDrqTs148/XJP/yJSdy4GzAROLRoolThgKlhqBf39IqspL8wJHy0P/8AOsXOFSSSZocgVFfbQaiDYbDykADZ2cQN0UxYYZKmKlKr6bRIbxEwFTVpqG/ePIMmTQ1OkzWJKFg9unaFpSZpLeGpj9NwxjqlcWa1d206mG5c19IeQ/Gmzkf9tnjyZgDo5/BHGfFUibKxIM5D5xymz6e4/iPsgV7xyH+puCzSJc3WWtv/ACDfcAxtwczjPQ5wTRy/wZxopnKlBPnSQNQk5SlRNKcpNY7/AAPBkypSENmypZ7O2rRxv+lWAzTp00syEBH/AJlz9Et6x9EkUdBNRbqnT+PSDnm5SY4xuKFVYJBugeogapEtPygewh7w1pB+Ymodh6Qq2ZiqWH6t2aOdMeKLoSlqD2i1AbRWQyflCR+8ez56Uvmp6iBtA1RYKSWpePEqD+Uj0iqJydDHoxaXu794MkLQRJ/4mLoNHytGcMcxfMmmmvt0LVO4hVfGhQWJF3B/tCyHdGzMnhN/y9e1IrLxKVAMQ/R/vHKcVx00qzpSGA5hUHYHWlW/zFsLj6C4UALMNnb+8Np9oNmb8Y8JWrE+MEgS3Sklw5LO+UVAuK7RMbhhMltLFSgUG7a+sOcSxy5yAlJdlVB1Z/X/ABHNTFYkOlKqE0cgNX31aOrjna2Q0zPnyjMUiWOVCUgKoLpck96/zERgjNEwSikIlJzMTU9aByaX06R5nUUrLM9O4TQts5enSN/gOGl/pwhYBUtTu1Qds2lBcQ5SpDSs5ng/D/Fny0HyqIJba59WjW+I8NLlYnJKTlRkSya3rvV4yps9cjEkg1QpxuR/iHOI4jxpyVJNwA5I6+1GiWnd+hI1pGJnYSZmSc8tQuK5XqQRqH/BHX/CvF5c6cFkDPLBmZeiRQvtmYb9o5xOJBYOxFLpIIZ3JemvtBvhyZL/APdTJgSD4bSSki6XLpLvmJCQzf1A7RGOXZVFsbxdsXMWonIskEgHlNcpfuBFZnFlVL8rUPr9fz0xkBVphCSr5lEsdWA36RaXOCSxUVC6a0I0Iga+lWP4guheUuQyk1I1s4OzxyvHsLNUsLKVWAcnM7dY6ZE9CqCjhnOrX6P07QmvFABlVQXd6U0HW+lIqMqCaUhCTw8lCAljyh1KUoM76OzBmi6uALILslrmhf1EOcNTllDMaF6b1JsxteGpuISKhkjtfvu9WivI+kThEwkcIKyQmYlklnLjcUan11gmL4ZMCWBKk1dgBzC7sW2r9I0BKCwopQQXo3K4APN0qLU9WjKnTJpIbNWjOwu1W1d/rFKTbI/lFpWPmoTlKfl1FxqT/MDONnLICXoKUApfa0PYeapNZmYlhYsz3BDWvrtDNMxOuZkjMaAnlfZhcV/lul6Cr9mHkUoc00gkksczd3iRsKwco1K1g2KUgKs7F220YfsJBYqO+PEpSHCA53/vFUceJYADOASRUO3vpWIODpdJWxIDAJLCu/d/yrsJwiUh0AWAfYBqR5zaRtdAFceVl5gAVDrmA1DaaRWbgTjEhC1zEJcqUEmrAChLf8gbR5isRmTQAMq7P1/iFlcdVKIoALFjd+mv+d4cZPtAluzA4HKnYXEzkyKyVZakgkBjlJAvUkaR1SBNUM6jlBBGoJdjR/du8MSuIIUkUSAzuRqGbo9u0VmY971FHb0Y5tN3tvBKbb62T+EQspqZhUNAWAFWJhTHcclpCSHL3LlrdaHtGbxHH+I6cpyvRQXfqGDDSg6RmjCyysMQsnQsSex/ZoIwvbLUfp1WH4glYC01TqdRSza9IWn8fDkUc1qwf0qfSMFSlS5iTLORnBRbMzULilf7XiTMgUpSQ5WfQOdDQmv2ilxoHHYSbxWYpTkKlpA+VSSCOqb36xSdjJyUlaQSL3IcUFzrUUeLf7SmYQuYQkJJcvzLNCAADV4sgF1At4YGUBNyX5nTb7xdIeJmzET1lJAIuSb6H5n1IAvA5HEllRCkEGlGII2Jr+NB5ykKCUmdyAkM2V6HQUcFoaTI5AVKKiwNgHLmuU9PysUKgyscUlwEghNCtQS9hZyTbaFOIcbm5ORCF/KKhWW7snbrYNFQMoYpOYOMxAcu55Ts/s8KT+JZUsEhbEAad66h9KQ0B5heMkIJnKMxT0ygHLQPUsPZ7wNXGVKH9VaOlm2HKTQULvvDKglaEgBIFCKtlNhT26RmY+aEOlRDgWAYO7vQsdYemG0CxOIKlklIDswFraetY0zxUEAAWfms21NNLQimW6Mo8xap6tcwxLwolgAlyXdtdXDV0+sVIlWZmJwKVqKjMqT1L+zwdEqUhcsJOZxzEsxNhTtDgQiaSkIIUHIJNC2r0bvFJPBElYKyw129Fa/eDL6GPwYHDpaiwQnL0DuP+pmFoUxPw8krzJ8pZwmov9rnq0bWO4YlSAJeaoDv2uA1rb39w4TgWIBrLIZm5qqF7f4iM/dlY36FFfDwMs5PDOaymII2YNSveNHgvwvldc0JzA0Q6mHow9AC3e0bmDwk1wVIZrgFhYscoFPX6Q94iSEscqzXKdWtRnbtGcuR9FqCM08AJLk1GoZvQUCe1qQRHBahZWF7MEp+huz9Y0TLUSfNa1m6ijwwZNCHAJuaO1bFV9IzTKUDFXwCUWfMSQzMCK3qaORQn6R7O+HwAyAMz1Cg/KLMwDNU6xoyMKzuUqAsKODcu5JPpFlyycvlJ1fWpOjNSkVkxOKMCbwpcollI2JCCDUaczOdzo/aJM+HyUFQWxIAD+UaHle5joglhlygp1b0Y0eBqwwS5GYf22ENTfZOETm5Xw7kGZSkkj5l5UgvQguXfRxoYaVwcq53cir5gUsS9WFA7+hjXGDzPnS/QhmsDStxA08NT5UJKSH0y76pEU+RsWCMNXAM4eURUuwUhvQksfb7xI3E4V0jKlXdNCe9IkHkaDGI1PxZAcAkN7No38xlY7io8MJzZVqDsWHzEEbG31tGvMnSlqykg1AZ6ucxfW4c+nSMPimDT5lKS5UUJHYvc1JzVuNOkc8EvZEdk/3ZSWSoKC2ANGA/7gG2O/rEx2ClLQlYmIsHcKB9wC/r6xmY3h6/61qWap5czUFBVzXveCcJnBHiImS85V/+QPlN2ILsfr1joSS2jVfAIkrVMGXyioJX0YBrsbWbrGhiJhSTJzBwKhJHL0ex3ID99lOI8IIHiSSogAkyw1DrkrUNp0jlsTOyKBlkpJJ5VJOcGzB4pRsTdHXjhyllKVkpDkrIGbkAUokbFhrvCeLx0xbmWjJLTSlGGwpX6m8V4V4qJZ8RaQogMC6lByklxZ2SzdTFpMoqmcy1GlqCwsNE6d6wdD7PcLxhCmDks2ZTl60FDcO0ReAZeYLqHoal9j6be0Hk4JItkSpiXIBNmBelX72iqioJSpSszmpRle1tLh+sKx0aOJ4K0oTDzTA1HSE2uC9gaA72jn8RKnrSciSoAuqpDDowu72e0OTOIywcpl0UzNnYkZg7Zme4BfcwzLxKSAEBkNYlxSnk0hkimASoglSVAU5Rrq7/AN3O0bElctCCpaRMSE5eTmILseUsUsHFRAZk4lBIyrpsW9SGb1hHD45S2VMQUG2ZIJDdmpftaEUamJ4jJKsicF4mUuM3Ll6sBdn1jH4glGdKzKYPy5FOPWrt+aRqeEwVNKhlR5nNgbNQbG8IcQSia2YpyODmo+7CjMesF2FExWMExw7KCWejl3u3mHeETgVkspVNgC5ezPfqNmO8e4vDpSVZEnMgZspzVp8rP9YcE1eZK1LAUXNqsWZ3qwcWMMmrEv0oCs7lAS9FJI9aip6WjRXKBlUl3BPO4sdz7tF5WHWtaXCMgIJVuRdgSK1buYbn4AqQUgTFKHyuEkvspQZg2a2vaJcrGkThnCZBlqTUlmObq79+20aP+2J+VJNKC30IYWeCcPw4kIyrUUskFiXa7lTVJ3LQYDxEjLMSyhoCnVmDihjNvZSSB/ohcuDpldm7ZXFNYYloyf8AxkvqS1e97fcReUtCeShUQxHM5s4zUiq5XlzBKSBo9OxvC7HZebJFpaQa/MX9r7wCbJKUkqBYmwzO7B/KH94qZkpKqqNXPNm1betx7xYTZQqli9c7l7MXApCsZ4jDFQDJUUjYtWly4ECnS2oHruy9Ojj32g00JmgMV17tb+nS/SCYfDsmqGrZRUlxo+j03g0PYGTJll61sXB0pRPTePU4VmAmb3Bd6f8AF/eDzimpy5Sdq/QJt76QpLnJWebKzsBWm1wHEOyaLnClAcKFd2bqzj7wPNmVymvUX+jWtDE0AJJCXfQm9GoNG2tA0pASyiUN/VTXfT3ED7CiTFKBcNs2dIHcC7631gqEDmoTVvOepuT+PC8xZUwCTU+bM7DWnZ4OiQkOAcy7MkktbRNXgH7PZmKU/lCSX8xJBalGf6xIWxGDmEhwcoFg992FbamPYnYjAxWKHi8rgMRmcPmUKnK1DU9O8Exs96eGpQUaEMrLa7mgaEZOFIdICSz1Cgwq4oXcjeBzZ61LSmYagElnZYblAalPS8b0StGqMWoSihKQRyst2dhUkBQ+7dISSCkKKwxJcqzBnLO1OwZvvFP1bU5UgOxOpHQUbq0KYrHkkVSwOgYijV6/Z4KsHRrfoZq0ZwsS00cqaxGgQkv6RnImy0LyzJniqSwCgGYECiR5mLVtSBSeN50hC1LUlvKFE26e+usNeIj5EkKYtmSzVrVyD67Q+gtMDwfFTS6VJCpRoNAGNR0b3i08gZhKUpO4ZJc2cKWKNSkCKUoZedip3+YPd6HvBp0lExlBVWqU+Vursx7bwCJL4gp8jKCg3c/8iAG36Q3hs5qQkPSth1FXJ7wFGGSWOfloNGPerk9BrFsasqScs0EgMHsGs+vt0gbsaVHmJkJFSCFAnLldQBJJdvLck+sLYLh6kgBAUQpypRBdLbbrL371rCUviE2UAV86VKyk7ehekb+Cbzc2UC9dNhbYCDYtMT8acsqS7IFaBnq4cFlX0/iFJuJWkDxEAU8yVPrUMA70h7FIJACiQQbAg9nUNr/TWB4aYpTpUl28yiKqLgkAC94LChWbiswWBm8NSaivQNzM+h9BC/DMGuUpiskEWHmF2LOW+veNWZKUEkMal3/LU7PEThDlzyiFPR3B0YAly2tBXaCwofIZLudKkMLfWkLnhHiLJWqiv6STUbUZu9qbV94NwoKWHWskB8uV063dmj2fxLKCByp6kmr2sf7NE0NUNcPnS5QSk5pZWQWKgWJJo4sTQODHQmUoO6QsAMQ5Fi4cpPej7RxXiBakZlZilQWAlYalRUiv9meOs4KJsxOaYDLf5bBnu5a/fWJfYovYXDlDVCXNMxKVtqxLv2rBcQM1HGUWyjLX0LkfzCuMkSsxzDMaWdW2gNBHgaZnlpGTLm5iCl+z3u1C8Kh2eEczZQrW7FPq8GTKBSAQkB9CBbsqCYWSwIdTAVcAOR1MSclTGgBApUF/UH9oUlSHqgaCmWkgqB7bdXLAwviJiycyPCCAGBmEO50AcA++0VEpWbmCagGwJsHsDrDa18rCo0zCm+op7bwK6EiJwpXULQ4DOyTrVnJF9IGmStyzUcMpAQ17dIocwIUCjlsOj3fK/s+sGVw0KOaYxF2YNrRym0NDLy5ClDn2qquUDc1b10gUzGKYAMD/AMgQWa4DP+XgCkSwkpRUg0HM3Sxf7wwhJCBn1o4zU9Cf2iasI77KJT4QUtZQ3QKUSHDXDH0heXiZkwqdCcoANaNo7OC1zURZU8E0C1AP/TWux1aDSkoLqU4IZrA0a9QW6CBUPvo8M8hOblFGAAAA7kmIEFZocpI9fc39oPLlSZpdKnS3MxNCXsD/AA0VROQkZiqoZIdRb039BDFshSqXyiYT3Y+wJYbPEgE3iqXZlqIYOgE7tRj1rEibZJgK4pkl5EywAAyiAFZmoCQkk1vW1YzkYsrUZi5T5QzgLBLmgFd+kGx2IWgOFHsGZW5AAc+sOcDxSpmRAFMrk6By9QI3KMlXClzCFTEZABygMNXY6/5hSYSDZSjVIDUAvZr2/DHQz1AzSEpzpDAqUS7sKpSLPcQZToSQkKY6O7dzV4LoWNmNwfghqqbklI8xUpvmYgAE0NO946OTwdChmlc4qHAckUo5eOfx2DUClajRrX5j9qCGpPxsuQBJyCUNCU3er7Q+xLRtT+GITLKpuUfKMwzXrbUts0YH67CoWc8oUB5wol/+00B6QH9d4qyVqzgi7P8AQMw+tYri8AhlMHDFur7PUQhjP6+WkFUnMpBdgUhI0ruabxlo4urMXykOKWcubQfAgZUym8QH5FDqzu1BS8GIkSlraWk8oBQoFXUFKndJfUQ9C2yhwSsVKKpWUpTd1JSQwqwJBNftBOGYUYZDKUXVc1y9gPS8Cl4LMl0oZvK5fKe313gPFET8hSE5gNU3r0v9IPwOtjGJxwKk5apoX8rmlGjQwE2TMBzhaCKirs2l+2sYeFwawDnSqWpxUpetLjYiNJEtTBgHFCp8uY+gvA0NMYWvPy8qUg1zF3PQU6V7tFDhZclfKpWZTAaZq0LgAbv9oWyEf+olXK9DmJU5LU+34YJiFqRLzAMHKQ5JahctoXd33hCL42ROQUqkL59QdwHYWHuYxU4Oc9ykGlzlBO5e5vSNrgcl1+JnNTazjqxaHsdLUxIR4eigWVegp8rw7oWmIYHCIZJKgSKnKGSo0YvoK+vSN/D8XQs5UKCCL5gSE2o7VG1Y52bUJCnJSoZrJ3LNrTLCOHxXiL8OWlpnMGIpR7n2iF/QKR2apmdZU7pbo1P+JSb3eNOViANSEs9gPsqneM7h2FmS5IEyWnMA+ZVt+UtoINh+IBZZg5TcFq0oE7RD+mmg6sXLDATQQqotXtV9oDPUoM7Bw4M00Io1ADtrFsNPCmUQqlAVOL9mD9xDasqlHLm0zFw1mAd6Ug77DEXSMworLoKA06PpbSKTD4ZbPMUWoC2Uk6MA9Lw4pZAGYAJVQZ8vN2FXhRWOSVghOeii6gEgVbKxD7sIH+CGCWQlSzS2YFQSx7XavaLzpgyZgqgIc7B7VBfvGTLx6SoupKVUSQ4Ap2p6CD4rCD/7ZHK5oFEt3NGA26RTQWgonZw7kgPz8o1IYuzEENaJh1u5SCs1qzDrVr9oAmQl0gigL+ajt/TqqGziAQ5BCCaWIGtDf0hW6E+isuWkrqAQkWYpqe+vVvaDiWOYkGljlDdhVzCmZyaKawpdgGJcMPtF8VNUUpSFUFQSavtSh1oIS3spHuIxiUsCFFV3y07irR6ohnSS49OlnbasKzBPlrdSgtL3Swa1K1Om8eqZSeeab6qNNdPaHsWhgS0O8wEqZnzV/wAPEhdZCK5tWDZrezxIMCW0c5iigKpLS7GutT7QNOJKUKyMgmpUmhNw3sIkSLRYLh2LUlKlUL77uKwaXxRUxgQAQQ5GtekSJDoVnglgIzmub5ftApuPYpzJStKFUSa+xLxIkCEw4YpUUjIB8oqNekJSZfiKAHLnLE36RIkMZqDhKJDhHmUWKtW2G3+YmClomTEJUgM+U9Qa30rWkeRIldjYriMNlnT5bumWQ1LvX8aFeHcSUvMr5BZFTq3md49iRTJAzZ5MxP8A+wuu9a5a1jbThBnYUpoBpvvEiQho8npYOplAFgPKzA6+tIDhJCJpKVBRGYGqibgmlto8iQPoldmvhOBISl5SlyyeqVitwxTXesCVjSc71CXDf9JpX8vEiRDeipJGrheGonolrUGzJDj0T/MOz/haSUZcoBfzJAChexj2JEopJUJ4TC+dKVrSEOBzVudYAUFS8uYvYKLKbqxDR7EjPjdrZKJKXkmKSRmUNTQGgPlFHhtC1GWoFQuwYCgY/wARIkbJDfZmYiYykh1Elqk1FWpS0aEmQGJIBANiHsHfu8SJFITGlyEhBVkSXD1Af3DQBRzhjoHozF30LxIkKfaFQD9QlKVMgDKNGBPctaK46YtSU5F5GagDi2xMSJCKloWwE5QVlfm/qZnuKiNNJINTmBDsX27xIkFCFcXMDhLEi7E0Gu0HwPCEKJ0etXV9SY9iRDKXQ2n4WAA/9RXYDKPoYkSJFkn/2Q=="/>
          <p:cNvSpPr>
            <a:spLocks noChangeAspect="1" noChangeArrowheads="1"/>
          </p:cNvSpPr>
          <p:nvPr/>
        </p:nvSpPr>
        <p:spPr bwMode="auto">
          <a:xfrm>
            <a:off x="77788" y="-630238"/>
            <a:ext cx="1905000" cy="1247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9876" name="AutoShape 4" descr="data:image/jpg;base64,/9j/4AAQSkZJRgABAQAAAQABAAD/2wCEAAkGBhQSERQUExQWFRQWFxoYGRgYGRgXHxgdHBgXGBwcGxgcGyYeHRskHRwYHy8gIycqLCwsGh4xNTAqNSYrLCkBCQoKDgwOGg8PGikkHCQsKSkpLCwsKSwpKSwpLCwsKSksLCksLCksLCwsLCwpLCwsLCwsLCwsLCksLCwsLCwsLP/AABEIALUBFgMBIgACEQEDEQH/xAAbAAACAwEBAQAAAAAAAAAAAAADBAACBQYBB//EAD8QAAECBAQEBAUDAwMDAwUAAAECEQADITEEEkFRBSJhcRMygZEGQqGx8BTB0VLh8QcVYnKCkiMkQxYzU2Oi/8QAGQEAAwEBAQAAAAAAAAAAAAAAAAECAwQF/8QAIxEAAgICAgMBAQADAAAAAAAAAAECERIhAzETQVFhIgRCcf/aAAwDAQACEQMRAD8AEo5gxihkAU/mFpZZgX6PDCDVgQ+zxrGZytFlBvx4JIYtqOsQrNh/aPGY1bu/7RpkTVDXLu24/gwuuYl7RVUroS/rA1yS4H3hpoC65hdwadYYk4hm+14Rnyz06NBR5X16xTqgGpsxxUe1IDmPmgQUS2tYqpSn9YpIB5VReu8SZLZnI3hYz36wZanAevaJ6GGw05UtQWhRBFiI6PhfxvMQGmjOAGBsX3J10jlJkwuAkeu0EUqzsfzeFLfY02ujupvxwnI6U81aHRtaaGNLCfFEhaUHOHUQnLqCaVGz6x8wUKuPuIGlFalzGeCK8jPsn6tDPnS2+YaX16GCJU9qx8V8RVvpaG8JxeZKqiYpNxQkX6O0LxFeU+wRI+a4D41ny5eShqSFKqWL096xu8N+PpeVImhWerkAEHYt1iHBotciZ1sSMnCfFGHmEALAJALGlyQ3en1EaiFghwQQdRWJqirTLPEePIrMmBIJJYAOTsBCGXjC+LsRikSknCh15q2sA/zUaEOIfGqlHJhJKppJYTDSWLepv0jjvijjk2ZO8GYtQSGzZC4dqgBxSrQWS2djwr4+lEZMQpKJyRzMeUkPZRZieusLzeNSMUtaVSpeYeUzVhL6OGrqddI4zF8DlyJRUpedcwAJSQMyR1G/rGfi1ICeYFSiAEk0ygb/AF3+kDdCtnTY74xOHScPhpCcuZTqUrxAo3dLs4jJl4vE4y6d08qEocabUH50Rlr8UhKlqypDMQ9gSG1u9Opjawc3NLQ8vw0ya1Q4WWqMxIyvfW3eBbEe4aQqUomaGS6QoOwLF3vaxoDp1jT8eUorCHCVcwdJDFmIJu1Pr0rnTZpVVR8JBBdJAzEO2dJIIUC5oW7xlcUxmHRIKAZs4qQojMrJcMhkppdru71hOTWgNrBYlanEtCVywWJE1KgD2FjGKvhOZSypTrBJUEty/wDUdI+Xlc5BIBUkg1YtX3jpuD4Nc1QM1JSyQVPZtO6laA99QY5ZxU2rBJGlxvAZagrJJskpVo70q3p6xIS4jxEKXrLUKWKg2w6WIPeJFLjig0N4vFAhLHXWCYfGjNao6Md4yJszUGpuDRvWCYebV9Hr/aOrHRmdQmaGrbf+8FcM7P8AcRllRAuGpe8HlFyC5cDX+YFL6A2Vm4GbuYv4qqWI2av94XUt2Gn7xSfooEtr+CNlskd8QNQejQCdNKalFPy8ATO2LG28HRiGoon2vDqhEkzgRtBEzU9H6wtNxHNYNo3+IsZ1LPuDD2MsaKzNTpFit9bwJC6PbZo8MxyzdmpDsRYmh/DFkgtXXesVIGhcx639RaKsDwpFKxFPQg+8VVh9j3is1BA3aKFQdJJd/wA1i5f+0JpKjVqRBMBd4VCGwl6R6ANGeAAga+2seqA7wgDJ3Lv00jd4D8WLw4CTzSg/LR3OxagBq3Uxz/i7CLIW9q94TjY06Pp2A+MMOtCSqYEK1B3DbaHSKfEOHxE2WrwVy/DUkMDcuL5ntb3j5sT0bvG9wf4uVKBRNHiS8oSlNKMaP6Ej2jGUPhsp3pmPIWrxUOuYmgyBASmrbgA71aGpmBUhbhAJIyuCZpzMdTZ6e8dcv4ikMhSOUapyiwoWpYOHZoOmVLKjNSpKgQk6Cj/ZiBGdGlI5IcJXiChUy6/l+YAWJW/doJj+D4QISsu4LDIeUgFjWupf1aHONYoOgSWIPMFo5WDkFObViTSloSlCYJoUlSvDT8qiAllMSSP6SQbXCd4NAJcRQnOlfhhA5UpWpXzctSQej5n1jzivxXNlrTl8OYhLHKEggm1VbUvX1jO+IsE0wJC5a6EtLUC1fKBvfrFfhzByV8i0zCpROZq5ACwoQAL3fSItt0gF8DLVPmq/UqUQpJLIOUlnZIcFknMwA0aHT8IrVLV4qSlLoQgvnUgLXlSCL5R2em8bkjAS5c0eG00ygwDHMkgmvJQgu1a0paCcd4oQtUwKQ7S8yHWDyzEK8pZgGFe7Xio8aAweKYOThTJV4AExGbKVJziYA4Cg4ZTlrh+aEMXPViJjKejP1LAaf0hh7xl4nGzlTV+IVZnOXMSGQSrK2woaRgo4tOz+HLKjmJASFV9z/MYyabpDpvY7xnGoSspWygCQDY+7i/7dYkJY+YVTOYB2fmAZ3Yh+lB7x5BQYjWJmggEbexj2TOJZr9NYqcMrK5SwaK4aWQbEhiwY3jr1RzmxhSVcqiSGuPy8G4bPUhSk3SN/u+8ZeHlLCnD3egjQlrBUxCgS7tRu8ZMY+cSCCQCa1I+8RGJUL29KwmtHhrYOxuC9YLJlmlKev0iosVMKpsxy0+0VQSSxftBM/RoNJfMfy0dCkKgSkUDKcDeInmf94mKmKOgobjbaJLDB7Po0FggiEN5jTpF0LAu3eAGZZxQxFgAPmcGwEIBsTEnS0eKnAljWEiFJNCDDMuWLgt6QdAwqpZFQX/NoHKZROpEeKmMXYjtr3guYEApHtrApCAGfRrdIi5Fi2n4YotDqUT9Yv+pJABjX/gAiSIslcXQsGh1ixwg0MDaEeiaDvF5Zr0/LwNEljU+0XUqwFIltDPRiKsRTSBKm1PXaKzJuXrASt9v5+sYTmnpFxQVeJexLM3v+0VUss2g/P4iqywZq9YCrFhJNqJKjQmm4b9451dmyV6NHB4sy1ApoRUuHFHb6mGOJfEC5oCVgKUHq4BYilLUb66RzsvinivlOZIDk7Xo3pHsgZlkqaoysDaHKTWibaGv1aUF1Jf3BuDQ6d7w2OOsk5MyATXmc/wDk30jLUxLCXQdXcb9vSC4lf/EFrDbq8KOhNmhw7FELMwLIJfltm9Xg+Jx3jckxIAIZ83l6gn9oyEKTRRzBQtXa14VxWMmL5QzFQsBf0FL6xr5UkTQKahXjzFq5nTlJJsoHLTRmAPrGbw3g4TNzzA4C6Mog0erd8pvDkpJ8RlqKSCKEfsY0MZPySVqQyWGVK6El7Od9fRo55S/rSNY29HKY/EJBqgmpBelQfvePY84jgilCAbkqVU3tWJFI1Z1ErBpbmqrYk/faPFzcqeTlGw+7wfwh5iSlSrJB33ENTcKnLc8tTanZriCzjM2VxNQIWm4vR39DrG2rGpmc6RlJFQxp36xmIyuUgfYN73h7gnD0rmlM2alEtIzFRd22AFPU0H0gpWUlYJeDdYUXBS7AF3hlCxqfVvvFuPcJRJmtLXnQapLv6U6a6wohK0oIBBJe4huxjM7DFJez7/tF05c5qR5n9jGZheLhKQlaioP0DE9Y9x00h1JcjQ01DXjSM30xN2eTOKpCSA/feF/15HMKjuXbtGYqcrWo+0elRNqxpiKjbk84ChbVjBpwQA7Ekd4zuHnKigrqLRoK8vmLUhqf0VHkudrb0gyzmqD9YzjMuzj7RfBzCSxqOkTbHQ7MxFKfWBjEE6+rs0US9OV2iuJKi9r6N9YWViG/90IoliOtH7QYKCwcrVu9DV4wxNI07xp8OwhWjMqiSWTudH6AfWC8djUXJ0gi8PlNxS4BBgf60gvptDq8NLQQlkqGuh9CI1sBwbCqGYh+6z9qRL5W+zbwM5pfEGBIoT+e0L4bFTFVNOtv8x3auDYQoKfCSrq5CvQu8YfFPhxDEyCoEfIpiD0B0PeE52J8LRgEF6kEQWW+op/eFPD1ZqttF5SmYkwqJQxMxKUhzbrrAsFjCDNZSkuQ5CcwbKyR7/eK4nD5gAxUSQECvMTtvtH0Xh/wVJkYfwJjTJkwZpraKAplVcZXLdyYUePPRceTxvI4ThnBBiJilSlolqORPMkkKWSRTKCUigejbkGCcd+D8ThGVMSnIaZkHMkHrYpfR2jvPhX4bl4VSmGZ3yq1YtTu40g3FeN+FPEqcM0qYkgpIorf6OWjaPBa/TPk5Vm36Pk02YEkAAFupBf3aPVArJ2O+sbnxbwL9IpKpebwJpUZalczEaEt7bj1jnkzMz0Yir72jBqtMEOyQoizgVINAQDZ3/l4qZxSXlJINXNCwFS6tqfR7wD9Ur5XoKqAenqKQscYACyiBQsXqez1o14w5IKT2GxrCylqSV1YeXer1GrMCSYUnuspSXKQSpiaNagsIHi8SqYglNEpISokEZndqCgGtd22hhaMqUHp+MLmHtGkbqxfiSE0HlKXFXttSJApwMxRZha/aJCToRoqUQQU2NO2jt/MGkcSZZTMYAMCegicV4cZCE5ue+1KkUeMJE5JGdSiC7MBUj7R0JZKzOjcm8SSlZCE7mpd3hvh3EkoSVKJClbKyu1akpIOuu9I50zHSCzkOS+gApC8nHLzJmApUQ7JUHTUEHY9o3h/ivki2jTinhJM6AcSAUsJGUGqQz5SSFMxqARp/eLScQ/zHNu8czJ40qWpyQpZd6M77/2jpcMuWpCCygVAKPR9ujwubh8SQpSUm2AxGFo9CS5PRg8VHEZqABdJTZtCfoYfny0J0KtG76wvPkArKiCUsA1XYdYxTT7FSZSdgZZqFkk1UGJHXmtA+H4QeJkz5Zah5jVu4HWLzFhJSJdEtUGt+msIz5hzHYfzGqYhybhzKXcKAJYj5hu0aOG4oKlQJoKluWo20teMjE44ZEpqVDsad/rF8HhyomrUhPq2I2uNYTKpBC0lK05uVJA5idDCCMNlrQt6QcYZlgrrYZa0DV1gyZEsKSMxUcvlA1ZqGxiXIMhXDnxFoDmqgLWJp6wXE8JnJmrSlJUgLIB5Q4ehh7B5JaUUNxlUQHNcwB7E3josUgYhGZCwhQL1BYqFDbVqekKMluioxtHNYPg0wlOdJa7kcqdypT2H48asvh8pYPh4h1Jo+U5aaBi7dW0hHj2JKUJlrm+aisr0AsA9hvqT2jHOCkJYoKgp/MFEH+PpCds6ILFD2P4diJSwFpzZiwUkgpJ6K/YsYGcfMw3hlQZM0KKf+1RQQRuCPrHUcJ4dMyDxZ6ZiFAMQhQKhpmqxIhP4q4LLxnhSJc1MpUiyTUqCiHqLLcPapOkVkmtjproz5XxA9bQ9K44lYYmscLxvh2JwjGbKXLSSQCSFgt/yTQ76UhTAcXLsTE4/B5HaTRLUolXiKJLMkgJ05lFiX7DSNSRwN0hSJqUA7SiVei1En1DRg8E4xLl5lTDdLAbuY1ZXxQvwQEydWFSzaVrBsEonT/C/wmiWs4pZVOMt8uYEnMw5gSTYO3U9IxeOfEav1tsiwlwAWN6ZhoSHIfR41eNfFU5OHljDlEtJl1oc0smxzeVXXUFt4+Y4bBTpk7OtYKszqUouVOa8z1cfeN+LkUTl54ts+mS+P+ISlPIf3/mMzH4dcxDnMpiFO7mnQ69RvaCcK4Hl51EKLuyTQdzDyZ6ZiAZXlUARej2B6iO26OTG1sv/AKkTAOG4eXqVS/ohXtHz7A8O5CoFBqAUl6DrsD06Qx8SCcVrlqOZKVBqHUAinR29YrhcOlCCEkgquVM2oFCHpSojyuWaT2d8EkJY3BISAUzAoZiFcpUxBoGDvSrlhSBTUyjRlKA0cgDYZRzZjtmEOSiQnwwlkCijfO7u4pR9TEwpCUk5SkPQEM3894xc7Q2kASEoHlQlKi4TlJbR8xU5N/pAMTOSC6S3TZ+pgk/FhRys4o+g6P2/mKy+EpWSqYosD79oi77GlZ5gJJOZVHVqf6Ratt4kExc0SyEgG1gO1okTTeycTW4jiFTHEwMKh9CO0c7i+GsohNjUR1c3C+IMpZTF06EesDPCReoMdEZ4lLjOSxUrLLJBIsH2rtGdiuHT8OB4iFBKkuhTUIZ6Gz9Lx3w4QC7hwd2IjAxfxHMwuKmSi0zDm8pQCk1SLA2rWOzh5p9QQPjj/scays77x2/D5maShi+VIBAbSl4LwGVLmY7DTkSkplLCyUtRKkJU7iwLZVNbWKyZgUM2UBCiVDKLOXg5+TJJV+kS46V2eq4nVgkMdTB1zkgAgHap/aPUIlGpp6NBFSkMKmnSOS0Z0LLwDqCgoAXZ/fSCr4Q4e53FX79YOpPykBSTZqfhi0pCkmiaM1oM2VG0Zp4YCSS79LQSRhshcxpJwJJeld6fzDcnCNTMk70Jb6Q3yDSE1SUrGZNFDc0P9oVXNzApIykVJ3OlY2f9uS/mbslRgSfh9Kl5lKWRZsrfcxmuRIPGxCWp6qIKRpevQ9IDI4jNQZsxM0y0NqApJVQDMDuNqxup4IgaTD0KgB7CCq4WksCi1nVbeyYXkXo0jCSdnz7iXE5uIIXMUMzMAAwYdBvC8tS3uRFeNy//AHMwJsFEBi+p1EMYzCqElLtv1rvHUuhsP/8AUuKATIlTCQfKKDu6tAO8YeJ4gtExTLJWDVYPmVa/9IsIX/UqQCxCXcOL6O0DwWGzKD+UF1GzAflIVDs67D/FSsTKRhsSsCWt0+IQlRSUkFzmoO4ZgY5jH4YypqpaVCZlIZSQeYEA0jzH8TzHKkcqXyuAW+lB0j3AzlKosnKK0o3bRun2iEqKezp+A4Y5FKXRiAAoV3PbSOjwc1akKDOAxazttRzvGVwbCNIS1S5JI77Xs0aSZvhsUgqWTygPSv126xDnRLtM0p0sq4dnZsiyW1qwZ36gxz+FNCsjlS5Y/M1S7aR0+Mxokj9Nk55ijnSkvlBAYk1ADsO8c5xWS0hbJV5C5GlIlvoicXZpY3/V3CLkTD4M2XiFSlJGVKSkKKSBz5wWfXK8cdgf9R52HwqcPLQBNTmCpq+Y+YkZU2cPcv2jKwnCFfqJSZqFJCi7FJqwJA9WgHxNhPDxKxZ2I0uB+7x2+R3RGCR2Hw7xCbNQlUxa1ElSyblyS5J3IHtSH8XifGNOZQUwr5SGrZjtCvw/JyYVABAdAJUaXdbX0BZ4rJ4th5TgTBXVjR67bx507nJ0i0rGhLCaak+xuTWBzZJLNvUm/VhFRxKUACVpUDrqTs148/XJP/yJSdy4GzAROLRoolThgKlhqBf39IqspL8wJHy0P/8AOsXOFSSSZocgVFfbQaiDYbDykADZ2cQN0UxYYZKmKlKr6bRIbxEwFTVpqG/ePIMmTQ1OkzWJKFg9unaFpSZpLeGpj9NwxjqlcWa1d206mG5c19IeQ/Gmzkf9tnjyZgDo5/BHGfFUibKxIM5D5xymz6e4/iPsgV7xyH+puCzSJc3WWtv/ACDfcAxtwczjPQ5wTRy/wZxopnKlBPnSQNQk5SlRNKcpNY7/AAPBkypSENmypZ7O2rRxv+lWAzTp00syEBH/AJlz9Et6x9EkUdBNRbqnT+PSDnm5SY4xuKFVYJBugeogapEtPygewh7w1pB+Ymodh6Qq2ZiqWH6t2aOdMeKLoSlqD2i1AbRWQyflCR+8ez56Uvmp6iBtA1RYKSWpePEqD+Uj0iqJydDHoxaXu794MkLQRJ/4mLoNHytGcMcxfMmmmvt0LVO4hVfGhQWJF3B/tCyHdGzMnhN/y9e1IrLxKVAMQ/R/vHKcVx00qzpSGA5hUHYHWlW/zFsLj6C4UALMNnb+8Np9oNmb8Y8JWrE+MEgS3Sklw5LO+UVAuK7RMbhhMltLFSgUG7a+sOcSxy5yAlJdlVB1Z/X/ABHNTFYkOlKqE0cgNX31aOrjna2Q0zPnyjMUiWOVCUgKoLpck96/zERgjNEwSikIlJzMTU9aByaX06R5nUUrLM9O4TQts5enSN/gOGl/pwhYBUtTu1Qds2lBcQ5SpDSs5ng/D/Fny0HyqIJba59WjW+I8NLlYnJKTlRkSya3rvV4yps9cjEkg1QpxuR/iHOI4jxpyVJNwA5I6+1GiWnd+hI1pGJnYSZmSc8tQuK5XqQRqH/BHX/CvF5c6cFkDPLBmZeiRQvtmYb9o5xOJBYOxFLpIIZ3JemvtBvhyZL/APdTJgSD4bSSki6XLpLvmJCQzf1A7RGOXZVFsbxdsXMWonIskEgHlNcpfuBFZnFlVL8rUPr9fz0xkBVphCSr5lEsdWA36RaXOCSxUVC6a0I0Iga+lWP4guheUuQyk1I1s4OzxyvHsLNUsLKVWAcnM7dY6ZE9CqCjhnOrX6P07QmvFABlVQXd6U0HW+lIqMqCaUhCTw8lCAljyh1KUoM76OzBmi6uALILslrmhf1EOcNTllDMaF6b1JsxteGpuISKhkjtfvu9WivI+kThEwkcIKyQmYlklnLjcUan11gmL4ZMCWBKk1dgBzC7sW2r9I0BKCwopQQXo3K4APN0qLU9WjKnTJpIbNWjOwu1W1d/rFKTbI/lFpWPmoTlKfl1FxqT/MDONnLICXoKUApfa0PYeapNZmYlhYsz3BDWvrtDNMxOuZkjMaAnlfZhcV/lul6Cr9mHkUoc00gkksczd3iRsKwco1K1g2KUgKs7F220YfsJBYqO+PEpSHCA53/vFUceJYADOASRUO3vpWIODpdJWxIDAJLCu/d/yrsJwiUh0AWAfYBqR5zaRtdAFceVl5gAVDrmA1DaaRWbgTjEhC1zEJcqUEmrAChLf8gbR5isRmTQAMq7P1/iFlcdVKIoALFjd+mv+d4cZPtAluzA4HKnYXEzkyKyVZakgkBjlJAvUkaR1SBNUM6jlBBGoJdjR/du8MSuIIUkUSAzuRqGbo9u0VmY971FHb0Y5tN3tvBKbb62T+EQspqZhUNAWAFWJhTHcclpCSHL3LlrdaHtGbxHH+I6cpyvRQXfqGDDSg6RmjCyysMQsnQsSex/ZoIwvbLUfp1WH4glYC01TqdRSza9IWn8fDkUc1qwf0qfSMFSlS5iTLORnBRbMzULilf7XiTMgUpSQ5WfQOdDQmv2ilxoHHYSbxWYpTkKlpA+VSSCOqb36xSdjJyUlaQSL3IcUFzrUUeLf7SmYQuYQkJJcvzLNCAADV4sgF1At4YGUBNyX5nTb7xdIeJmzET1lJAIuSb6H5n1IAvA5HEllRCkEGlGII2Jr+NB5ykKCUmdyAkM2V6HQUcFoaTI5AVKKiwNgHLmuU9PysUKgyscUlwEghNCtQS9hZyTbaFOIcbm5ORCF/KKhWW7snbrYNFQMoYpOYOMxAcu55Ts/s8KT+JZUsEhbEAad66h9KQ0B5heMkIJnKMxT0ygHLQPUsPZ7wNXGVKH9VaOlm2HKTQULvvDKglaEgBIFCKtlNhT26RmY+aEOlRDgWAYO7vQsdYemG0CxOIKlklIDswFraetY0zxUEAAWfms21NNLQimW6Mo8xap6tcwxLwolgAlyXdtdXDV0+sVIlWZmJwKVqKjMqT1L+zwdEqUhcsJOZxzEsxNhTtDgQiaSkIIUHIJNC2r0bvFJPBElYKyw129Fa/eDL6GPwYHDpaiwQnL0DuP+pmFoUxPw8krzJ8pZwmov9rnq0bWO4YlSAJeaoDv2uA1rb39w4TgWIBrLIZm5qqF7f4iM/dlY36FFfDwMs5PDOaymII2YNSveNHgvwvldc0JzA0Q6mHow9AC3e0bmDwk1wVIZrgFhYscoFPX6Q94iSEscqzXKdWtRnbtGcuR9FqCM08AJLk1GoZvQUCe1qQRHBahZWF7MEp+huz9Y0TLUSfNa1m6ijwwZNCHAJuaO1bFV9IzTKUDFXwCUWfMSQzMCK3qaORQn6R7O+HwAyAMz1Cg/KLMwDNU6xoyMKzuUqAsKODcu5JPpFlyycvlJ1fWpOjNSkVkxOKMCbwpcollI2JCCDUaczOdzo/aJM+HyUFQWxIAD+UaHle5joglhlygp1b0Y0eBqwwS5GYf22ENTfZOETm5Xw7kGZSkkj5l5UgvQguXfRxoYaVwcq53cir5gUsS9WFA7+hjXGDzPnS/QhmsDStxA08NT5UJKSH0y76pEU+RsWCMNXAM4eURUuwUhvQksfb7xI3E4V0jKlXdNCe9IkHkaDGI1PxZAcAkN7No38xlY7io8MJzZVqDsWHzEEbG31tGvMnSlqykg1AZ6ucxfW4c+nSMPimDT5lKS5UUJHYvc1JzVuNOkc8EvZEdk/3ZSWSoKC2ANGA/7gG2O/rEx2ClLQlYmIsHcKB9wC/r6xmY3h6/61qWap5czUFBVzXveCcJnBHiImS85V/+QPlN2ILsfr1joSS2jVfAIkrVMGXyioJX0YBrsbWbrGhiJhSTJzBwKhJHL0ex3ID99lOI8IIHiSSogAkyw1DrkrUNp0jlsTOyKBlkpJJ5VJOcGzB4pRsTdHXjhyllKVkpDkrIGbkAUokbFhrvCeLx0xbmWjJLTSlGGwpX6m8V4V4qJZ8RaQogMC6lByklxZ2SzdTFpMoqmcy1GlqCwsNE6d6wdD7PcLxhCmDks2ZTl60FDcO0ReAZeYLqHoal9j6be0Hk4JItkSpiXIBNmBelX72iqioJSpSszmpRle1tLh+sKx0aOJ4K0oTDzTA1HSE2uC9gaA72jn8RKnrSciSoAuqpDDowu72e0OTOIywcpl0UzNnYkZg7Zme4BfcwzLxKSAEBkNYlxSnk0hkimASoglSVAU5Rrq7/AN3O0bElctCCpaRMSE5eTmILseUsUsHFRAZk4lBIyrpsW9SGb1hHD45S2VMQUG2ZIJDdmpftaEUamJ4jJKsicF4mUuM3Ll6sBdn1jH4glGdKzKYPy5FOPWrt+aRqeEwVNKhlR5nNgbNQbG8IcQSia2YpyODmo+7CjMesF2FExWMExw7KCWejl3u3mHeETgVkspVNgC5ezPfqNmO8e4vDpSVZEnMgZspzVp8rP9YcE1eZK1LAUXNqsWZ3qwcWMMmrEv0oCs7lAS9FJI9aip6WjRXKBlUl3BPO4sdz7tF5WHWtaXCMgIJVuRdgSK1buYbn4AqQUgTFKHyuEkvspQZg2a2vaJcrGkThnCZBlqTUlmObq79+20aP+2J+VJNKC30IYWeCcPw4kIyrUUskFiXa7lTVJ3LQYDxEjLMSyhoCnVmDihjNvZSSB/ohcuDpldm7ZXFNYYloyf8AxkvqS1e97fcReUtCeShUQxHM5s4zUiq5XlzBKSBo9OxvC7HZebJFpaQa/MX9r7wCbJKUkqBYmwzO7B/KH94qZkpKqqNXPNm1betx7xYTZQqli9c7l7MXApCsZ4jDFQDJUUjYtWly4ECnS2oHruy9Ojj32g00JmgMV17tb+nS/SCYfDsmqGrZRUlxo+j03g0PYGTJll61sXB0pRPTePU4VmAmb3Bd6f8AF/eDzimpy5Sdq/QJt76QpLnJWebKzsBWm1wHEOyaLnClAcKFd2bqzj7wPNmVymvUX+jWtDE0AJJCXfQm9GoNG2tA0pASyiUN/VTXfT3ED7CiTFKBcNs2dIHcC7631gqEDmoTVvOepuT+PC8xZUwCTU+bM7DWnZ4OiQkOAcy7MkktbRNXgH7PZmKU/lCSX8xJBalGf6xIWxGDmEhwcoFg992FbamPYnYjAxWKHi8rgMRmcPmUKnK1DU9O8Exs96eGpQUaEMrLa7mgaEZOFIdICSz1Cgwq4oXcjeBzZ61LSmYagElnZYblAalPS8b0StGqMWoSihKQRyst2dhUkBQ+7dISSCkKKwxJcqzBnLO1OwZvvFP1bU5UgOxOpHQUbq0KYrHkkVSwOgYijV6/Z4KsHRrfoZq0ZwsS00cqaxGgQkv6RnImy0LyzJniqSwCgGYECiR5mLVtSBSeN50hC1LUlvKFE26e+usNeIj5EkKYtmSzVrVyD67Q+gtMDwfFTS6VJCpRoNAGNR0b3i08gZhKUpO4ZJc2cKWKNSkCKUoZedip3+YPd6HvBp0lExlBVWqU+Vursx7bwCJL4gp8jKCg3c/8iAG36Q3hs5qQkPSth1FXJ7wFGGSWOfloNGPerk9BrFsasqScs0EgMHsGs+vt0gbsaVHmJkJFSCFAnLldQBJJdvLck+sLYLh6kgBAUQpypRBdLbbrL371rCUviE2UAV86VKyk7ehekb+Cbzc2UC9dNhbYCDYtMT8acsqS7IFaBnq4cFlX0/iFJuJWkDxEAU8yVPrUMA70h7FIJACiQQbAg9nUNr/TWB4aYpTpUl28yiKqLgkAC94LChWbiswWBm8NSaivQNzM+h9BC/DMGuUpiskEWHmF2LOW+veNWZKUEkMal3/LU7PEThDlzyiFPR3B0YAly2tBXaCwofIZLudKkMLfWkLnhHiLJWqiv6STUbUZu9qbV94NwoKWHWskB8uV063dmj2fxLKCByp6kmr2sf7NE0NUNcPnS5QSk5pZWQWKgWJJo4sTQODHQmUoO6QsAMQ5Fi4cpPej7RxXiBakZlZilQWAlYalRUiv9meOs4KJsxOaYDLf5bBnu5a/fWJfYovYXDlDVCXNMxKVtqxLv2rBcQM1HGUWyjLX0LkfzCuMkSsxzDMaWdW2gNBHgaZnlpGTLm5iCl+z3u1C8Kh2eEczZQrW7FPq8GTKBSAQkB9CBbsqCYWSwIdTAVcAOR1MSclTGgBApUF/UH9oUlSHqgaCmWkgqB7bdXLAwviJiycyPCCAGBmEO50AcA++0VEpWbmCagGwJsHsDrDa18rCo0zCm+op7bwK6EiJwpXULQ4DOyTrVnJF9IGmStyzUcMpAQ17dIocwIUCjlsOj3fK/s+sGVw0KOaYxF2YNrRym0NDLy5ClDn2qquUDc1b10gUzGKYAMD/AMgQWa4DP+XgCkSwkpRUg0HM3Sxf7wwhJCBn1o4zU9Cf2iasI77KJT4QUtZQ3QKUSHDXDH0heXiZkwqdCcoANaNo7OC1zURZU8E0C1AP/TWux1aDSkoLqU4IZrA0a9QW6CBUPvo8M8hOblFGAAAA7kmIEFZocpI9fc39oPLlSZpdKnS3MxNCXsD/AA0VROQkZiqoZIdRb039BDFshSqXyiYT3Y+wJYbPEgE3iqXZlqIYOgE7tRj1rEibZJgK4pkl5EywAAyiAFZmoCQkk1vW1YzkYsrUZi5T5QzgLBLmgFd+kGx2IWgOFHsGZW5AAc+sOcDxSpmRAFMrk6By9QI3KMlXClzCFTEZABygMNXY6/5hSYSDZSjVIDUAvZr2/DHQz1AzSEpzpDAqUS7sKpSLPcQZToSQkKY6O7dzV4LoWNmNwfghqqbklI8xUpvmYgAE0NO946OTwdChmlc4qHAckUo5eOfx2DUClajRrX5j9qCGpPxsuQBJyCUNCU3er7Q+xLRtT+GITLKpuUfKMwzXrbUts0YH67CoWc8oUB5wol/+00B6QH9d4qyVqzgi7P8AQMw+tYri8AhlMHDFur7PUQhjP6+WkFUnMpBdgUhI0ruabxlo4urMXykOKWcubQfAgZUym8QH5FDqzu1BS8GIkSlraWk8oBQoFXUFKndJfUQ9C2yhwSsVKKpWUpTd1JSQwqwJBNftBOGYUYZDKUXVc1y9gPS8Cl4LMl0oZvK5fKe313gPFET8hSE5gNU3r0v9IPwOtjGJxwKk5apoX8rmlGjQwE2TMBzhaCKirs2l+2sYeFwawDnSqWpxUpetLjYiNJEtTBgHFCp8uY+gvA0NMYWvPy8qUg1zF3PQU6V7tFDhZclfKpWZTAaZq0LgAbv9oWyEf+olXK9DmJU5LU+34YJiFqRLzAMHKQ5JahctoXd33hCL42ROQUqkL59QdwHYWHuYxU4Oc9ykGlzlBO5e5vSNrgcl1+JnNTazjqxaHsdLUxIR4eigWVegp8rw7oWmIYHCIZJKgSKnKGSo0YvoK+vSN/D8XQs5UKCCL5gSE2o7VG1Y52bUJCnJSoZrJ3LNrTLCOHxXiL8OWlpnMGIpR7n2iF/QKR2apmdZU7pbo1P+JSb3eNOViANSEs9gPsqneM7h2FmS5IEyWnMA+ZVt+UtoINh+IBZZg5TcFq0oE7RD+mmg6sXLDATQQqotXtV9oDPUoM7Bw4M00Io1ADtrFsNPCmUQqlAVOL9mD9xDasqlHLm0zFw1mAd6Ug77DEXSMworLoKA06PpbSKTD4ZbPMUWoC2Uk6MA9Lw4pZAGYAJVQZ8vN2FXhRWOSVghOeii6gEgVbKxD7sIH+CGCWQlSzS2YFQSx7XavaLzpgyZgqgIc7B7VBfvGTLx6SoupKVUSQ4Ap2p6CD4rCD/7ZHK5oFEt3NGA26RTQWgonZw7kgPz8o1IYuzEENaJh1u5SCs1qzDrVr9oAmQl0gigL+ajt/TqqGziAQ5BCCaWIGtDf0hW6E+isuWkrqAQkWYpqe+vVvaDiWOYkGljlDdhVzCmZyaKawpdgGJcMPtF8VNUUpSFUFQSavtSh1oIS3spHuIxiUsCFFV3y07irR6ohnSS49OlnbasKzBPlrdSgtL3Swa1K1Om8eqZSeeab6qNNdPaHsWhgS0O8wEqZnzV/wAPEhdZCK5tWDZrezxIMCW0c5iigKpLS7GutT7QNOJKUKyMgmpUmhNw3sIkSLRYLh2LUlKlUL77uKwaXxRUxgQAQQ5GtekSJDoVnglgIzmub5ftApuPYpzJStKFUSa+xLxIkCEw4YpUUjIB8oqNekJSZfiKAHLnLE36RIkMZqDhKJDhHmUWKtW2G3+YmClomTEJUgM+U9Qa30rWkeRIldjYriMNlnT5bumWQ1LvX8aFeHcSUvMr5BZFTq3md49iRTJAzZ5MxP8A+wuu9a5a1jbThBnYUpoBpvvEiQho8npYOplAFgPKzA6+tIDhJCJpKVBRGYGqibgmlto8iQPoldmvhOBISl5SlyyeqVitwxTXesCVjSc71CXDf9JpX8vEiRDeipJGrheGonolrUGzJDj0T/MOz/haSUZcoBfzJAChexj2JEopJUJ4TC+dKVrSEOBzVudYAUFS8uYvYKLKbqxDR7EjPjdrZKJKXkmKSRmUNTQGgPlFHhtC1GWoFQuwYCgY/wARIkbJDfZmYiYykh1Elqk1FWpS0aEmQGJIBANiHsHfu8SJFITGlyEhBVkSXD1Af3DQBRzhjoHozF30LxIkKfaFQD9QlKVMgDKNGBPctaK46YtSU5F5GagDi2xMSJCKloWwE5QVlfm/qZnuKiNNJINTmBDsX27xIkFCFcXMDhLEi7E0Gu0HwPCEKJ0etXV9SY9iRDKXQ2n4WAA/9RXYDKPoYkSJFkn/2Q=="/>
          <p:cNvSpPr>
            <a:spLocks noChangeAspect="1" noChangeArrowheads="1"/>
          </p:cNvSpPr>
          <p:nvPr/>
        </p:nvSpPr>
        <p:spPr bwMode="auto">
          <a:xfrm>
            <a:off x="77788" y="-630238"/>
            <a:ext cx="1905000" cy="1247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9878" name="AutoShape 6" descr="data:image/jpg;base64,/9j/4AAQSkZJRgABAQAAAQABAAD/2wCEAAkGBhQSERQUExQWFRQWFxoYGRgYGRgXHxgdHBgXGBwcGxgcGyYeHRskHRwYHy8gIycqLCwsGh4xNTAqNSYrLCkBCQoKDgwOGg8PGikkHCQsKSkpLCwsKSwpKSwpLCwsKSksLCksLCksLCwsLCwpLCwsLCwsLCwsLCksLCwsLCwsLP/AABEIALUBFgMBIgACEQEDEQH/xAAbAAACAwEBAQAAAAAAAAAAAAADBAACBQYBB//EAD8QAAECBAQEBAUDAwMDAwUAAAECEQADITEEEkFRBSJhcRMygZEGQqGx8BTB0VLh8QcVYnKCkiMkQxYzU2Oi/8QAGQEAAwEBAQAAAAAAAAAAAAAAAAECAwQF/8QAIxEAAgICAgMBAQADAAAAAAAAAAECERIhAzETQVFhIgRCcf/aAAwDAQACEQMRAD8AEo5gxihkAU/mFpZZgX6PDCDVgQ+zxrGZytFlBvx4JIYtqOsQrNh/aPGY1bu/7RpkTVDXLu24/gwuuYl7RVUroS/rA1yS4H3hpoC65hdwadYYk4hm+14Rnyz06NBR5X16xTqgGpsxxUe1IDmPmgQUS2tYqpSn9YpIB5VReu8SZLZnI3hYz36wZanAevaJ6GGw05UtQWhRBFiI6PhfxvMQGmjOAGBsX3J10jlJkwuAkeu0EUqzsfzeFLfY02ujupvxwnI6U81aHRtaaGNLCfFEhaUHOHUQnLqCaVGz6x8wUKuPuIGlFalzGeCK8jPsn6tDPnS2+YaX16GCJU9qx8V8RVvpaG8JxeZKqiYpNxQkX6O0LxFeU+wRI+a4D41ny5eShqSFKqWL096xu8N+PpeVImhWerkAEHYt1iHBotciZ1sSMnCfFGHmEALAJALGlyQ3en1EaiFghwQQdRWJqirTLPEePIrMmBIJJYAOTsBCGXjC+LsRikSknCh15q2sA/zUaEOIfGqlHJhJKppJYTDSWLepv0jjvijjk2ZO8GYtQSGzZC4dqgBxSrQWS2djwr4+lEZMQpKJyRzMeUkPZRZieusLzeNSMUtaVSpeYeUzVhL6OGrqddI4zF8DlyJRUpedcwAJSQMyR1G/rGfi1ICeYFSiAEk0ygb/AF3+kDdCtnTY74xOHScPhpCcuZTqUrxAo3dLs4jJl4vE4y6d08qEocabUH50Rlr8UhKlqypDMQ9gSG1u9Opjawc3NLQ8vw0ya1Q4WWqMxIyvfW3eBbEe4aQqUomaGS6QoOwLF3vaxoDp1jT8eUorCHCVcwdJDFmIJu1Pr0rnTZpVVR8JBBdJAzEO2dJIIUC5oW7xlcUxmHRIKAZs4qQojMrJcMhkppdru71hOTWgNrBYlanEtCVywWJE1KgD2FjGKvhOZSypTrBJUEty/wDUdI+Xlc5BIBUkg1YtX3jpuD4Nc1QM1JSyQVPZtO6laA99QY5ZxU2rBJGlxvAZagrJJskpVo70q3p6xIS4jxEKXrLUKWKg2w6WIPeJFLjig0N4vFAhLHXWCYfGjNao6Md4yJszUGpuDRvWCYebV9Hr/aOrHRmdQmaGrbf+8FcM7P8AcRllRAuGpe8HlFyC5cDX+YFL6A2Vm4GbuYv4qqWI2av94XUt2Gn7xSfooEtr+CNlskd8QNQejQCdNKalFPy8ATO2LG28HRiGoon2vDqhEkzgRtBEzU9H6wtNxHNYNo3+IsZ1LPuDD2MsaKzNTpFit9bwJC6PbZo8MxyzdmpDsRYmh/DFkgtXXesVIGhcx639RaKsDwpFKxFPQg+8VVh9j3is1BA3aKFQdJJd/wA1i5f+0JpKjVqRBMBd4VCGwl6R6ANGeAAga+2seqA7wgDJ3Lv00jd4D8WLw4CTzSg/LR3OxagBq3Uxz/i7CLIW9q94TjY06Pp2A+MMOtCSqYEK1B3DbaHSKfEOHxE2WrwVy/DUkMDcuL5ntb3j5sT0bvG9wf4uVKBRNHiS8oSlNKMaP6Ej2jGUPhsp3pmPIWrxUOuYmgyBASmrbgA71aGpmBUhbhAJIyuCZpzMdTZ6e8dcv4ikMhSOUapyiwoWpYOHZoOmVLKjNSpKgQk6Cj/ZiBGdGlI5IcJXiChUy6/l+YAWJW/doJj+D4QISsu4LDIeUgFjWupf1aHONYoOgSWIPMFo5WDkFObViTSloSlCYJoUlSvDT8qiAllMSSP6SQbXCd4NAJcRQnOlfhhA5UpWpXzctSQej5n1jzivxXNlrTl8OYhLHKEggm1VbUvX1jO+IsE0wJC5a6EtLUC1fKBvfrFfhzByV8i0zCpROZq5ACwoQAL3fSItt0gF8DLVPmq/UqUQpJLIOUlnZIcFknMwA0aHT8IrVLV4qSlLoQgvnUgLXlSCL5R2em8bkjAS5c0eG00ygwDHMkgmvJQgu1a0paCcd4oQtUwKQ7S8yHWDyzEK8pZgGFe7Xio8aAweKYOThTJV4AExGbKVJziYA4Cg4ZTlrh+aEMXPViJjKejP1LAaf0hh7xl4nGzlTV+IVZnOXMSGQSrK2woaRgo4tOz+HLKjmJASFV9z/MYyabpDpvY7xnGoSspWygCQDY+7i/7dYkJY+YVTOYB2fmAZ3Yh+lB7x5BQYjWJmggEbexj2TOJZr9NYqcMrK5SwaK4aWQbEhiwY3jr1RzmxhSVcqiSGuPy8G4bPUhSk3SN/u+8ZeHlLCnD3egjQlrBUxCgS7tRu8ZMY+cSCCQCa1I+8RGJUL29KwmtHhrYOxuC9YLJlmlKev0iosVMKpsxy0+0VQSSxftBM/RoNJfMfy0dCkKgSkUDKcDeInmf94mKmKOgobjbaJLDB7Po0FggiEN5jTpF0LAu3eAGZZxQxFgAPmcGwEIBsTEnS0eKnAljWEiFJNCDDMuWLgt6QdAwqpZFQX/NoHKZROpEeKmMXYjtr3guYEApHtrApCAGfRrdIi5Fi2n4YotDqUT9Yv+pJABjX/gAiSIslcXQsGh1ixwg0MDaEeiaDvF5Zr0/LwNEljU+0XUqwFIltDPRiKsRTSBKm1PXaKzJuXrASt9v5+sYTmnpFxQVeJexLM3v+0VUss2g/P4iqywZq9YCrFhJNqJKjQmm4b9451dmyV6NHB4sy1ApoRUuHFHb6mGOJfEC5oCVgKUHq4BYilLUb66RzsvinivlOZIDk7Xo3pHsgZlkqaoysDaHKTWibaGv1aUF1Jf3BuDQ6d7w2OOsk5MyATXmc/wDk30jLUxLCXQdXcb9vSC4lf/EFrDbq8KOhNmhw7FELMwLIJfltm9Xg+Jx3jckxIAIZ83l6gn9oyEKTRRzBQtXa14VxWMmL5QzFQsBf0FL6xr5UkTQKahXjzFq5nTlJJsoHLTRmAPrGbw3g4TNzzA4C6Mog0erd8pvDkpJ8RlqKSCKEfsY0MZPySVqQyWGVK6El7Od9fRo55S/rSNY29HKY/EJBqgmpBelQfvePY84jgilCAbkqVU3tWJFI1Z1ErBpbmqrYk/faPFzcqeTlGw+7wfwh5iSlSrJB33ENTcKnLc8tTanZriCzjM2VxNQIWm4vR39DrG2rGpmc6RlJFQxp36xmIyuUgfYN73h7gnD0rmlM2alEtIzFRd22AFPU0H0gpWUlYJeDdYUXBS7AF3hlCxqfVvvFuPcJRJmtLXnQapLv6U6a6wohK0oIBBJe4huxjM7DFJez7/tF05c5qR5n9jGZheLhKQlaioP0DE9Y9x00h1JcjQ01DXjSM30xN2eTOKpCSA/feF/15HMKjuXbtGYqcrWo+0elRNqxpiKjbk84ChbVjBpwQA7Ekd4zuHnKigrqLRoK8vmLUhqf0VHkudrb0gyzmqD9YzjMuzj7RfBzCSxqOkTbHQ7MxFKfWBjEE6+rs0US9OV2iuJKi9r6N9YWViG/90IoliOtH7QYKCwcrVu9DV4wxNI07xp8OwhWjMqiSWTudH6AfWC8djUXJ0gi8PlNxS4BBgf60gvptDq8NLQQlkqGuh9CI1sBwbCqGYh+6z9qRL5W+zbwM5pfEGBIoT+e0L4bFTFVNOtv8x3auDYQoKfCSrq5CvQu8YfFPhxDEyCoEfIpiD0B0PeE52J8LRgEF6kEQWW+op/eFPD1ZqttF5SmYkwqJQxMxKUhzbrrAsFjCDNZSkuQ5CcwbKyR7/eK4nD5gAxUSQECvMTtvtH0Xh/wVJkYfwJjTJkwZpraKAplVcZXLdyYUePPRceTxvI4ThnBBiJilSlolqORPMkkKWSRTKCUigejbkGCcd+D8ThGVMSnIaZkHMkHrYpfR2jvPhX4bl4VSmGZ3yq1YtTu40g3FeN+FPEqcM0qYkgpIorf6OWjaPBa/TPk5Vm36Pk02YEkAAFupBf3aPVArJ2O+sbnxbwL9IpKpebwJpUZalczEaEt7bj1jnkzMz0Yir72jBqtMEOyQoizgVINAQDZ3/l4qZxSXlJINXNCwFS6tqfR7wD9Ur5XoKqAenqKQscYACyiBQsXqez1o14w5IKT2GxrCylqSV1YeXer1GrMCSYUnuspSXKQSpiaNagsIHi8SqYglNEpISokEZndqCgGtd22hhaMqUHp+MLmHtGkbqxfiSE0HlKXFXttSJApwMxRZha/aJCToRoqUQQU2NO2jt/MGkcSZZTMYAMCegicV4cZCE5ue+1KkUeMJE5JGdSiC7MBUj7R0JZKzOjcm8SSlZCE7mpd3hvh3EkoSVKJClbKyu1akpIOuu9I50zHSCzkOS+gApC8nHLzJmApUQ7JUHTUEHY9o3h/ivki2jTinhJM6AcSAUsJGUGqQz5SSFMxqARp/eLScQ/zHNu8czJ40qWpyQpZd6M77/2jpcMuWpCCygVAKPR9ujwubh8SQpSUm2AxGFo9CS5PRg8VHEZqABdJTZtCfoYfny0J0KtG76wvPkArKiCUsA1XYdYxTT7FSZSdgZZqFkk1UGJHXmtA+H4QeJkz5Zah5jVu4HWLzFhJSJdEtUGt+msIz5hzHYfzGqYhybhzKXcKAJYj5hu0aOG4oKlQJoKluWo20teMjE44ZEpqVDsad/rF8HhyomrUhPq2I2uNYTKpBC0lK05uVJA5idDCCMNlrQt6QcYZlgrrYZa0DV1gyZEsKSMxUcvlA1ZqGxiXIMhXDnxFoDmqgLWJp6wXE8JnJmrSlJUgLIB5Q4ehh7B5JaUUNxlUQHNcwB7E3josUgYhGZCwhQL1BYqFDbVqekKMluioxtHNYPg0wlOdJa7kcqdypT2H48asvh8pYPh4h1Jo+U5aaBi7dW0hHj2JKUJlrm+aisr0AsA9hvqT2jHOCkJYoKgp/MFEH+PpCds6ILFD2P4diJSwFpzZiwUkgpJ6K/YsYGcfMw3hlQZM0KKf+1RQQRuCPrHUcJ4dMyDxZ6ZiFAMQhQKhpmqxIhP4q4LLxnhSJc1MpUiyTUqCiHqLLcPapOkVkmtjproz5XxA9bQ9K44lYYmscLxvh2JwjGbKXLSSQCSFgt/yTQ76UhTAcXLsTE4/B5HaTRLUolXiKJLMkgJ05lFiX7DSNSRwN0hSJqUA7SiVei1En1DRg8E4xLl5lTDdLAbuY1ZXxQvwQEydWFSzaVrBsEonT/C/wmiWs4pZVOMt8uYEnMw5gSTYO3U9IxeOfEav1tsiwlwAWN6ZhoSHIfR41eNfFU5OHljDlEtJl1oc0smxzeVXXUFt4+Y4bBTpk7OtYKszqUouVOa8z1cfeN+LkUTl54ts+mS+P+ISlPIf3/mMzH4dcxDnMpiFO7mnQ69RvaCcK4Hl51EKLuyTQdzDyZ6ZiAZXlUARej2B6iO26OTG1sv/AKkTAOG4eXqVS/ohXtHz7A8O5CoFBqAUl6DrsD06Qx8SCcVrlqOZKVBqHUAinR29YrhcOlCCEkgquVM2oFCHpSojyuWaT2d8EkJY3BISAUzAoZiFcpUxBoGDvSrlhSBTUyjRlKA0cgDYZRzZjtmEOSiQnwwlkCijfO7u4pR9TEwpCUk5SkPQEM3894xc7Q2kASEoHlQlKi4TlJbR8xU5N/pAMTOSC6S3TZ+pgk/FhRys4o+g6P2/mKy+EpWSqYosD79oi77GlZ5gJJOZVHVqf6Ratt4kExc0SyEgG1gO1okTTeycTW4jiFTHEwMKh9CO0c7i+GsohNjUR1c3C+IMpZTF06EesDPCReoMdEZ4lLjOSxUrLLJBIsH2rtGdiuHT8OB4iFBKkuhTUIZ6Gz9Lx3w4QC7hwd2IjAxfxHMwuKmSi0zDm8pQCk1SLA2rWOzh5p9QQPjj/scays77x2/D5maShi+VIBAbSl4LwGVLmY7DTkSkplLCyUtRKkJU7iwLZVNbWKyZgUM2UBCiVDKLOXg5+TJJV+kS46V2eq4nVgkMdTB1zkgAgHap/aPUIlGpp6NBFSkMKmnSOS0Z0LLwDqCgoAXZ/fSCr4Q4e53FX79YOpPykBSTZqfhi0pCkmiaM1oM2VG0Zp4YCSS79LQSRhshcxpJwJJeld6fzDcnCNTMk70Jb6Q3yDSE1SUrGZNFDc0P9oVXNzApIykVJ3OlY2f9uS/mbslRgSfh9Kl5lKWRZsrfcxmuRIPGxCWp6qIKRpevQ9IDI4jNQZsxM0y0NqApJVQDMDuNqxup4IgaTD0KgB7CCq4WksCi1nVbeyYXkXo0jCSdnz7iXE5uIIXMUMzMAAwYdBvC8tS3uRFeNy//AHMwJsFEBi+p1EMYzCqElLtv1rvHUuhsP/8AUuKATIlTCQfKKDu6tAO8YeJ4gtExTLJWDVYPmVa/9IsIX/UqQCxCXcOL6O0DwWGzKD+UF1GzAflIVDs67D/FSsTKRhsSsCWt0+IQlRSUkFzmoO4ZgY5jH4YypqpaVCZlIZSQeYEA0jzH8TzHKkcqXyuAW+lB0j3AzlKosnKK0o3bRun2iEqKezp+A4Y5FKXRiAAoV3PbSOjwc1akKDOAxazttRzvGVwbCNIS1S5JI77Xs0aSZvhsUgqWTygPSv126xDnRLtM0p0sq4dnZsiyW1qwZ36gxz+FNCsjlS5Y/M1S7aR0+Mxokj9Nk55ijnSkvlBAYk1ADsO8c5xWS0hbJV5C5GlIlvoicXZpY3/V3CLkTD4M2XiFSlJGVKSkKKSBz5wWfXK8cdgf9R52HwqcPLQBNTmCpq+Y+YkZU2cPcv2jKwnCFfqJSZqFJCi7FJqwJA9WgHxNhPDxKxZ2I0uB+7x2+R3RGCR2Hw7xCbNQlUxa1ElSyblyS5J3IHtSH8XifGNOZQUwr5SGrZjtCvw/JyYVABAdAJUaXdbX0BZ4rJ4th5TgTBXVjR67bx507nJ0i0rGhLCaak+xuTWBzZJLNvUm/VhFRxKUACVpUDrqTs148/XJP/yJSdy4GzAROLRoolThgKlhqBf39IqspL8wJHy0P/8AOsXOFSSSZocgVFfbQaiDYbDykADZ2cQN0UxYYZKmKlKr6bRIbxEwFTVpqG/ePIMmTQ1OkzWJKFg9unaFpSZpLeGpj9NwxjqlcWa1d206mG5c19IeQ/Gmzkf9tnjyZgDo5/BHGfFUibKxIM5D5xymz6e4/iPsgV7xyH+puCzSJc3WWtv/ACDfcAxtwczjPQ5wTRy/wZxopnKlBPnSQNQk5SlRNKcpNY7/AAPBkypSENmypZ7O2rRxv+lWAzTp00syEBH/AJlz9Et6x9EkUdBNRbqnT+PSDnm5SY4xuKFVYJBugeogapEtPygewh7w1pB+Ymodh6Qq2ZiqWH6t2aOdMeKLoSlqD2i1AbRWQyflCR+8ez56Uvmp6iBtA1RYKSWpePEqD+Uj0iqJydDHoxaXu794MkLQRJ/4mLoNHytGcMcxfMmmmvt0LVO4hVfGhQWJF3B/tCyHdGzMnhN/y9e1IrLxKVAMQ/R/vHKcVx00qzpSGA5hUHYHWlW/zFsLj6C4UALMNnb+8Np9oNmb8Y8JWrE+MEgS3Sklw5LO+UVAuK7RMbhhMltLFSgUG7a+sOcSxy5yAlJdlVB1Z/X/ABHNTFYkOlKqE0cgNX31aOrjna2Q0zPnyjMUiWOVCUgKoLpck96/zERgjNEwSikIlJzMTU9aByaX06R5nUUrLM9O4TQts5enSN/gOGl/pwhYBUtTu1Qds2lBcQ5SpDSs5ng/D/Fny0HyqIJba59WjW+I8NLlYnJKTlRkSya3rvV4yps9cjEkg1QpxuR/iHOI4jxpyVJNwA5I6+1GiWnd+hI1pGJnYSZmSc8tQuK5XqQRqH/BHX/CvF5c6cFkDPLBmZeiRQvtmYb9o5xOJBYOxFLpIIZ3JemvtBvhyZL/APdTJgSD4bSSki6XLpLvmJCQzf1A7RGOXZVFsbxdsXMWonIskEgHlNcpfuBFZnFlVL8rUPr9fz0xkBVphCSr5lEsdWA36RaXOCSxUVC6a0I0Iga+lWP4guheUuQyk1I1s4OzxyvHsLNUsLKVWAcnM7dY6ZE9CqCjhnOrX6P07QmvFABlVQXd6U0HW+lIqMqCaUhCTw8lCAljyh1KUoM76OzBmi6uALILslrmhf1EOcNTllDMaF6b1JsxteGpuISKhkjtfvu9WivI+kThEwkcIKyQmYlklnLjcUan11gmL4ZMCWBKk1dgBzC7sW2r9I0BKCwopQQXo3K4APN0qLU9WjKnTJpIbNWjOwu1W1d/rFKTbI/lFpWPmoTlKfl1FxqT/MDONnLICXoKUApfa0PYeapNZmYlhYsz3BDWvrtDNMxOuZkjMaAnlfZhcV/lul6Cr9mHkUoc00gkksczd3iRsKwco1K1g2KUgKs7F220YfsJBYqO+PEpSHCA53/vFUceJYADOASRUO3vpWIODpdJWxIDAJLCu/d/yrsJwiUh0AWAfYBqR5zaRtdAFceVl5gAVDrmA1DaaRWbgTjEhC1zEJcqUEmrAChLf8gbR5isRmTQAMq7P1/iFlcdVKIoALFjd+mv+d4cZPtAluzA4HKnYXEzkyKyVZakgkBjlJAvUkaR1SBNUM6jlBBGoJdjR/du8MSuIIUkUSAzuRqGbo9u0VmY971FHb0Y5tN3tvBKbb62T+EQspqZhUNAWAFWJhTHcclpCSHL3LlrdaHtGbxHH+I6cpyvRQXfqGDDSg6RmjCyysMQsnQsSex/ZoIwvbLUfp1WH4glYC01TqdRSza9IWn8fDkUc1qwf0qfSMFSlS5iTLORnBRbMzULilf7XiTMgUpSQ5WfQOdDQmv2ilxoHHYSbxWYpTkKlpA+VSSCOqb36xSdjJyUlaQSL3IcUFzrUUeLf7SmYQuYQkJJcvzLNCAADV4sgF1At4YGUBNyX5nTb7xdIeJmzET1lJAIuSb6H5n1IAvA5HEllRCkEGlGII2Jr+NB5ykKCUmdyAkM2V6HQUcFoaTI5AVKKiwNgHLmuU9PysUKgyscUlwEghNCtQS9hZyTbaFOIcbm5ORCF/KKhWW7snbrYNFQMoYpOYOMxAcu55Ts/s8KT+JZUsEhbEAad66h9KQ0B5heMkIJnKMxT0ygHLQPUsPZ7wNXGVKH9VaOlm2HKTQULvvDKglaEgBIFCKtlNhT26RmY+aEOlRDgWAYO7vQsdYemG0CxOIKlklIDswFraetY0zxUEAAWfms21NNLQimW6Mo8xap6tcwxLwolgAlyXdtdXDV0+sVIlWZmJwKVqKjMqT1L+zwdEqUhcsJOZxzEsxNhTtDgQiaSkIIUHIJNC2r0bvFJPBElYKyw129Fa/eDL6GPwYHDpaiwQnL0DuP+pmFoUxPw8krzJ8pZwmov9rnq0bWO4YlSAJeaoDv2uA1rb39w4TgWIBrLIZm5qqF7f4iM/dlY36FFfDwMs5PDOaymII2YNSveNHgvwvldc0JzA0Q6mHow9AC3e0bmDwk1wVIZrgFhYscoFPX6Q94iSEscqzXKdWtRnbtGcuR9FqCM08AJLk1GoZvQUCe1qQRHBahZWF7MEp+huz9Y0TLUSfNa1m6ijwwZNCHAJuaO1bFV9IzTKUDFXwCUWfMSQzMCK3qaORQn6R7O+HwAyAMz1Cg/KLMwDNU6xoyMKzuUqAsKODcu5JPpFlyycvlJ1fWpOjNSkVkxOKMCbwpcollI2JCCDUaczOdzo/aJM+HyUFQWxIAD+UaHle5joglhlygp1b0Y0eBqwwS5GYf22ENTfZOETm5Xw7kGZSkkj5l5UgvQguXfRxoYaVwcq53cir5gUsS9WFA7+hjXGDzPnS/QhmsDStxA08NT5UJKSH0y76pEU+RsWCMNXAM4eURUuwUhvQksfb7xI3E4V0jKlXdNCe9IkHkaDGI1PxZAcAkN7No38xlY7io8MJzZVqDsWHzEEbG31tGvMnSlqykg1AZ6ucxfW4c+nSMPimDT5lKS5UUJHYvc1JzVuNOkc8EvZEdk/3ZSWSoKC2ANGA/7gG2O/rEx2ClLQlYmIsHcKB9wC/r6xmY3h6/61qWap5czUFBVzXveCcJnBHiImS85V/+QPlN2ILsfr1joSS2jVfAIkrVMGXyioJX0YBrsbWbrGhiJhSTJzBwKhJHL0ex3ID99lOI8IIHiSSogAkyw1DrkrUNp0jlsTOyKBlkpJJ5VJOcGzB4pRsTdHXjhyllKVkpDkrIGbkAUokbFhrvCeLx0xbmWjJLTSlGGwpX6m8V4V4qJZ8RaQogMC6lByklxZ2SzdTFpMoqmcy1GlqCwsNE6d6wdD7PcLxhCmDks2ZTl60FDcO0ReAZeYLqHoal9j6be0Hk4JItkSpiXIBNmBelX72iqioJSpSszmpRle1tLh+sKx0aOJ4K0oTDzTA1HSE2uC9gaA72jn8RKnrSciSoAuqpDDowu72e0OTOIywcpl0UzNnYkZg7Zme4BfcwzLxKSAEBkNYlxSnk0hkimASoglSVAU5Rrq7/AN3O0bElctCCpaRMSE5eTmILseUsUsHFRAZk4lBIyrpsW9SGb1hHD45S2VMQUG2ZIJDdmpftaEUamJ4jJKsicF4mUuM3Ll6sBdn1jH4glGdKzKYPy5FOPWrt+aRqeEwVNKhlR5nNgbNQbG8IcQSia2YpyODmo+7CjMesF2FExWMExw7KCWejl3u3mHeETgVkspVNgC5ezPfqNmO8e4vDpSVZEnMgZspzVp8rP9YcE1eZK1LAUXNqsWZ3qwcWMMmrEv0oCs7lAS9FJI9aip6WjRXKBlUl3BPO4sdz7tF5WHWtaXCMgIJVuRdgSK1buYbn4AqQUgTFKHyuEkvspQZg2a2vaJcrGkThnCZBlqTUlmObq79+20aP+2J+VJNKC30IYWeCcPw4kIyrUUskFiXa7lTVJ3LQYDxEjLMSyhoCnVmDihjNvZSSB/ohcuDpldm7ZXFNYYloyf8AxkvqS1e97fcReUtCeShUQxHM5s4zUiq5XlzBKSBo9OxvC7HZebJFpaQa/MX9r7wCbJKUkqBYmwzO7B/KH94qZkpKqqNXPNm1betx7xYTZQqli9c7l7MXApCsZ4jDFQDJUUjYtWly4ECnS2oHruy9Ojj32g00JmgMV17tb+nS/SCYfDsmqGrZRUlxo+j03g0PYGTJll61sXB0pRPTePU4VmAmb3Bd6f8AF/eDzimpy5Sdq/QJt76QpLnJWebKzsBWm1wHEOyaLnClAcKFd2bqzj7wPNmVymvUX+jWtDE0AJJCXfQm9GoNG2tA0pASyiUN/VTXfT3ED7CiTFKBcNs2dIHcC7631gqEDmoTVvOepuT+PC8xZUwCTU+bM7DWnZ4OiQkOAcy7MkktbRNXgH7PZmKU/lCSX8xJBalGf6xIWxGDmEhwcoFg992FbamPYnYjAxWKHi8rgMRmcPmUKnK1DU9O8Exs96eGpQUaEMrLa7mgaEZOFIdICSz1Cgwq4oXcjeBzZ61LSmYagElnZYblAalPS8b0StGqMWoSihKQRyst2dhUkBQ+7dISSCkKKwxJcqzBnLO1OwZvvFP1bU5UgOxOpHQUbq0KYrHkkVSwOgYijV6/Z4KsHRrfoZq0ZwsS00cqaxGgQkv6RnImy0LyzJniqSwCgGYECiR5mLVtSBSeN50hC1LUlvKFE26e+usNeIj5EkKYtmSzVrVyD67Q+gtMDwfFTS6VJCpRoNAGNR0b3i08gZhKUpO4ZJc2cKWKNSkCKUoZedip3+YPd6HvBp0lExlBVWqU+Vursx7bwCJL4gp8jKCg3c/8iAG36Q3hs5qQkPSth1FXJ7wFGGSWOfloNGPerk9BrFsasqScs0EgMHsGs+vt0gbsaVHmJkJFSCFAnLldQBJJdvLck+sLYLh6kgBAUQpypRBdLbbrL371rCUviE2UAV86VKyk7ehekb+Cbzc2UC9dNhbYCDYtMT8acsqS7IFaBnq4cFlX0/iFJuJWkDxEAU8yVPrUMA70h7FIJACiQQbAg9nUNr/TWB4aYpTpUl28yiKqLgkAC94LChWbiswWBm8NSaivQNzM+h9BC/DMGuUpiskEWHmF2LOW+veNWZKUEkMal3/LU7PEThDlzyiFPR3B0YAly2tBXaCwofIZLudKkMLfWkLnhHiLJWqiv6STUbUZu9qbV94NwoKWHWskB8uV063dmj2fxLKCByp6kmr2sf7NE0NUNcPnS5QSk5pZWQWKgWJJo4sTQODHQmUoO6QsAMQ5Fi4cpPej7RxXiBakZlZilQWAlYalRUiv9meOs4KJsxOaYDLf5bBnu5a/fWJfYovYXDlDVCXNMxKVtqxLv2rBcQM1HGUWyjLX0LkfzCuMkSsxzDMaWdW2gNBHgaZnlpGTLm5iCl+z3u1C8Kh2eEczZQrW7FPq8GTKBSAQkB9CBbsqCYWSwIdTAVcAOR1MSclTGgBApUF/UH9oUlSHqgaCmWkgqB7bdXLAwviJiycyPCCAGBmEO50AcA++0VEpWbmCagGwJsHsDrDa18rCo0zCm+op7bwK6EiJwpXULQ4DOyTrVnJF9IGmStyzUcMpAQ17dIocwIUCjlsOj3fK/s+sGVw0KOaYxF2YNrRym0NDLy5ClDn2qquUDc1b10gUzGKYAMD/AMgQWa4DP+XgCkSwkpRUg0HM3Sxf7wwhJCBn1o4zU9Cf2iasI77KJT4QUtZQ3QKUSHDXDH0heXiZkwqdCcoANaNo7OC1zURZU8E0C1AP/TWux1aDSkoLqU4IZrA0a9QW6CBUPvo8M8hOblFGAAAA7kmIEFZocpI9fc39oPLlSZpdKnS3MxNCXsD/AA0VROQkZiqoZIdRb039BDFshSqXyiYT3Y+wJYbPEgE3iqXZlqIYOgE7tRj1rEibZJgK4pkl5EywAAyiAFZmoCQkk1vW1YzkYsrUZi5T5QzgLBLmgFd+kGx2IWgOFHsGZW5AAc+sOcDxSpmRAFMrk6By9QI3KMlXClzCFTEZABygMNXY6/5hSYSDZSjVIDUAvZr2/DHQz1AzSEpzpDAqUS7sKpSLPcQZToSQkKY6O7dzV4LoWNmNwfghqqbklI8xUpvmYgAE0NO946OTwdChmlc4qHAckUo5eOfx2DUClajRrX5j9qCGpPxsuQBJyCUNCU3er7Q+xLRtT+GITLKpuUfKMwzXrbUts0YH67CoWc8oUB5wol/+00B6QH9d4qyVqzgi7P8AQMw+tYri8AhlMHDFur7PUQhjP6+WkFUnMpBdgUhI0ruabxlo4urMXykOKWcubQfAgZUym8QH5FDqzu1BS8GIkSlraWk8oBQoFXUFKndJfUQ9C2yhwSsVKKpWUpTd1JSQwqwJBNftBOGYUYZDKUXVc1y9gPS8Cl4LMl0oZvK5fKe313gPFET8hSE5gNU3r0v9IPwOtjGJxwKk5apoX8rmlGjQwE2TMBzhaCKirs2l+2sYeFwawDnSqWpxUpetLjYiNJEtTBgHFCp8uY+gvA0NMYWvPy8qUg1zF3PQU6V7tFDhZclfKpWZTAaZq0LgAbv9oWyEf+olXK9DmJU5LU+34YJiFqRLzAMHKQ5JahctoXd33hCL42ROQUqkL59QdwHYWHuYxU4Oc9ykGlzlBO5e5vSNrgcl1+JnNTazjqxaHsdLUxIR4eigWVegp8rw7oWmIYHCIZJKgSKnKGSo0YvoK+vSN/D8XQs5UKCCL5gSE2o7VG1Y52bUJCnJSoZrJ3LNrTLCOHxXiL8OWlpnMGIpR7n2iF/QKR2apmdZU7pbo1P+JSb3eNOViANSEs9gPsqneM7h2FmS5IEyWnMA+ZVt+UtoINh+IBZZg5TcFq0oE7RD+mmg6sXLDATQQqotXtV9oDPUoM7Bw4M00Io1ADtrFsNPCmUQqlAVOL9mD9xDasqlHLm0zFw1mAd6Ug77DEXSMworLoKA06PpbSKTD4ZbPMUWoC2Uk6MA9Lw4pZAGYAJVQZ8vN2FXhRWOSVghOeii6gEgVbKxD7sIH+CGCWQlSzS2YFQSx7XavaLzpgyZgqgIc7B7VBfvGTLx6SoupKVUSQ4Ap2p6CD4rCD/7ZHK5oFEt3NGA26RTQWgonZw7kgPz8o1IYuzEENaJh1u5SCs1qzDrVr9oAmQl0gigL+ajt/TqqGziAQ5BCCaWIGtDf0hW6E+isuWkrqAQkWYpqe+vVvaDiWOYkGljlDdhVzCmZyaKawpdgGJcMPtF8VNUUpSFUFQSavtSh1oIS3spHuIxiUsCFFV3y07irR6ohnSS49OlnbasKzBPlrdSgtL3Swa1K1Om8eqZSeeab6qNNdPaHsWhgS0O8wEqZnzV/wAPEhdZCK5tWDZrezxIMCW0c5iigKpLS7GutT7QNOJKUKyMgmpUmhNw3sIkSLRYLh2LUlKlUL77uKwaXxRUxgQAQQ5GtekSJDoVnglgIzmub5ftApuPYpzJStKFUSa+xLxIkCEw4YpUUjIB8oqNekJSZfiKAHLnLE36RIkMZqDhKJDhHmUWKtW2G3+YmClomTEJUgM+U9Qa30rWkeRIldjYriMNlnT5bumWQ1LvX8aFeHcSUvMr5BZFTq3md49iRTJAzZ5MxP8A+wuu9a5a1jbThBnYUpoBpvvEiQho8npYOplAFgPKzA6+tIDhJCJpKVBRGYGqibgmlto8iQPoldmvhOBISl5SlyyeqVitwxTXesCVjSc71CXDf9JpX8vEiRDeipJGrheGonolrUGzJDj0T/MOz/haSUZcoBfzJAChexj2JEopJUJ4TC+dKVrSEOBzVudYAUFS8uYvYKLKbqxDR7EjPjdrZKJKXkmKSRmUNTQGgPlFHhtC1GWoFQuwYCgY/wARIkbJDfZmYiYykh1Elqk1FWpS0aEmQGJIBANiHsHfu8SJFITGlyEhBVkSXD1Af3DQBRzhjoHozF30LxIkKfaFQD9QlKVMgDKNGBPctaK46YtSU5F5GagDi2xMSJCKloWwE5QVlfm/qZnuKiNNJINTmBDsX27xIkFCFcXMDhLEi7E0Gu0HwPCEKJ0etXV9SY9iRDKXQ2n4WAA/9RXYDKPoYkSJFkn/2Q=="/>
          <p:cNvSpPr>
            <a:spLocks noChangeAspect="1" noChangeArrowheads="1"/>
          </p:cNvSpPr>
          <p:nvPr/>
        </p:nvSpPr>
        <p:spPr bwMode="auto">
          <a:xfrm>
            <a:off x="77788" y="-630238"/>
            <a:ext cx="1905000" cy="1247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175570"/>
            <a:ext cx="6629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 Big Mistakes to Avoid:</a:t>
            </a:r>
          </a:p>
          <a:p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Not establishing differentiation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Changing too much and too often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Not aligning promise with delivery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9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220980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Best Practice 4 – Optimize the Inbound Candidate Experience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Frequently Asked Questions </a:t>
            </a:r>
            <a:r>
              <a:rPr lang="en-US" sz="2000" dirty="0" smtClean="0"/>
              <a:t>– address the risk/reward assessment they are making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Applicant Tracking Software </a:t>
            </a:r>
            <a:r>
              <a:rPr lang="en-US" sz="2000" dirty="0" smtClean="0"/>
              <a:t>– should be online and mobile enabled – no paper documents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Candidate Feedback </a:t>
            </a:r>
            <a:r>
              <a:rPr lang="en-US" sz="2000" dirty="0" smtClean="0"/>
              <a:t>– ask new hires about the application and interview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1828800"/>
            <a:ext cx="7467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Best Practice 5 – Build a Recruiting Technology Platform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Career Site</a:t>
            </a:r>
            <a:r>
              <a:rPr lang="en-US" sz="2000" dirty="0" smtClean="0"/>
              <a:t> – this is your branding opportunity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Application Process </a:t>
            </a:r>
            <a:r>
              <a:rPr lang="en-US" sz="2000" dirty="0" smtClean="0"/>
              <a:t>– online, simple, mobile-friendly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Candidate Screening </a:t>
            </a:r>
            <a:r>
              <a:rPr lang="en-US" sz="2000" dirty="0" smtClean="0"/>
              <a:t>– don’t overlook key risk factors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Candidate Management </a:t>
            </a:r>
            <a:r>
              <a:rPr lang="en-US" sz="2000" dirty="0" smtClean="0"/>
              <a:t>– communicating effectively through the process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Talent Performance Analytics </a:t>
            </a:r>
            <a:r>
              <a:rPr lang="en-US" sz="2000" dirty="0" smtClean="0"/>
              <a:t>– determine the best sources of candidates for retention, job performance, upward mobility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1905000"/>
            <a:ext cx="6477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Significant Quantitative Improvements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Cost per Hire </a:t>
            </a:r>
            <a:r>
              <a:rPr lang="en-US" sz="2000" dirty="0" smtClean="0"/>
              <a:t>– reduced reliance on paid sources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Reduce the Number of Applicants Required to Fill a Position </a:t>
            </a:r>
            <a:r>
              <a:rPr lang="en-US" sz="2000" dirty="0" smtClean="0"/>
              <a:t>– increase efficiency for all including applicants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Increased Access to Desired Candidates </a:t>
            </a:r>
            <a:r>
              <a:rPr lang="en-US" sz="2000" dirty="0" smtClean="0"/>
              <a:t>– a good employment brand will open many doors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Reduce Time to Hire</a:t>
            </a:r>
            <a:r>
              <a:rPr lang="en-US" sz="2000" dirty="0" smtClean="0"/>
              <a:t> – become a hero in your organization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8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1905000"/>
            <a:ext cx="6477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Summary of Key Points:</a:t>
            </a:r>
            <a:endParaRPr lang="en-US" sz="2000" b="1" dirty="0" smtClean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substantial % of employees are open to a new opportunity, but c</a:t>
            </a:r>
            <a:r>
              <a:rPr lang="en-US" sz="2000" dirty="0" smtClean="0"/>
              <a:t>andidates want to manage their own job search.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Employers must adopt a marketing approach that addresses key applicant questions and makes the application process online, simple, and mobile-friendly.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done well, employers can save both time and money </a:t>
            </a:r>
            <a:r>
              <a:rPr lang="en-US" sz="2000" dirty="0" smtClean="0"/>
              <a:t>while improving their hiring quality.</a:t>
            </a: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2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562600"/>
            <a:ext cx="312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Alan Kinsey</a:t>
            </a:r>
          </a:p>
          <a:p>
            <a:pPr>
              <a:defRPr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akinsey@inquirehire.com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800-494-5922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Alan Kinsey\Pictures\questio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1" y="2038350"/>
            <a:ext cx="4343399" cy="32575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143000" y="10668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567529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The information presented by Inquirehire is not intended to be legal advice.  Inquirehire recommends that you consult with legal counsel before making any decisions related to the information presented.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1026" name="Picture 2" descr="C:\Users\akinsey\Pictures\recruit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488" y="1622286"/>
            <a:ext cx="5325313" cy="42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2050" name="Picture 2" descr="C:\Users\akinsey\Pictures\recruit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116486"/>
            <a:ext cx="5943600" cy="31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7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3074" name="Picture 2" descr="C:\Users\akinsey\Pictures\recrui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4724400" cy="316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81200" y="4847272"/>
            <a:ext cx="487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/>
              <a:t>Source: Harris Poll (Base=Employed or not employed but looking, Some college or less education, n=1,701; College degree or more education, n=981)</a:t>
            </a:r>
          </a:p>
        </p:txBody>
      </p:sp>
    </p:spTree>
    <p:extLst>
      <p:ext uri="{BB962C8B-B14F-4D97-AF65-F5344CB8AC3E}">
        <p14:creationId xmlns:p14="http://schemas.microsoft.com/office/powerpoint/2010/main" val="10973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5122" name="Picture 2" descr="C:\Users\akinsey\Pictures\recruit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03729"/>
            <a:ext cx="4953000" cy="368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19200" y="56782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1. Source: Harris Poll (Base=Employed, n=1,997)</a:t>
            </a:r>
          </a:p>
          <a:p>
            <a:r>
              <a:rPr lang="en-US" sz="1200" dirty="0"/>
              <a:t>2. Source: Harris Poll (Base=Employed or not employed but looking, n=2,293)</a:t>
            </a:r>
          </a:p>
        </p:txBody>
      </p:sp>
    </p:spTree>
    <p:extLst>
      <p:ext uri="{BB962C8B-B14F-4D97-AF65-F5344CB8AC3E}">
        <p14:creationId xmlns:p14="http://schemas.microsoft.com/office/powerpoint/2010/main" val="5387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6146" name="Picture 2" descr="C:\Users\akinsey\Pictures\recruit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76683"/>
            <a:ext cx="6577013" cy="277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0" y="52972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Source: Harris Poll (Base=Employed or not employed but looking, n= 2,293)</a:t>
            </a:r>
          </a:p>
        </p:txBody>
      </p:sp>
    </p:spTree>
    <p:extLst>
      <p:ext uri="{BB962C8B-B14F-4D97-AF65-F5344CB8AC3E}">
        <p14:creationId xmlns:p14="http://schemas.microsoft.com/office/powerpoint/2010/main" val="20078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Recruiting and Hiring Top Talent</a:t>
            </a:r>
          </a:p>
        </p:txBody>
      </p:sp>
      <p:pic>
        <p:nvPicPr>
          <p:cNvPr id="7170" name="Picture 2" descr="C:\Users\akinsey\Pictures\recruit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70725"/>
            <a:ext cx="6256338" cy="303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0" y="5421868"/>
            <a:ext cx="2219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Source: The Polling Company</a:t>
            </a:r>
          </a:p>
        </p:txBody>
      </p:sp>
    </p:spTree>
    <p:extLst>
      <p:ext uri="{BB962C8B-B14F-4D97-AF65-F5344CB8AC3E}">
        <p14:creationId xmlns:p14="http://schemas.microsoft.com/office/powerpoint/2010/main" val="35728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1138</TotalTime>
  <Words>960</Words>
  <Application>Microsoft Office PowerPoint</Application>
  <PresentationFormat>On-screen Show (4:3)</PresentationFormat>
  <Paragraphs>204</Paragraphs>
  <Slides>36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PowerPoint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</dc:creator>
  <cp:lastModifiedBy>Alan Kinsey</cp:lastModifiedBy>
  <cp:revision>170</cp:revision>
  <cp:lastPrinted>2015-11-19T19:18:35Z</cp:lastPrinted>
  <dcterms:created xsi:type="dcterms:W3CDTF">2010-11-10T20:44:53Z</dcterms:created>
  <dcterms:modified xsi:type="dcterms:W3CDTF">2016-01-05T16:52:07Z</dcterms:modified>
</cp:coreProperties>
</file>