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17"/>
  </p:notesMasterIdLst>
  <p:sldIdLst>
    <p:sldId id="285" r:id="rId2"/>
    <p:sldId id="305" r:id="rId3"/>
    <p:sldId id="304" r:id="rId4"/>
    <p:sldId id="286" r:id="rId5"/>
    <p:sldId id="302" r:id="rId6"/>
    <p:sldId id="284" r:id="rId7"/>
    <p:sldId id="299" r:id="rId8"/>
    <p:sldId id="289" r:id="rId9"/>
    <p:sldId id="290" r:id="rId10"/>
    <p:sldId id="291" r:id="rId11"/>
    <p:sldId id="294" r:id="rId12"/>
    <p:sldId id="295" r:id="rId13"/>
    <p:sldId id="296" r:id="rId14"/>
    <p:sldId id="297" r:id="rId15"/>
    <p:sldId id="303"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3B39"/>
    <a:srgbClr val="943634"/>
    <a:srgbClr val="6868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615" autoAdjust="0"/>
    <p:restoredTop sz="96538" autoAdjust="0"/>
  </p:normalViewPr>
  <p:slideViewPr>
    <p:cSldViewPr>
      <p:cViewPr varScale="1">
        <p:scale>
          <a:sx n="97" d="100"/>
          <a:sy n="97" d="100"/>
        </p:scale>
        <p:origin x="-114" y="-3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9BE4FC6-44B5-431D-A604-8112DB422720}" type="datetimeFigureOut">
              <a:rPr lang="en-US"/>
              <a:pPr>
                <a:defRPr/>
              </a:pPr>
              <a:t>2/20/2017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1F539CC-641A-4356-B0FB-AB9297000DF5}" type="slidenum">
              <a:rPr lang="en-US"/>
              <a:pPr>
                <a:defRPr/>
              </a:pPr>
              <a:t>‹#›</a:t>
            </a:fld>
            <a:endParaRPr lang="en-US" dirty="0"/>
          </a:p>
        </p:txBody>
      </p:sp>
    </p:spTree>
    <p:extLst>
      <p:ext uri="{BB962C8B-B14F-4D97-AF65-F5344CB8AC3E}">
        <p14:creationId xmlns:p14="http://schemas.microsoft.com/office/powerpoint/2010/main" val="41295931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
        <p:nvSpPr>
          <p:cNvPr id="4" name="Slide Number Placeholder 3"/>
          <p:cNvSpPr>
            <a:spLocks noGrp="1"/>
          </p:cNvSpPr>
          <p:nvPr>
            <p:ph type="sldNum" sz="quarter" idx="5"/>
          </p:nvPr>
        </p:nvSpPr>
        <p:spPr/>
        <p:txBody>
          <a:bodyPr/>
          <a:lstStyle/>
          <a:p>
            <a:pPr>
              <a:defRPr/>
            </a:pPr>
            <a:fld id="{C1EF9393-2407-43F7-8746-D1B9DF75BD61}" type="slidenum">
              <a:rPr lang="en-US" smtClean="0"/>
              <a:pPr>
                <a:defRPr/>
              </a:pPr>
              <a:t>15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p:cNvCxnSpPr/>
          <p:nvPr/>
        </p:nvCxnSpPr>
        <p:spPr>
          <a:xfrm>
            <a:off x="685800" y="339883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081F57E3-C566-4641-A1CB-B7906A14F865}" type="datetimeFigureOut">
              <a:rPr lang="en-US"/>
              <a:pPr>
                <a:defRPr/>
              </a:pPr>
              <a:t>2/20/2017</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DAACC85-068A-4050-AAF6-12C172EC6C46}" type="slidenum">
              <a:rPr lang="en-US"/>
              <a:pPr>
                <a:defRPr/>
              </a:pPr>
              <a:t>‹#›</a:t>
            </a:fld>
            <a:endParaRPr lang="en-US" dirty="0"/>
          </a:p>
        </p:txBody>
      </p:sp>
    </p:spTree>
    <p:extLst>
      <p:ext uri="{BB962C8B-B14F-4D97-AF65-F5344CB8AC3E}">
        <p14:creationId xmlns:p14="http://schemas.microsoft.com/office/powerpoint/2010/main" val="3587831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C20316A-672B-4920-AA0B-4FDE0900070E}" type="datetimeFigureOut">
              <a:rPr lang="en-US"/>
              <a:pPr>
                <a:defRPr/>
              </a:pPr>
              <a:t>2/20/2017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8BBBF15-57D0-4B49-87B4-0B62CEE167C5}" type="slidenum">
              <a:rPr lang="en-US"/>
              <a:pPr>
                <a:defRPr/>
              </a:pPr>
              <a:t>‹#›</a:t>
            </a:fld>
            <a:endParaRPr lang="en-US" dirty="0"/>
          </a:p>
        </p:txBody>
      </p:sp>
    </p:spTree>
    <p:extLst>
      <p:ext uri="{BB962C8B-B14F-4D97-AF65-F5344CB8AC3E}">
        <p14:creationId xmlns:p14="http://schemas.microsoft.com/office/powerpoint/2010/main" val="293484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AD9C655A-FBDB-44C7-9857-56FC17875640}" type="datetimeFigureOut">
              <a:rPr lang="en-US"/>
              <a:pPr>
                <a:defRPr/>
              </a:pPr>
              <a:t>2/20/2017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DB39EF3-E42D-4DC9-B3EE-4A4F65211EBA}" type="slidenum">
              <a:rPr lang="en-US"/>
              <a:pPr>
                <a:defRPr/>
              </a:pPr>
              <a:t>‹#›</a:t>
            </a:fld>
            <a:endParaRPr lang="en-US" dirty="0"/>
          </a:p>
        </p:txBody>
      </p:sp>
    </p:spTree>
    <p:extLst>
      <p:ext uri="{BB962C8B-B14F-4D97-AF65-F5344CB8AC3E}">
        <p14:creationId xmlns:p14="http://schemas.microsoft.com/office/powerpoint/2010/main" val="3406705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C2DD6F8-2ACF-4505-A2A6-A51D27DAC9B3}" type="datetimeFigureOut">
              <a:rPr lang="en-US"/>
              <a:pPr>
                <a:defRPr/>
              </a:pPr>
              <a:t>2/20/2017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BB11D73-4515-4D6F-A48E-0BCEF9677DA4}" type="slidenum">
              <a:rPr lang="en-US"/>
              <a:pPr>
                <a:defRPr/>
              </a:pPr>
              <a:t>‹#›</a:t>
            </a:fld>
            <a:endParaRPr lang="en-US" dirty="0"/>
          </a:p>
        </p:txBody>
      </p:sp>
    </p:spTree>
    <p:extLst>
      <p:ext uri="{BB962C8B-B14F-4D97-AF65-F5344CB8AC3E}">
        <p14:creationId xmlns:p14="http://schemas.microsoft.com/office/powerpoint/2010/main" val="224046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cxnSp>
        <p:nvCxnSpPr>
          <p:cNvPr id="4" name="Straight Connector 3"/>
          <p:cNvCxnSpPr/>
          <p:nvPr/>
        </p:nvCxnSpPr>
        <p:spPr>
          <a:xfrm>
            <a:off x="731838" y="459898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22313" y="2362200"/>
            <a:ext cx="7772400" cy="2200275"/>
          </a:xfrm>
        </p:spPr>
        <p:txBody>
          <a:bodyPr anchor="b"/>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C67EE91-B0EC-4377-A951-12EB480A1EA7}" type="datetimeFigureOut">
              <a:rPr lang="en-US"/>
              <a:pPr>
                <a:defRPr/>
              </a:pPr>
              <a:t>2/20/2017</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55D87658-9310-4F99-AB2B-AD9D65823099}" type="slidenum">
              <a:rPr lang="en-US"/>
              <a:pPr>
                <a:defRPr/>
              </a:pPr>
              <a:t>‹#›</a:t>
            </a:fld>
            <a:endParaRPr lang="en-US" dirty="0"/>
          </a:p>
        </p:txBody>
      </p:sp>
    </p:spTree>
    <p:extLst>
      <p:ext uri="{BB962C8B-B14F-4D97-AF65-F5344CB8AC3E}">
        <p14:creationId xmlns:p14="http://schemas.microsoft.com/office/powerpoint/2010/main" val="94786754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E5EECFAB-4F79-4CD6-82FF-0439DAF03CE2}" type="datetimeFigureOut">
              <a:rPr lang="en-US"/>
              <a:pPr>
                <a:defRPr/>
              </a:pPr>
              <a:t>2/20/2017</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2B6B4D8-63E3-4F16-919F-6B0D4DE3585C}" type="slidenum">
              <a:rPr lang="en-US"/>
              <a:pPr>
                <a:defRPr/>
              </a:pPr>
              <a:t>‹#›</a:t>
            </a:fld>
            <a:endParaRPr lang="en-US" dirty="0"/>
          </a:p>
        </p:txBody>
      </p:sp>
    </p:spTree>
    <p:extLst>
      <p:ext uri="{BB962C8B-B14F-4D97-AF65-F5344CB8AC3E}">
        <p14:creationId xmlns:p14="http://schemas.microsoft.com/office/powerpoint/2010/main" val="1506486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p:nvCxnSpPr>
        <p:spPr>
          <a:xfrm rot="5400000">
            <a:off x="2218531" y="4045744"/>
            <a:ext cx="470852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6"/>
          <p:cNvSpPr>
            <a:spLocks noGrp="1"/>
          </p:cNvSpPr>
          <p:nvPr>
            <p:ph type="dt" sz="half" idx="10"/>
          </p:nvPr>
        </p:nvSpPr>
        <p:spPr/>
        <p:txBody>
          <a:bodyPr/>
          <a:lstStyle>
            <a:lvl1pPr>
              <a:defRPr/>
            </a:lvl1pPr>
          </a:lstStyle>
          <a:p>
            <a:pPr>
              <a:defRPr/>
            </a:pPr>
            <a:fld id="{88AFD70B-CD6B-47FF-9CC6-023A0D6CF7CC}" type="datetimeFigureOut">
              <a:rPr lang="en-US"/>
              <a:pPr>
                <a:defRPr/>
              </a:pPr>
              <a:t>2/20/2017</a:t>
            </a:fld>
            <a:endParaRPr lang="en-US" dirty="0"/>
          </a:p>
        </p:txBody>
      </p:sp>
      <p:sp>
        <p:nvSpPr>
          <p:cNvPr id="9" name="Footer Placeholder 7"/>
          <p:cNvSpPr>
            <a:spLocks noGrp="1"/>
          </p:cNvSpPr>
          <p:nvPr>
            <p:ph type="ftr" sz="quarter" idx="11"/>
          </p:nvPr>
        </p:nvSpPr>
        <p:spPr/>
        <p:txBody>
          <a:bodyPr/>
          <a:lstStyle>
            <a:lvl1pPr>
              <a:defRPr/>
            </a:lvl1pPr>
          </a:lstStyle>
          <a:p>
            <a:pPr>
              <a:defRPr/>
            </a:pPr>
            <a:endParaRPr lang="en-US" dirty="0"/>
          </a:p>
        </p:txBody>
      </p:sp>
      <p:sp>
        <p:nvSpPr>
          <p:cNvPr id="10" name="Slide Number Placeholder 8"/>
          <p:cNvSpPr>
            <a:spLocks noGrp="1"/>
          </p:cNvSpPr>
          <p:nvPr>
            <p:ph type="sldNum" sz="quarter" idx="12"/>
          </p:nvPr>
        </p:nvSpPr>
        <p:spPr/>
        <p:txBody>
          <a:bodyPr/>
          <a:lstStyle>
            <a:lvl1pPr>
              <a:defRPr/>
            </a:lvl1pPr>
          </a:lstStyle>
          <a:p>
            <a:pPr>
              <a:defRPr/>
            </a:pPr>
            <a:fld id="{BA6C69B3-B161-4A17-A137-F9C7F9171370}" type="slidenum">
              <a:rPr lang="en-US"/>
              <a:pPr>
                <a:defRPr/>
              </a:pPr>
              <a:t>‹#›</a:t>
            </a:fld>
            <a:endParaRPr lang="en-US" dirty="0"/>
          </a:p>
        </p:txBody>
      </p:sp>
    </p:spTree>
    <p:extLst>
      <p:ext uri="{BB962C8B-B14F-4D97-AF65-F5344CB8AC3E}">
        <p14:creationId xmlns:p14="http://schemas.microsoft.com/office/powerpoint/2010/main" val="3672873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86C59B2-52E6-4E12-958F-3E2AF8266F32}" type="datetimeFigureOut">
              <a:rPr lang="en-US"/>
              <a:pPr>
                <a:defRPr/>
              </a:pPr>
              <a:t>2/20/2017</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112A8035-6CFC-44D1-BE68-BF16DB5A3140}" type="slidenum">
              <a:rPr lang="en-US"/>
              <a:pPr>
                <a:defRPr/>
              </a:pPr>
              <a:t>‹#›</a:t>
            </a:fld>
            <a:endParaRPr lang="en-US" dirty="0"/>
          </a:p>
        </p:txBody>
      </p:sp>
    </p:spTree>
    <p:extLst>
      <p:ext uri="{BB962C8B-B14F-4D97-AF65-F5344CB8AC3E}">
        <p14:creationId xmlns:p14="http://schemas.microsoft.com/office/powerpoint/2010/main" val="1118723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28B2129-9CEA-44F8-9E8E-A02B25429ACC}" type="datetimeFigureOut">
              <a:rPr lang="en-US"/>
              <a:pPr>
                <a:defRPr/>
              </a:pPr>
              <a:t>2/20/2017</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B588E087-D47B-468A-82C8-553CAB0192B7}" type="slidenum">
              <a:rPr lang="en-US"/>
              <a:pPr>
                <a:defRPr/>
              </a:pPr>
              <a:t>‹#›</a:t>
            </a:fld>
            <a:endParaRPr lang="en-US" dirty="0"/>
          </a:p>
        </p:txBody>
      </p:sp>
    </p:spTree>
    <p:extLst>
      <p:ext uri="{BB962C8B-B14F-4D97-AF65-F5344CB8AC3E}">
        <p14:creationId xmlns:p14="http://schemas.microsoft.com/office/powerpoint/2010/main" val="557424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4"/>
          <p:cNvCxnSpPr/>
          <p:nvPr/>
        </p:nvCxnSpPr>
        <p:spPr>
          <a:xfrm rot="5400000">
            <a:off x="-13494" y="3580607"/>
            <a:ext cx="55784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AFC78EF5-DB2A-41C6-8CE4-58528754D8B1}" type="datetimeFigureOut">
              <a:rPr lang="en-US"/>
              <a:pPr>
                <a:defRPr/>
              </a:pPr>
              <a:t>2/20/2017</a:t>
            </a:fld>
            <a:endParaRPr lang="en-US" dirty="0"/>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435230C8-5598-4B17-AA92-81107F343ACD}" type="slidenum">
              <a:rPr lang="en-US"/>
              <a:pPr>
                <a:defRPr/>
              </a:pPr>
              <a:t>‹#›</a:t>
            </a:fld>
            <a:endParaRPr lang="en-US" dirty="0"/>
          </a:p>
        </p:txBody>
      </p:sp>
    </p:spTree>
    <p:extLst>
      <p:ext uri="{BB962C8B-B14F-4D97-AF65-F5344CB8AC3E}">
        <p14:creationId xmlns:p14="http://schemas.microsoft.com/office/powerpoint/2010/main" val="28605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BE2DC64-79E9-48B5-83B2-9BFB527CEC7F}" type="datetimeFigureOut">
              <a:rPr lang="en-US"/>
              <a:pPr>
                <a:defRPr/>
              </a:pPr>
              <a:t>2/20/2017</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CDBA885-ACC3-4D76-BC8C-053470A9BE62}" type="slidenum">
              <a:rPr lang="en-US"/>
              <a:pPr>
                <a:defRPr/>
              </a:pPr>
              <a:t>‹#›</a:t>
            </a:fld>
            <a:endParaRPr lang="en-US" dirty="0"/>
          </a:p>
        </p:txBody>
      </p:sp>
    </p:spTree>
    <p:extLst>
      <p:ext uri="{BB962C8B-B14F-4D97-AF65-F5344CB8AC3E}">
        <p14:creationId xmlns:p14="http://schemas.microsoft.com/office/powerpoint/2010/main" val="2981887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663"/>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1028" name="Text Placeholder 2"/>
          <p:cNvSpPr>
            <a:spLocks noGrp="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ectangle 6"/>
          <p:cNvSpPr/>
          <p:nvPr/>
        </p:nvSpPr>
        <p:spPr>
          <a:xfrm>
            <a:off x="0" y="0"/>
            <a:ext cx="9144000" cy="365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 name="Date Placeholder 3"/>
          <p:cNvSpPr>
            <a:spLocks noGrp="1"/>
          </p:cNvSpPr>
          <p:nvPr>
            <p:ph type="dt" sz="half" idx="2"/>
          </p:nvPr>
        </p:nvSpPr>
        <p:spPr>
          <a:xfrm>
            <a:off x="457200" y="19050"/>
            <a:ext cx="2895600" cy="328613"/>
          </a:xfrm>
          <a:prstGeom prst="rect">
            <a:avLst/>
          </a:prstGeom>
        </p:spPr>
        <p:txBody>
          <a:bodyPr vert="horz" lIns="91440" tIns="45720" rIns="91440" bIns="45720" rtlCol="0" anchor="ctr"/>
          <a:lstStyle>
            <a:lvl1pPr algn="l">
              <a:defRPr sz="1200">
                <a:solidFill>
                  <a:srgbClr val="FFFFFF"/>
                </a:solidFill>
              </a:defRPr>
            </a:lvl1pPr>
          </a:lstStyle>
          <a:p>
            <a:pPr>
              <a:defRPr/>
            </a:pPr>
            <a:fld id="{495CEE07-5DEF-4692-9DF2-F6AA234255FA}" type="datetimeFigureOut">
              <a:rPr lang="en-US"/>
              <a:pPr>
                <a:defRPr/>
              </a:pPr>
              <a:t>2/20/2017</a:t>
            </a:fld>
            <a:endParaRPr lang="en-US" dirty="0"/>
          </a:p>
        </p:txBody>
      </p:sp>
      <p:sp>
        <p:nvSpPr>
          <p:cNvPr id="5" name="Footer Placeholder 4"/>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US" dirty="0"/>
          </a:p>
        </p:txBody>
      </p:sp>
      <p:sp>
        <p:nvSpPr>
          <p:cNvPr id="6" name="Slide Number Placeholder 5"/>
          <p:cNvSpPr>
            <a:spLocks noGrp="1"/>
          </p:cNvSpPr>
          <p:nvPr>
            <p:ph type="sldNum" sz="quarter" idx="4"/>
          </p:nvPr>
        </p:nvSpPr>
        <p:spPr>
          <a:xfrm>
            <a:off x="7620000" y="19050"/>
            <a:ext cx="1066800" cy="328613"/>
          </a:xfrm>
          <a:prstGeom prst="rect">
            <a:avLst/>
          </a:prstGeom>
        </p:spPr>
        <p:txBody>
          <a:bodyPr vert="horz" lIns="91440" tIns="45720" rIns="91440" bIns="45720" rtlCol="0" anchor="ctr"/>
          <a:lstStyle>
            <a:lvl1pPr algn="l">
              <a:defRPr sz="1400" b="1">
                <a:solidFill>
                  <a:srgbClr val="FFFFFF"/>
                </a:solidFill>
              </a:defRPr>
            </a:lvl1pPr>
          </a:lstStyle>
          <a:p>
            <a:pPr>
              <a:defRPr/>
            </a:pPr>
            <a:fld id="{4DD7ECE2-AB5F-445C-9A8D-B6D29879DB4B}"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84" r:id="rId1"/>
    <p:sldLayoutId id="2147483877" r:id="rId2"/>
    <p:sldLayoutId id="2147483885" r:id="rId3"/>
    <p:sldLayoutId id="2147483878" r:id="rId4"/>
    <p:sldLayoutId id="2147483886" r:id="rId5"/>
    <p:sldLayoutId id="2147483879" r:id="rId6"/>
    <p:sldLayoutId id="2147483880" r:id="rId7"/>
    <p:sldLayoutId id="2147483887" r:id="rId8"/>
    <p:sldLayoutId id="2147483881" r:id="rId9"/>
    <p:sldLayoutId id="2147483882" r:id="rId10"/>
    <p:sldLayoutId id="2147483883" r:id="rId11"/>
  </p:sldLayoutIdLst>
  <p:txStyles>
    <p:titleStyle>
      <a:lvl1pPr algn="l" rtl="0" eaLnBrk="0" fontAlgn="base" hangingPunct="0">
        <a:spcBef>
          <a:spcPct val="0"/>
        </a:spcBef>
        <a:spcAft>
          <a:spcPct val="0"/>
        </a:spcAft>
        <a:defRPr sz="4000" kern="1200" spc="-1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182563" indent="-182563" algn="l" rtl="0" eaLnBrk="0" fontAlgn="base" hangingPunct="0">
        <a:spcBef>
          <a:spcPct val="20000"/>
        </a:spcBef>
        <a:spcAft>
          <a:spcPct val="0"/>
        </a:spcAft>
        <a:buClr>
          <a:schemeClr val="accent1"/>
        </a:buClr>
        <a:buSzPct val="85000"/>
        <a:buFont typeface="Arial" charset="0"/>
        <a:buChar char="•"/>
        <a:defRPr sz="2400"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accent1"/>
        </a:buClr>
        <a:buSzPct val="85000"/>
        <a:buFont typeface="Arial" charset="0"/>
        <a:buChar char="•"/>
        <a:defRPr sz="2000" kern="1200">
          <a:solidFill>
            <a:schemeClr val="tx1"/>
          </a:solidFill>
          <a:latin typeface="+mn-lt"/>
          <a:ea typeface="+mn-ea"/>
          <a:cs typeface="+mn-cs"/>
        </a:defRPr>
      </a:lvl2pPr>
      <a:lvl3pPr marL="730250" indent="-182563" algn="l" rtl="0" eaLnBrk="0" fontAlgn="base" hangingPunct="0">
        <a:spcBef>
          <a:spcPct val="20000"/>
        </a:spcBef>
        <a:spcAft>
          <a:spcPct val="0"/>
        </a:spcAft>
        <a:buClr>
          <a:schemeClr val="accent1"/>
        </a:buClr>
        <a:buSzPct val="90000"/>
        <a:buFont typeface="Arial" charset="0"/>
        <a:buChar char="•"/>
        <a:defRPr kern="1200">
          <a:solidFill>
            <a:schemeClr val="tx1"/>
          </a:solidFill>
          <a:latin typeface="+mn-lt"/>
          <a:ea typeface="+mn-ea"/>
          <a:cs typeface="+mn-cs"/>
        </a:defRPr>
      </a:lvl3pPr>
      <a:lvl4pPr marL="1004888" indent="-182563" algn="l" rtl="0" eaLnBrk="0" fontAlgn="base" hangingPunct="0">
        <a:spcBef>
          <a:spcPct val="20000"/>
        </a:spcBef>
        <a:spcAft>
          <a:spcPct val="0"/>
        </a:spcAft>
        <a:buClr>
          <a:schemeClr val="accent1"/>
        </a:buClr>
        <a:buFont typeface="Arial"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mailto:solutionsupport@inquirehire.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Inq-logo (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5715000"/>
            <a:ext cx="422030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838200" y="762000"/>
            <a:ext cx="7772400" cy="861774"/>
          </a:xfrm>
          <a:prstGeom prst="rect">
            <a:avLst/>
          </a:prstGeom>
          <a:noFill/>
        </p:spPr>
        <p:txBody>
          <a:bodyPr wrap="square" rtlCol="0">
            <a:spAutoFit/>
          </a:bodyPr>
          <a:lstStyle/>
          <a:p>
            <a:r>
              <a:rPr lang="en-US" sz="3200" b="1" i="1" spc="-100" dirty="0">
                <a:solidFill>
                  <a:schemeClr val="tx2"/>
                </a:solidFill>
                <a:latin typeface="Arial"/>
                <a:ea typeface="+mj-ea"/>
                <a:cs typeface="+mj-cs"/>
              </a:rPr>
              <a:t>Applicant</a:t>
            </a:r>
            <a:r>
              <a:rPr lang="en-US" sz="3200" b="1" i="1" spc="-100" dirty="0">
                <a:latin typeface="Arial"/>
                <a:ea typeface="+mj-ea"/>
                <a:cs typeface="+mj-cs"/>
              </a:rPr>
              <a:t>List</a:t>
            </a:r>
            <a:r>
              <a:rPr lang="en-US" sz="3200" b="1" spc="-100" dirty="0">
                <a:latin typeface="Arial"/>
                <a:ea typeface="+mj-ea"/>
                <a:cs typeface="+mj-cs"/>
              </a:rPr>
              <a:t> Applicant Tracking System</a:t>
            </a:r>
            <a:endParaRPr lang="en-US" dirty="0" smtClean="0"/>
          </a:p>
          <a:p>
            <a:r>
              <a:rPr lang="en-US" dirty="0"/>
              <a:t>	</a:t>
            </a:r>
            <a:r>
              <a:rPr lang="en-US" dirty="0" smtClean="0"/>
              <a:t>		                </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676400"/>
            <a:ext cx="4648200" cy="3627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fontAlgn="auto" hangingPunct="1">
              <a:spcAft>
                <a:spcPts val="0"/>
              </a:spcAft>
              <a:defRPr/>
            </a:pPr>
            <a:r>
              <a:rPr lang="en-US" dirty="0" smtClean="0"/>
              <a:t>Screen</a:t>
            </a:r>
          </a:p>
        </p:txBody>
      </p:sp>
      <p:sp>
        <p:nvSpPr>
          <p:cNvPr id="15364" name="TextBox 4"/>
          <p:cNvSpPr txBox="1">
            <a:spLocks noChangeArrowheads="1"/>
          </p:cNvSpPr>
          <p:nvPr/>
        </p:nvSpPr>
        <p:spPr bwMode="auto">
          <a:xfrm>
            <a:off x="5867400" y="2057400"/>
            <a:ext cx="29718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2000" dirty="0" smtClean="0">
                <a:solidFill>
                  <a:srgbClr val="666666"/>
                </a:solidFill>
                <a:latin typeface="Open Sans"/>
              </a:rPr>
              <a:t>With </a:t>
            </a:r>
            <a:r>
              <a:rPr lang="en-US" sz="2000" i="1" dirty="0" smtClean="0">
                <a:solidFill>
                  <a:schemeClr val="tx2"/>
                </a:solidFill>
                <a:latin typeface="Open Sans"/>
              </a:rPr>
              <a:t>Applicant</a:t>
            </a:r>
            <a:r>
              <a:rPr lang="en-US" sz="2000" i="1" dirty="0" smtClean="0">
                <a:solidFill>
                  <a:srgbClr val="666666"/>
                </a:solidFill>
                <a:latin typeface="Open Sans"/>
              </a:rPr>
              <a:t>List</a:t>
            </a:r>
            <a:r>
              <a:rPr lang="en-US" sz="2000" dirty="0" smtClean="0">
                <a:solidFill>
                  <a:srgbClr val="666666"/>
                </a:solidFill>
                <a:latin typeface="Open Sans"/>
              </a:rPr>
              <a:t>, </a:t>
            </a:r>
            <a:r>
              <a:rPr lang="en-US" sz="2000" dirty="0">
                <a:solidFill>
                  <a:srgbClr val="666666"/>
                </a:solidFill>
                <a:latin typeface="Open Sans"/>
              </a:rPr>
              <a:t>screening your applicant pool couldn’t be easier. </a:t>
            </a:r>
            <a:endParaRPr lang="en-US" sz="2000" dirty="0" smtClean="0">
              <a:solidFill>
                <a:srgbClr val="666666"/>
              </a:solidFill>
              <a:latin typeface="Open Sans"/>
            </a:endParaRPr>
          </a:p>
          <a:p>
            <a:endParaRPr lang="en-US" sz="2000" dirty="0">
              <a:solidFill>
                <a:srgbClr val="666666"/>
              </a:solidFill>
              <a:latin typeface="Open Sans"/>
            </a:endParaRPr>
          </a:p>
          <a:p>
            <a:r>
              <a:rPr lang="en-US" sz="2000" dirty="0" smtClean="0">
                <a:solidFill>
                  <a:srgbClr val="666666"/>
                </a:solidFill>
                <a:latin typeface="Open Sans"/>
              </a:rPr>
              <a:t>Customize </a:t>
            </a:r>
            <a:r>
              <a:rPr lang="en-US" sz="2000" dirty="0">
                <a:solidFill>
                  <a:srgbClr val="666666"/>
                </a:solidFill>
                <a:latin typeface="Open Sans"/>
              </a:rPr>
              <a:t>your job questions at time of application including auto-disqualify questions and weighted </a:t>
            </a:r>
            <a:r>
              <a:rPr lang="en-US" sz="2000" dirty="0" smtClean="0">
                <a:solidFill>
                  <a:srgbClr val="666666"/>
                </a:solidFill>
                <a:latin typeface="Open Sans"/>
              </a:rPr>
              <a:t>questions.</a:t>
            </a:r>
            <a:endParaRPr lang="en-US" sz="2000"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057400"/>
            <a:ext cx="4762500" cy="317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5715000"/>
            <a:ext cx="42195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304800"/>
            <a:ext cx="8229600" cy="990600"/>
          </a:xfrm>
        </p:spPr>
        <p:txBody>
          <a:bodyPr/>
          <a:lstStyle/>
          <a:p>
            <a:pPr eaLnBrk="1" fontAlgn="auto" hangingPunct="1">
              <a:spcAft>
                <a:spcPts val="0"/>
              </a:spcAft>
              <a:defRPr/>
            </a:pPr>
            <a:r>
              <a:rPr lang="en-US" dirty="0" smtClean="0"/>
              <a:t>Select</a:t>
            </a:r>
          </a:p>
        </p:txBody>
      </p:sp>
      <p:sp>
        <p:nvSpPr>
          <p:cNvPr id="18438" name="TextBox 6"/>
          <p:cNvSpPr txBox="1">
            <a:spLocks noChangeArrowheads="1"/>
          </p:cNvSpPr>
          <p:nvPr/>
        </p:nvSpPr>
        <p:spPr bwMode="auto">
          <a:xfrm>
            <a:off x="5943600" y="1295400"/>
            <a:ext cx="27432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dirty="0">
                <a:solidFill>
                  <a:srgbClr val="666666"/>
                </a:solidFill>
                <a:latin typeface="Open Sans"/>
              </a:rPr>
              <a:t>Now that you have a </a:t>
            </a:r>
            <a:r>
              <a:rPr lang="en-US" sz="1600" dirty="0" smtClean="0">
                <a:solidFill>
                  <a:srgbClr val="666666"/>
                </a:solidFill>
                <a:latin typeface="Open Sans"/>
              </a:rPr>
              <a:t>smaller, </a:t>
            </a:r>
            <a:r>
              <a:rPr lang="en-US" sz="1600" dirty="0">
                <a:solidFill>
                  <a:srgbClr val="666666"/>
                </a:solidFill>
                <a:latin typeface="Open Sans"/>
              </a:rPr>
              <a:t>more qualified group of applicants, it is time to get to work selecting. </a:t>
            </a:r>
            <a:endParaRPr lang="en-US" sz="1600" dirty="0" smtClean="0">
              <a:solidFill>
                <a:srgbClr val="666666"/>
              </a:solidFill>
              <a:latin typeface="Open Sans"/>
            </a:endParaRPr>
          </a:p>
          <a:p>
            <a:pPr eaLnBrk="1" hangingPunct="1"/>
            <a:endParaRPr lang="en-US" sz="1600" dirty="0" smtClean="0">
              <a:solidFill>
                <a:srgbClr val="666666"/>
              </a:solidFill>
              <a:latin typeface="Open Sans"/>
            </a:endParaRPr>
          </a:p>
          <a:p>
            <a:pPr eaLnBrk="1" hangingPunct="1"/>
            <a:r>
              <a:rPr lang="en-US" sz="1600" dirty="0" smtClean="0">
                <a:solidFill>
                  <a:srgbClr val="666666"/>
                </a:solidFill>
                <a:latin typeface="Open Sans"/>
              </a:rPr>
              <a:t>We </a:t>
            </a:r>
            <a:r>
              <a:rPr lang="en-US" sz="1600" dirty="0">
                <a:solidFill>
                  <a:srgbClr val="666666"/>
                </a:solidFill>
                <a:latin typeface="Open Sans"/>
              </a:rPr>
              <a:t>give you unlimited manager logins so collaborating is a snap. Our simple 5 star rating system and notes area keeps everyone on the same page. </a:t>
            </a:r>
            <a:endParaRPr lang="en-US" sz="1600" dirty="0" smtClean="0">
              <a:solidFill>
                <a:srgbClr val="666666"/>
              </a:solidFill>
              <a:latin typeface="Open Sans"/>
            </a:endParaRPr>
          </a:p>
          <a:p>
            <a:pPr eaLnBrk="1" hangingPunct="1"/>
            <a:endParaRPr lang="en-US" sz="1600" dirty="0">
              <a:solidFill>
                <a:srgbClr val="666666"/>
              </a:solidFill>
              <a:latin typeface="Open Sans"/>
            </a:endParaRPr>
          </a:p>
          <a:p>
            <a:pPr eaLnBrk="1" hangingPunct="1"/>
            <a:r>
              <a:rPr lang="en-US" sz="1600" dirty="0" smtClean="0">
                <a:solidFill>
                  <a:srgbClr val="666666"/>
                </a:solidFill>
                <a:latin typeface="Open Sans"/>
              </a:rPr>
              <a:t>Tracking </a:t>
            </a:r>
            <a:r>
              <a:rPr lang="en-US" sz="1600" dirty="0">
                <a:solidFill>
                  <a:srgbClr val="666666"/>
                </a:solidFill>
                <a:latin typeface="Open Sans"/>
              </a:rPr>
              <a:t>candidates through each hiring stage and tracking disposition codes make compliance easy. </a:t>
            </a:r>
            <a:endParaRPr lang="en-US" sz="1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4000"/>
            <a:ext cx="4857750"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 y="5638800"/>
            <a:ext cx="42195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fontAlgn="auto" hangingPunct="1">
              <a:spcAft>
                <a:spcPts val="0"/>
              </a:spcAft>
              <a:defRPr/>
            </a:pPr>
            <a:r>
              <a:rPr lang="en-US" dirty="0" smtClean="0"/>
              <a:t>Background Check</a:t>
            </a:r>
          </a:p>
        </p:txBody>
      </p:sp>
      <p:sp>
        <p:nvSpPr>
          <p:cNvPr id="19461" name="TextBox 5"/>
          <p:cNvSpPr txBox="1">
            <a:spLocks noChangeArrowheads="1"/>
          </p:cNvSpPr>
          <p:nvPr/>
        </p:nvSpPr>
        <p:spPr bwMode="auto">
          <a:xfrm>
            <a:off x="381000" y="2328208"/>
            <a:ext cx="2819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smtClean="0"/>
              <a:t>When it is time to background check the finalist, </a:t>
            </a:r>
            <a:r>
              <a:rPr lang="en-US" sz="2000" i="1" dirty="0" smtClean="0">
                <a:solidFill>
                  <a:schemeClr val="tx2"/>
                </a:solidFill>
              </a:rPr>
              <a:t>Applicant</a:t>
            </a:r>
            <a:r>
              <a:rPr lang="en-US" sz="2000" i="1" dirty="0" smtClean="0"/>
              <a:t>List </a:t>
            </a:r>
            <a:r>
              <a:rPr lang="en-US" sz="2000" dirty="0" smtClean="0"/>
              <a:t>is fully integrated with the Inquirehire background screening system. </a:t>
            </a:r>
            <a:endParaRPr lang="en-US" sz="2000"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48100" y="1676400"/>
            <a:ext cx="4762500" cy="319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6225" y="5638800"/>
            <a:ext cx="42195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fontAlgn="auto" hangingPunct="1">
              <a:spcAft>
                <a:spcPts val="0"/>
              </a:spcAft>
              <a:defRPr/>
            </a:pPr>
            <a:r>
              <a:rPr lang="en-US" dirty="0" smtClean="0"/>
              <a:t>Reporting</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524000"/>
            <a:ext cx="5257800" cy="3175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914400" y="5181600"/>
            <a:ext cx="6400800" cy="369332"/>
          </a:xfrm>
          <a:prstGeom prst="rect">
            <a:avLst/>
          </a:prstGeom>
          <a:noFill/>
        </p:spPr>
        <p:txBody>
          <a:bodyPr wrap="square" rtlCol="0">
            <a:spAutoFit/>
          </a:bodyPr>
          <a:lstStyle/>
          <a:p>
            <a:endParaRPr lang="en-US" dirty="0"/>
          </a:p>
        </p:txBody>
      </p:sp>
      <p:sp>
        <p:nvSpPr>
          <p:cNvPr id="9" name="TextBox 8"/>
          <p:cNvSpPr txBox="1"/>
          <p:nvPr/>
        </p:nvSpPr>
        <p:spPr>
          <a:xfrm>
            <a:off x="685800" y="5181600"/>
            <a:ext cx="7620000" cy="1323439"/>
          </a:xfrm>
          <a:prstGeom prst="rect">
            <a:avLst/>
          </a:prstGeom>
          <a:noFill/>
        </p:spPr>
        <p:txBody>
          <a:bodyPr wrap="square" rtlCol="0">
            <a:spAutoFit/>
          </a:bodyPr>
          <a:lstStyle/>
          <a:p>
            <a:pPr algn="just"/>
            <a:r>
              <a:rPr lang="en-US" sz="1600" dirty="0"/>
              <a:t>Knowledge is power. Backing that knowledge up is powerful. Be more informed and improve your hiring process by pulling reports that track visitor and source traffic, application abandon rates, and time-to-fill. You can also pull EEO and OFCCP reports and applicant logs in a few clicks. </a:t>
            </a:r>
            <a:r>
              <a:rPr lang="en-US" sz="1600" dirty="0" smtClean="0"/>
              <a:t>Use these </a:t>
            </a:r>
            <a:r>
              <a:rPr lang="en-US" sz="1600" dirty="0"/>
              <a:t>reports to become a strategic HR professional.</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fontAlgn="auto" hangingPunct="1">
              <a:spcAft>
                <a:spcPts val="0"/>
              </a:spcAft>
              <a:defRPr/>
            </a:pPr>
            <a:r>
              <a:rPr lang="en-US" dirty="0" smtClean="0"/>
              <a:t>Communicate</a:t>
            </a:r>
          </a:p>
        </p:txBody>
      </p:sp>
      <p:sp>
        <p:nvSpPr>
          <p:cNvPr id="21508" name="TextBox 5"/>
          <p:cNvSpPr txBox="1">
            <a:spLocks noChangeArrowheads="1"/>
          </p:cNvSpPr>
          <p:nvPr/>
        </p:nvSpPr>
        <p:spPr bwMode="auto">
          <a:xfrm>
            <a:off x="6019800" y="1683127"/>
            <a:ext cx="29718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dirty="0"/>
              <a:t>With so many players involved in hiring, communication can be tough, especially when the process is a manual one. </a:t>
            </a:r>
            <a:endParaRPr lang="en-US" sz="1600" dirty="0" smtClean="0"/>
          </a:p>
          <a:p>
            <a:pPr eaLnBrk="1" hangingPunct="1"/>
            <a:endParaRPr lang="en-US" sz="1600" dirty="0"/>
          </a:p>
          <a:p>
            <a:pPr eaLnBrk="1" hangingPunct="1"/>
            <a:r>
              <a:rPr lang="en-US" sz="1600" dirty="0" smtClean="0"/>
              <a:t>We </a:t>
            </a:r>
            <a:r>
              <a:rPr lang="en-US" sz="1600" dirty="0"/>
              <a:t>help you with offer letters, rejection letters, confirmation emails, and automated job alerts. </a:t>
            </a:r>
            <a:endParaRPr lang="en-US" sz="1600" dirty="0" smtClean="0"/>
          </a:p>
          <a:p>
            <a:pPr eaLnBrk="1" hangingPunct="1"/>
            <a:endParaRPr lang="en-US" sz="1600" dirty="0"/>
          </a:p>
          <a:p>
            <a:pPr eaLnBrk="1" hangingPunct="1"/>
            <a:r>
              <a:rPr lang="en-US" sz="1600" dirty="0" smtClean="0"/>
              <a:t>With </a:t>
            </a:r>
            <a:r>
              <a:rPr lang="en-US" sz="1600" i="1" dirty="0" smtClean="0">
                <a:solidFill>
                  <a:schemeClr val="tx2"/>
                </a:solidFill>
              </a:rPr>
              <a:t>Applicant</a:t>
            </a:r>
            <a:r>
              <a:rPr lang="en-US" sz="1600" i="1" dirty="0" smtClean="0"/>
              <a:t>List</a:t>
            </a:r>
            <a:r>
              <a:rPr lang="en-US" sz="1600" dirty="0" smtClean="0"/>
              <a:t>, </a:t>
            </a:r>
            <a:r>
              <a:rPr lang="en-US" sz="1600" dirty="0"/>
              <a:t>distribution of candidates to hiring managers is easy and encourages collaboration and more informed hiring decisions.</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2900" y="1752600"/>
            <a:ext cx="4762500" cy="317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5715000"/>
            <a:ext cx="42195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C:\Users\akinsey\Pictures\Inquirehire%20Logo%20-stack-%205-1-08.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9450" y="685800"/>
            <a:ext cx="28575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2819400" y="6196013"/>
            <a:ext cx="3657600" cy="369332"/>
          </a:xfrm>
          <a:prstGeom prst="rect">
            <a:avLst/>
          </a:prstGeom>
          <a:noFill/>
        </p:spPr>
        <p:txBody>
          <a:bodyPr>
            <a:spAutoFit/>
          </a:bodyPr>
          <a:lstStyle/>
          <a:p>
            <a:pPr>
              <a:defRPr/>
            </a:pPr>
            <a:r>
              <a:rPr lang="en-US" b="1" dirty="0">
                <a:solidFill>
                  <a:schemeClr val="bg1">
                    <a:lumMod val="50000"/>
                  </a:schemeClr>
                </a:solidFill>
              </a:rPr>
              <a:t>Optimize Every </a:t>
            </a:r>
            <a:r>
              <a:rPr lang="en-US" b="1" dirty="0" smtClean="0">
                <a:solidFill>
                  <a:schemeClr val="bg1">
                    <a:lumMod val="50000"/>
                  </a:schemeClr>
                </a:solidFill>
              </a:rPr>
              <a:t>Talent </a:t>
            </a:r>
            <a:r>
              <a:rPr lang="en-US" b="1" dirty="0">
                <a:solidFill>
                  <a:schemeClr val="bg1">
                    <a:lumMod val="50000"/>
                  </a:schemeClr>
                </a:solidFill>
              </a:rPr>
              <a:t>Decision</a:t>
            </a:r>
          </a:p>
        </p:txBody>
      </p:sp>
      <p:sp>
        <p:nvSpPr>
          <p:cNvPr id="2" name="Rectangle 1"/>
          <p:cNvSpPr/>
          <p:nvPr/>
        </p:nvSpPr>
        <p:spPr>
          <a:xfrm>
            <a:off x="914400" y="1883926"/>
            <a:ext cx="7315200" cy="3754874"/>
          </a:xfrm>
          <a:prstGeom prst="rect">
            <a:avLst/>
          </a:prstGeom>
        </p:spPr>
        <p:txBody>
          <a:bodyPr wrap="square">
            <a:spAutoFit/>
          </a:bodyPr>
          <a:lstStyle/>
          <a:p>
            <a:r>
              <a:rPr lang="en-US" sz="1400" dirty="0"/>
              <a:t>Wondering about </a:t>
            </a:r>
            <a:r>
              <a:rPr lang="en-US" sz="1400" dirty="0" smtClean="0"/>
              <a:t>an </a:t>
            </a:r>
            <a:r>
              <a:rPr lang="en-US" sz="1400" i="1" dirty="0" smtClean="0">
                <a:solidFill>
                  <a:schemeClr val="tx2"/>
                </a:solidFill>
              </a:rPr>
              <a:t>Applicant</a:t>
            </a:r>
            <a:r>
              <a:rPr lang="en-US" sz="1400" i="1" dirty="0" smtClean="0"/>
              <a:t>List</a:t>
            </a:r>
            <a:r>
              <a:rPr lang="en-US" sz="1400" dirty="0" smtClean="0"/>
              <a:t> Demo? Here </a:t>
            </a:r>
            <a:r>
              <a:rPr lang="en-US" sz="1400" dirty="0"/>
              <a:t>are a few answers that can help you take the next step:</a:t>
            </a:r>
          </a:p>
          <a:p>
            <a:r>
              <a:rPr lang="en-US" sz="1400" dirty="0"/>
              <a:t> </a:t>
            </a:r>
          </a:p>
          <a:p>
            <a:pPr marL="342900" indent="-342900">
              <a:buFont typeface="+mj-lt"/>
              <a:buAutoNum type="arabicPeriod"/>
            </a:pPr>
            <a:r>
              <a:rPr lang="en-US" sz="1400" i="1" dirty="0"/>
              <a:t>How long is the demonstration</a:t>
            </a:r>
            <a:r>
              <a:rPr lang="en-US" sz="1400" i="1" dirty="0" smtClean="0"/>
              <a:t>? </a:t>
            </a:r>
            <a:r>
              <a:rPr lang="en-US" sz="1400" dirty="0" smtClean="0"/>
              <a:t>Generally </a:t>
            </a:r>
            <a:r>
              <a:rPr lang="en-US" sz="1400" dirty="0"/>
              <a:t>our demos are between 30 – 45 minutes. We are happy to take as long as you need though.</a:t>
            </a:r>
          </a:p>
          <a:p>
            <a:pPr marL="342900" indent="-342900">
              <a:buFont typeface="+mj-lt"/>
              <a:buAutoNum type="arabicPeriod"/>
            </a:pPr>
            <a:endParaRPr lang="en-US" sz="1400" dirty="0" smtClean="0"/>
          </a:p>
          <a:p>
            <a:pPr marL="342900" indent="-342900">
              <a:buFont typeface="+mj-lt"/>
              <a:buAutoNum type="arabicPeriod"/>
            </a:pPr>
            <a:r>
              <a:rPr lang="en-US" sz="1400" i="1" dirty="0" smtClean="0"/>
              <a:t>How </a:t>
            </a:r>
            <a:r>
              <a:rPr lang="en-US" sz="1400" i="1" dirty="0"/>
              <a:t>are demos conducted</a:t>
            </a:r>
            <a:r>
              <a:rPr lang="en-US" sz="1400" i="1" dirty="0" smtClean="0"/>
              <a:t>?</a:t>
            </a:r>
            <a:r>
              <a:rPr lang="en-US" sz="1400" dirty="0" smtClean="0"/>
              <a:t> We’ll use a screen </a:t>
            </a:r>
            <a:r>
              <a:rPr lang="en-US" sz="1400" dirty="0"/>
              <a:t>share </a:t>
            </a:r>
            <a:r>
              <a:rPr lang="en-US" sz="1400" dirty="0" smtClean="0"/>
              <a:t>and phone call to show </a:t>
            </a:r>
            <a:r>
              <a:rPr lang="en-US" sz="1400" dirty="0"/>
              <a:t>you our powerful hiring software in action. We work really hard to have this be a discussion driven by you and tailored to your needs so it is a good use of your time.</a:t>
            </a:r>
          </a:p>
          <a:p>
            <a:pPr marL="342900" indent="-342900">
              <a:buFont typeface="+mj-lt"/>
              <a:buAutoNum type="arabicPeriod"/>
            </a:pPr>
            <a:endParaRPr lang="en-US" sz="1400" dirty="0" smtClean="0"/>
          </a:p>
          <a:p>
            <a:pPr marL="342900" indent="-342900">
              <a:buFont typeface="+mj-lt"/>
              <a:buAutoNum type="arabicPeriod"/>
            </a:pPr>
            <a:r>
              <a:rPr lang="en-US" sz="1400" i="1" dirty="0" smtClean="0"/>
              <a:t>When </a:t>
            </a:r>
            <a:r>
              <a:rPr lang="en-US" sz="1400" i="1" dirty="0"/>
              <a:t>will I see pricing</a:t>
            </a:r>
            <a:r>
              <a:rPr lang="en-US" sz="1400" i="1" dirty="0" smtClean="0"/>
              <a:t>? </a:t>
            </a:r>
            <a:r>
              <a:rPr lang="en-US" sz="1400" dirty="0" smtClean="0"/>
              <a:t>Just email us at </a:t>
            </a:r>
            <a:r>
              <a:rPr lang="en-US" sz="1400" dirty="0" smtClean="0">
                <a:hlinkClick r:id="rId4"/>
              </a:rPr>
              <a:t>solutionsupport@inquirehire.com</a:t>
            </a:r>
            <a:r>
              <a:rPr lang="en-US" sz="1400" dirty="0" smtClean="0"/>
              <a:t>, provide your organization’s current headcount, and we will provide you with pricing. Then, if you are interested, we will schedule the system demo.</a:t>
            </a:r>
          </a:p>
          <a:p>
            <a:pPr marL="342900" indent="-342900">
              <a:buFont typeface="+mj-lt"/>
              <a:buAutoNum type="arabicPeriod"/>
            </a:pPr>
            <a:endParaRPr lang="en-US" sz="1400" dirty="0" smtClean="0"/>
          </a:p>
          <a:p>
            <a:pPr marL="342900" indent="-342900">
              <a:buFont typeface="+mj-lt"/>
              <a:buAutoNum type="arabicPeriod"/>
            </a:pPr>
            <a:r>
              <a:rPr lang="en-US" sz="1400" i="1" dirty="0" smtClean="0"/>
              <a:t>What </a:t>
            </a:r>
            <a:r>
              <a:rPr lang="en-US" sz="1400" i="1" dirty="0"/>
              <a:t>happens after the demonstration</a:t>
            </a:r>
            <a:r>
              <a:rPr lang="en-US" sz="1400" i="1" dirty="0" smtClean="0"/>
              <a:t>? </a:t>
            </a:r>
            <a:r>
              <a:rPr lang="en-US" sz="1400" dirty="0" smtClean="0"/>
              <a:t>That’s up to you. Once </a:t>
            </a:r>
            <a:r>
              <a:rPr lang="en-US" sz="1400" dirty="0"/>
              <a:t>we complete our live </a:t>
            </a:r>
            <a:r>
              <a:rPr lang="en-US" sz="1400" dirty="0" smtClean="0"/>
              <a:t>demo, </a:t>
            </a:r>
            <a:r>
              <a:rPr lang="en-US" sz="1400" dirty="0"/>
              <a:t>we can get your 30-day free trial </a:t>
            </a:r>
            <a:r>
              <a:rPr lang="en-US" sz="1400" dirty="0" smtClean="0"/>
              <a:t>started. </a:t>
            </a:r>
            <a:r>
              <a:rPr lang="en-US" sz="1400" dirty="0"/>
              <a:t>This takes 48 hours or less to set up and then you can post a real job to real job boards and generate real applicants.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p:txBody>
          <a:bodyPr/>
          <a:lstStyle/>
          <a:p>
            <a:pPr eaLnBrk="1" fontAlgn="auto" hangingPunct="1">
              <a:spcAft>
                <a:spcPts val="0"/>
              </a:spcAft>
              <a:defRPr/>
            </a:pPr>
            <a:r>
              <a:rPr lang="en-US" b="1" dirty="0" smtClean="0"/>
              <a:t>Who is Inquirehire?</a:t>
            </a:r>
          </a:p>
        </p:txBody>
      </p:sp>
      <p:sp>
        <p:nvSpPr>
          <p:cNvPr id="6147" name="TextBox 2"/>
          <p:cNvSpPr txBox="1">
            <a:spLocks noChangeArrowheads="1"/>
          </p:cNvSpPr>
          <p:nvPr/>
        </p:nvSpPr>
        <p:spPr bwMode="auto">
          <a:xfrm>
            <a:off x="1066800" y="1715393"/>
            <a:ext cx="716280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a:solidFill>
                  <a:schemeClr val="tx1"/>
                </a:solidFill>
                <a:latin typeface="Arial" charset="0"/>
                <a:cs typeface="Arial" charset="0"/>
              </a:defRPr>
            </a:lvl1pPr>
            <a:lvl2pPr marL="914400" indent="-45720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buFont typeface="Calibri" pitchFamily="34" charset="0"/>
              <a:buAutoNum type="arabicPeriod"/>
            </a:pPr>
            <a:r>
              <a:rPr lang="en-US" sz="2000" dirty="0"/>
              <a:t>We  are a national provider of </a:t>
            </a:r>
            <a:r>
              <a:rPr lang="en-US" sz="2000" dirty="0" smtClean="0"/>
              <a:t>systems and services </a:t>
            </a:r>
            <a:r>
              <a:rPr lang="en-US" sz="2000" dirty="0"/>
              <a:t>that help employers optimize </a:t>
            </a:r>
            <a:r>
              <a:rPr lang="en-US" sz="2000" dirty="0" smtClean="0"/>
              <a:t>talent decisions. We’ve been in operation since 1996</a:t>
            </a:r>
            <a:r>
              <a:rPr lang="en-US" sz="2000" dirty="0" smtClean="0"/>
              <a:t>.</a:t>
            </a:r>
          </a:p>
          <a:p>
            <a:pPr eaLnBrk="1" hangingPunct="1">
              <a:buFont typeface="+mj-lt"/>
              <a:buAutoNum type="arabicPeriod"/>
            </a:pPr>
            <a:endParaRPr lang="en-US" sz="2000" dirty="0"/>
          </a:p>
          <a:p>
            <a:pPr eaLnBrk="1" hangingPunct="1">
              <a:buFont typeface="Calibri" pitchFamily="34" charset="0"/>
              <a:buAutoNum type="arabicPeriod"/>
            </a:pPr>
            <a:r>
              <a:rPr lang="en-US" sz="2000" dirty="0" smtClean="0"/>
              <a:t>We’re </a:t>
            </a:r>
            <a:r>
              <a:rPr lang="en-US" sz="2000" dirty="0"/>
              <a:t>based in Davenport, IA,  and we work with more than </a:t>
            </a:r>
            <a:r>
              <a:rPr lang="en-US" sz="2000" dirty="0" smtClean="0"/>
              <a:t>2,000 </a:t>
            </a:r>
            <a:r>
              <a:rPr lang="en-US" sz="2000" dirty="0"/>
              <a:t>employers in </a:t>
            </a:r>
            <a:r>
              <a:rPr lang="en-US" sz="2000" dirty="0" smtClean="0"/>
              <a:t>49 states</a:t>
            </a:r>
            <a:r>
              <a:rPr lang="en-US" sz="2000" dirty="0" smtClean="0"/>
              <a:t>.</a:t>
            </a:r>
          </a:p>
          <a:p>
            <a:pPr eaLnBrk="1" hangingPunct="1">
              <a:buFont typeface="+mj-lt"/>
              <a:buAutoNum type="arabicPeriod"/>
            </a:pPr>
            <a:endParaRPr lang="en-US" sz="2000" dirty="0"/>
          </a:p>
          <a:p>
            <a:pPr eaLnBrk="1" hangingPunct="1">
              <a:buFont typeface="Calibri" pitchFamily="34" charset="0"/>
              <a:buAutoNum type="arabicPeriod"/>
            </a:pPr>
            <a:r>
              <a:rPr lang="en-US" sz="2000" dirty="0" smtClean="0"/>
              <a:t>Our services include background screening, aptitude assessments, professional references, drug testing, and applicant tracking systems.</a:t>
            </a:r>
            <a:endParaRPr lang="en-US" sz="2000" dirty="0"/>
          </a:p>
          <a:p>
            <a:pPr lvl="1" eaLnBrk="1" hangingPunct="1"/>
            <a:endParaRPr lang="en-US" sz="2800" dirty="0"/>
          </a:p>
        </p:txBody>
      </p:sp>
      <p:pic>
        <p:nvPicPr>
          <p:cNvPr id="6148" name="Picture 4" descr="Inq-logo (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5734050"/>
            <a:ext cx="34290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19213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p:txBody>
          <a:bodyPr/>
          <a:lstStyle/>
          <a:p>
            <a:pPr eaLnBrk="1" fontAlgn="auto" hangingPunct="1">
              <a:spcAft>
                <a:spcPts val="0"/>
              </a:spcAft>
              <a:defRPr/>
            </a:pPr>
            <a:r>
              <a:rPr lang="en-US" b="1" dirty="0" smtClean="0"/>
              <a:t>Who is Inquirehire?</a:t>
            </a:r>
          </a:p>
        </p:txBody>
      </p:sp>
      <p:sp>
        <p:nvSpPr>
          <p:cNvPr id="6147" name="TextBox 2"/>
          <p:cNvSpPr txBox="1">
            <a:spLocks noChangeArrowheads="1"/>
          </p:cNvSpPr>
          <p:nvPr/>
        </p:nvSpPr>
        <p:spPr bwMode="auto">
          <a:xfrm>
            <a:off x="1066800" y="1524000"/>
            <a:ext cx="6705600" cy="421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charset="0"/>
                <a:cs typeface="Arial" charset="0"/>
              </a:defRPr>
            </a:lvl1pPr>
            <a:lvl2pPr marL="914400" indent="-45720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buFont typeface="Calibri" pitchFamily="34" charset="0"/>
              <a:buAutoNum type="arabicPeriod"/>
            </a:pPr>
            <a:r>
              <a:rPr lang="en-US" sz="2400" dirty="0" smtClean="0"/>
              <a:t>We work with 200 banking organizations in 12 different states.</a:t>
            </a:r>
          </a:p>
          <a:p>
            <a:pPr eaLnBrk="1" hangingPunct="1">
              <a:buFont typeface="+mj-lt"/>
              <a:buAutoNum type="arabicPeriod"/>
            </a:pPr>
            <a:endParaRPr lang="en-US" sz="2400" dirty="0"/>
          </a:p>
          <a:p>
            <a:pPr eaLnBrk="1" hangingPunct="1">
              <a:buFont typeface="Calibri" pitchFamily="34" charset="0"/>
              <a:buAutoNum type="arabicPeriod"/>
            </a:pPr>
            <a:r>
              <a:rPr lang="en-US" sz="2400" dirty="0"/>
              <a:t>We are accredited by the National Association of Professional Background Screeners</a:t>
            </a:r>
            <a:r>
              <a:rPr lang="en-US" sz="2400" dirty="0" smtClean="0"/>
              <a:t>.</a:t>
            </a:r>
          </a:p>
          <a:p>
            <a:pPr eaLnBrk="1" hangingPunct="1">
              <a:buFont typeface="+mj-lt"/>
              <a:buAutoNum type="arabicPeriod"/>
            </a:pPr>
            <a:endParaRPr lang="en-US" sz="2400" dirty="0"/>
          </a:p>
          <a:p>
            <a:pPr eaLnBrk="1" hangingPunct="1">
              <a:buFont typeface="Calibri" pitchFamily="34" charset="0"/>
              <a:buAutoNum type="arabicPeriod"/>
            </a:pPr>
            <a:r>
              <a:rPr lang="en-US" sz="2400" dirty="0" smtClean="0"/>
              <a:t>More than 70% of our new clients are referrals because of our reputation for outstanding customer service.</a:t>
            </a:r>
          </a:p>
          <a:p>
            <a:pPr lvl="1" eaLnBrk="1" hangingPunct="1"/>
            <a:endParaRPr lang="en-US" sz="2800" dirty="0"/>
          </a:p>
        </p:txBody>
      </p:sp>
      <p:pic>
        <p:nvPicPr>
          <p:cNvPr id="6148" name="Picture 4" descr="Inq-logo (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5734050"/>
            <a:ext cx="34290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45234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normAutofit fontScale="90000"/>
          </a:bodyPr>
          <a:lstStyle/>
          <a:p>
            <a:pPr eaLnBrk="1" fontAlgn="auto" hangingPunct="1">
              <a:spcAft>
                <a:spcPts val="0"/>
              </a:spcAft>
              <a:defRPr/>
            </a:pPr>
            <a:r>
              <a:rPr lang="en-US" b="1" dirty="0" smtClean="0"/>
              <a:t/>
            </a:r>
            <a:br>
              <a:rPr lang="en-US" b="1" dirty="0" smtClean="0"/>
            </a:br>
            <a:r>
              <a:rPr lang="en-US" b="1" dirty="0" smtClean="0"/>
              <a:t/>
            </a:r>
            <a:br>
              <a:rPr lang="en-US" b="1" dirty="0" smtClean="0"/>
            </a:br>
            <a:r>
              <a:rPr lang="en-US" sz="3600" b="1" i="1" dirty="0" smtClean="0"/>
              <a:t>Applicant</a:t>
            </a:r>
            <a:r>
              <a:rPr lang="en-US" sz="3600" b="1" i="1" dirty="0" smtClean="0">
                <a:solidFill>
                  <a:schemeClr val="tx1"/>
                </a:solidFill>
              </a:rPr>
              <a:t>List</a:t>
            </a:r>
            <a:r>
              <a:rPr lang="en-US" sz="3600" b="1" dirty="0" smtClean="0">
                <a:solidFill>
                  <a:schemeClr val="tx1"/>
                </a:solidFill>
              </a:rPr>
              <a:t> Applicant Tracking System</a:t>
            </a:r>
          </a:p>
        </p:txBody>
      </p:sp>
      <p:sp>
        <p:nvSpPr>
          <p:cNvPr id="3" name="TextBox 2"/>
          <p:cNvSpPr txBox="1"/>
          <p:nvPr/>
        </p:nvSpPr>
        <p:spPr>
          <a:xfrm>
            <a:off x="1219200" y="2971800"/>
            <a:ext cx="7010400" cy="1938992"/>
          </a:xfrm>
          <a:prstGeom prst="rect">
            <a:avLst/>
          </a:prstGeom>
          <a:noFill/>
        </p:spPr>
        <p:txBody>
          <a:bodyPr wrap="square">
            <a:spAutoFit/>
          </a:bodyPr>
          <a:lstStyle/>
          <a:p>
            <a:pPr marL="342900" indent="-342900">
              <a:buFont typeface="+mj-lt"/>
              <a:buAutoNum type="arabicPeriod"/>
              <a:defRPr/>
            </a:pPr>
            <a:r>
              <a:rPr lang="en-US" sz="2400" dirty="0" smtClean="0">
                <a:cs typeface="+mn-cs"/>
              </a:rPr>
              <a:t>Cloud-based </a:t>
            </a:r>
            <a:r>
              <a:rPr lang="en-US" sz="2400" dirty="0">
                <a:cs typeface="+mn-cs"/>
              </a:rPr>
              <a:t>SaaS solution – no software to buy, load, or maintain</a:t>
            </a:r>
            <a:r>
              <a:rPr lang="en-US" sz="2400" dirty="0" smtClean="0">
                <a:cs typeface="+mn-cs"/>
              </a:rPr>
              <a:t>.</a:t>
            </a:r>
          </a:p>
          <a:p>
            <a:pPr marL="342900" indent="-342900">
              <a:buFont typeface="+mj-lt"/>
              <a:buAutoNum type="arabicPeriod"/>
              <a:defRPr/>
            </a:pPr>
            <a:r>
              <a:rPr lang="en-US" sz="2400" dirty="0" smtClean="0">
                <a:cs typeface="+mn-cs"/>
              </a:rPr>
              <a:t>No </a:t>
            </a:r>
            <a:r>
              <a:rPr lang="en-US" sz="2400" dirty="0">
                <a:cs typeface="+mn-cs"/>
              </a:rPr>
              <a:t>internal IT resources/support is required</a:t>
            </a:r>
            <a:r>
              <a:rPr lang="en-US" sz="2400" dirty="0" smtClean="0">
                <a:cs typeface="+mn-cs"/>
              </a:rPr>
              <a:t>.</a:t>
            </a:r>
          </a:p>
          <a:p>
            <a:pPr marL="342900" indent="-342900">
              <a:buFont typeface="+mj-lt"/>
              <a:buAutoNum type="arabicPeriod"/>
              <a:defRPr/>
            </a:pPr>
            <a:r>
              <a:rPr lang="en-US" sz="2400" dirty="0" smtClean="0">
                <a:cs typeface="+mn-cs"/>
              </a:rPr>
              <a:t>Mobile Optimized.</a:t>
            </a:r>
            <a:endParaRPr lang="en-US" sz="2400" dirty="0">
              <a:cs typeface="+mn-cs"/>
            </a:endParaRPr>
          </a:p>
          <a:p>
            <a:pPr marL="342900" indent="-342900">
              <a:buFont typeface="+mj-lt"/>
              <a:buAutoNum type="arabicPeriod"/>
              <a:defRPr/>
            </a:pPr>
            <a:r>
              <a:rPr lang="en-US" sz="2400" dirty="0">
                <a:cs typeface="+mn-cs"/>
              </a:rPr>
              <a:t>OFCCP compliant</a:t>
            </a:r>
            <a:r>
              <a:rPr lang="en-US" sz="2400" dirty="0" smtClean="0">
                <a:cs typeface="+mn-cs"/>
              </a:rPr>
              <a:t>.</a:t>
            </a:r>
            <a:endParaRPr lang="en-US" sz="2400" dirty="0">
              <a:cs typeface="+mn-cs"/>
            </a:endParaRPr>
          </a:p>
        </p:txBody>
      </p:sp>
      <p:sp>
        <p:nvSpPr>
          <p:cNvPr id="7172" name="TextBox 3"/>
          <p:cNvSpPr txBox="1">
            <a:spLocks noChangeArrowheads="1"/>
          </p:cNvSpPr>
          <p:nvPr/>
        </p:nvSpPr>
        <p:spPr bwMode="auto">
          <a:xfrm>
            <a:off x="1219200" y="2286000"/>
            <a:ext cx="5486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b="1" dirty="0"/>
              <a:t>Solution Overview:</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2213" y="5791200"/>
            <a:ext cx="42195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fontScale="90000"/>
          </a:bodyPr>
          <a:lstStyle/>
          <a:p>
            <a:pPr eaLnBrk="1" fontAlgn="auto" hangingPunct="1">
              <a:spcAft>
                <a:spcPts val="0"/>
              </a:spcAft>
              <a:defRPr/>
            </a:pPr>
            <a:r>
              <a:rPr lang="en-US" b="1" dirty="0" smtClean="0"/>
              <a:t/>
            </a:r>
            <a:br>
              <a:rPr lang="en-US" b="1" dirty="0" smtClean="0"/>
            </a:br>
            <a:r>
              <a:rPr lang="en-US" sz="3600" b="1" i="1" dirty="0" smtClean="0"/>
              <a:t>Applicant</a:t>
            </a:r>
            <a:r>
              <a:rPr lang="en-US" sz="3600" b="1" i="1" dirty="0" smtClean="0">
                <a:solidFill>
                  <a:schemeClr val="tx1"/>
                </a:solidFill>
              </a:rPr>
              <a:t>List </a:t>
            </a:r>
            <a:r>
              <a:rPr lang="en-US" sz="3600" b="1" dirty="0" smtClean="0">
                <a:solidFill>
                  <a:schemeClr val="tx1"/>
                </a:solidFill>
              </a:rPr>
              <a:t>Applicant Tracking System</a:t>
            </a:r>
          </a:p>
        </p:txBody>
      </p:sp>
      <p:sp>
        <p:nvSpPr>
          <p:cNvPr id="4" name="TextBox 3"/>
          <p:cNvSpPr txBox="1"/>
          <p:nvPr/>
        </p:nvSpPr>
        <p:spPr>
          <a:xfrm>
            <a:off x="1219200" y="2286000"/>
            <a:ext cx="6858000" cy="2678113"/>
          </a:xfrm>
          <a:prstGeom prst="rect">
            <a:avLst/>
          </a:prstGeom>
          <a:noFill/>
        </p:spPr>
        <p:txBody>
          <a:bodyPr>
            <a:spAutoFit/>
          </a:bodyPr>
          <a:lstStyle/>
          <a:p>
            <a:pPr>
              <a:defRPr/>
            </a:pPr>
            <a:r>
              <a:rPr lang="en-US" sz="2400" b="1" dirty="0">
                <a:cs typeface="+mn-cs"/>
              </a:rPr>
              <a:t>Key Strategic Benefits:</a:t>
            </a:r>
          </a:p>
          <a:p>
            <a:pPr>
              <a:defRPr/>
            </a:pPr>
            <a:endParaRPr lang="en-US" sz="2400" dirty="0">
              <a:cs typeface="+mn-cs"/>
            </a:endParaRPr>
          </a:p>
          <a:p>
            <a:pPr marL="457200" indent="-457200">
              <a:buFont typeface="+mj-lt"/>
              <a:buAutoNum type="arabicPeriod"/>
              <a:defRPr/>
            </a:pPr>
            <a:r>
              <a:rPr lang="en-US" sz="2400" dirty="0">
                <a:cs typeface="+mn-cs"/>
              </a:rPr>
              <a:t>Improves employment </a:t>
            </a:r>
            <a:r>
              <a:rPr lang="en-US" sz="2400" dirty="0" smtClean="0">
                <a:cs typeface="+mn-cs"/>
              </a:rPr>
              <a:t>brand </a:t>
            </a:r>
            <a:r>
              <a:rPr lang="en-US" sz="2400" dirty="0">
                <a:cs typeface="+mn-cs"/>
              </a:rPr>
              <a:t>image</a:t>
            </a:r>
          </a:p>
          <a:p>
            <a:pPr marL="457200" indent="-457200">
              <a:buFont typeface="+mj-lt"/>
              <a:buAutoNum type="arabicPeriod"/>
              <a:defRPr/>
            </a:pPr>
            <a:r>
              <a:rPr lang="en-US" sz="2400" dirty="0">
                <a:cs typeface="+mn-cs"/>
              </a:rPr>
              <a:t>Establishes/maintains consistency of process</a:t>
            </a:r>
          </a:p>
          <a:p>
            <a:pPr marL="457200" indent="-457200">
              <a:buFont typeface="+mj-lt"/>
              <a:buAutoNum type="arabicPeriod"/>
              <a:defRPr/>
            </a:pPr>
            <a:r>
              <a:rPr lang="en-US" sz="2400" dirty="0">
                <a:cs typeface="+mn-cs"/>
              </a:rPr>
              <a:t>Reduces time to hire</a:t>
            </a:r>
          </a:p>
          <a:p>
            <a:pPr marL="457200" indent="-457200">
              <a:buFont typeface="+mj-lt"/>
              <a:buAutoNum type="arabicPeriod"/>
              <a:defRPr/>
            </a:pPr>
            <a:r>
              <a:rPr lang="en-US" sz="2400" dirty="0">
                <a:cs typeface="+mn-cs"/>
              </a:rPr>
              <a:t>Improves hiring decision quality</a:t>
            </a:r>
          </a:p>
          <a:p>
            <a:pPr marL="457200" indent="-457200">
              <a:buFont typeface="+mj-lt"/>
              <a:buAutoNum type="arabicPeriod"/>
              <a:defRPr/>
            </a:pPr>
            <a:r>
              <a:rPr lang="en-US" sz="2400" dirty="0">
                <a:cs typeface="+mn-cs"/>
              </a:rPr>
              <a:t>Improves the hiring process for applicants</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2213" y="5791200"/>
            <a:ext cx="42195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fontScale="90000"/>
          </a:bodyPr>
          <a:lstStyle/>
          <a:p>
            <a:pPr eaLnBrk="1" fontAlgn="auto" hangingPunct="1">
              <a:spcAft>
                <a:spcPts val="0"/>
              </a:spcAft>
              <a:defRPr/>
            </a:pPr>
            <a:r>
              <a:rPr lang="en-US" b="1" dirty="0" smtClean="0"/>
              <a:t/>
            </a:r>
            <a:br>
              <a:rPr lang="en-US" b="1" dirty="0" smtClean="0"/>
            </a:br>
            <a:r>
              <a:rPr lang="en-US" sz="3600" b="1" i="1" dirty="0" smtClean="0"/>
              <a:t>Applicant</a:t>
            </a:r>
            <a:r>
              <a:rPr lang="en-US" sz="3600" b="1" i="1" dirty="0" smtClean="0">
                <a:solidFill>
                  <a:schemeClr val="tx1"/>
                </a:solidFill>
              </a:rPr>
              <a:t>List </a:t>
            </a:r>
            <a:r>
              <a:rPr lang="en-US" sz="3600" b="1" dirty="0" smtClean="0">
                <a:solidFill>
                  <a:schemeClr val="tx1"/>
                </a:solidFill>
              </a:rPr>
              <a:t>Applicant Tracking System</a:t>
            </a:r>
          </a:p>
        </p:txBody>
      </p:sp>
      <p:sp>
        <p:nvSpPr>
          <p:cNvPr id="4" name="TextBox 3"/>
          <p:cNvSpPr txBox="1"/>
          <p:nvPr/>
        </p:nvSpPr>
        <p:spPr>
          <a:xfrm>
            <a:off x="1219200" y="2286000"/>
            <a:ext cx="6858000" cy="2308225"/>
          </a:xfrm>
          <a:prstGeom prst="rect">
            <a:avLst/>
          </a:prstGeom>
          <a:noFill/>
        </p:spPr>
        <p:txBody>
          <a:bodyPr>
            <a:spAutoFit/>
          </a:bodyPr>
          <a:lstStyle/>
          <a:p>
            <a:pPr>
              <a:defRPr/>
            </a:pPr>
            <a:r>
              <a:rPr lang="en-US" sz="2400" b="1" dirty="0">
                <a:cs typeface="+mn-cs"/>
              </a:rPr>
              <a:t>Key Cost Savings:</a:t>
            </a:r>
          </a:p>
          <a:p>
            <a:pPr>
              <a:defRPr/>
            </a:pPr>
            <a:endParaRPr lang="en-US" sz="2400" dirty="0">
              <a:cs typeface="+mn-cs"/>
            </a:endParaRPr>
          </a:p>
          <a:p>
            <a:pPr marL="457200" indent="-457200">
              <a:buFont typeface="+mj-lt"/>
              <a:buAutoNum type="arabicPeriod"/>
              <a:defRPr/>
            </a:pPr>
            <a:r>
              <a:rPr lang="en-US" sz="2400" dirty="0">
                <a:cs typeface="+mn-cs"/>
              </a:rPr>
              <a:t>Reduces internal labor costs</a:t>
            </a:r>
          </a:p>
          <a:p>
            <a:pPr marL="457200" indent="-457200">
              <a:buFont typeface="+mj-lt"/>
              <a:buAutoNum type="arabicPeriod"/>
              <a:defRPr/>
            </a:pPr>
            <a:r>
              <a:rPr lang="en-US" sz="2400" dirty="0">
                <a:cs typeface="+mn-cs"/>
              </a:rPr>
              <a:t>Reduces employment advertising costs</a:t>
            </a:r>
          </a:p>
          <a:p>
            <a:pPr marL="457200" indent="-457200">
              <a:buFont typeface="+mj-lt"/>
              <a:buAutoNum type="arabicPeriod"/>
              <a:defRPr/>
            </a:pPr>
            <a:r>
              <a:rPr lang="en-US" sz="2400" dirty="0">
                <a:cs typeface="+mn-cs"/>
              </a:rPr>
              <a:t>Reduces paper and paper storage costs</a:t>
            </a:r>
          </a:p>
          <a:p>
            <a:pPr marL="457200" indent="-457200">
              <a:buFont typeface="+mj-lt"/>
              <a:buAutoNum type="arabicPeriod"/>
              <a:defRPr/>
            </a:pPr>
            <a:r>
              <a:rPr lang="en-US" sz="2400" dirty="0">
                <a:cs typeface="+mn-cs"/>
              </a:rPr>
              <a:t>Reduces mailing costs</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2213" y="5638800"/>
            <a:ext cx="42195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fontAlgn="auto" hangingPunct="1">
              <a:spcAft>
                <a:spcPts val="0"/>
              </a:spcAft>
              <a:defRPr/>
            </a:pPr>
            <a:r>
              <a:rPr lang="en-US" dirty="0" smtClean="0"/>
              <a:t>Top Standard Features</a:t>
            </a:r>
          </a:p>
        </p:txBody>
      </p:sp>
      <p:sp>
        <p:nvSpPr>
          <p:cNvPr id="8195" name="TextBox 2"/>
          <p:cNvSpPr txBox="1">
            <a:spLocks noChangeArrowheads="1"/>
          </p:cNvSpPr>
          <p:nvPr/>
        </p:nvSpPr>
        <p:spPr bwMode="auto">
          <a:xfrm>
            <a:off x="685800" y="1371600"/>
            <a:ext cx="8229600" cy="4985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buFont typeface="Arial" panose="020B0604020202020204" pitchFamily="34" charset="0"/>
              <a:buChar char="•"/>
            </a:pPr>
            <a:r>
              <a:rPr lang="en-US" sz="2000" dirty="0" smtClean="0"/>
              <a:t>Free 30 Day Trial Period</a:t>
            </a:r>
          </a:p>
          <a:p>
            <a:pPr>
              <a:buFont typeface="Arial" panose="020B0604020202020204" pitchFamily="34" charset="0"/>
              <a:buChar char="•"/>
            </a:pPr>
            <a:r>
              <a:rPr lang="en-US" sz="2000" dirty="0" smtClean="0"/>
              <a:t>Free Implementation and Training</a:t>
            </a:r>
          </a:p>
          <a:p>
            <a:pPr>
              <a:buFont typeface="Arial" panose="020B0604020202020204" pitchFamily="34" charset="0"/>
              <a:buChar char="•"/>
            </a:pPr>
            <a:r>
              <a:rPr lang="en-US" sz="2000" dirty="0" smtClean="0"/>
              <a:t>Fully </a:t>
            </a:r>
            <a:r>
              <a:rPr lang="en-US" sz="2000" dirty="0"/>
              <a:t>Branded Career </a:t>
            </a:r>
            <a:r>
              <a:rPr lang="en-US" sz="2000" dirty="0" smtClean="0"/>
              <a:t>Site + Internal </a:t>
            </a:r>
            <a:r>
              <a:rPr lang="en-US" sz="2000" dirty="0"/>
              <a:t>Job Board</a:t>
            </a:r>
          </a:p>
          <a:p>
            <a:pPr lvl="0">
              <a:buFont typeface="Arial" panose="020B0604020202020204" pitchFamily="34" charset="0"/>
              <a:buChar char="•"/>
            </a:pPr>
            <a:r>
              <a:rPr lang="en-US" sz="2000" dirty="0" smtClean="0"/>
              <a:t>Job </a:t>
            </a:r>
            <a:r>
              <a:rPr lang="en-US" sz="2000" dirty="0"/>
              <a:t>Alerts and Social Following</a:t>
            </a:r>
          </a:p>
          <a:p>
            <a:pPr lvl="0">
              <a:buFont typeface="Arial" panose="020B0604020202020204" pitchFamily="34" charset="0"/>
              <a:buChar char="•"/>
            </a:pPr>
            <a:r>
              <a:rPr lang="en-US" sz="2000" dirty="0" smtClean="0"/>
              <a:t>Custom </a:t>
            </a:r>
            <a:r>
              <a:rPr lang="en-US" sz="2000" dirty="0"/>
              <a:t>External </a:t>
            </a:r>
            <a:r>
              <a:rPr lang="en-US" sz="2000" dirty="0" smtClean="0"/>
              <a:t>Application and/or Custom </a:t>
            </a:r>
            <a:r>
              <a:rPr lang="en-US" sz="2000" dirty="0"/>
              <a:t>Internal </a:t>
            </a:r>
            <a:r>
              <a:rPr lang="en-US" sz="2000" dirty="0" smtClean="0"/>
              <a:t>Application</a:t>
            </a:r>
            <a:endParaRPr lang="en-US" sz="2000" dirty="0"/>
          </a:p>
          <a:p>
            <a:pPr lvl="0">
              <a:buFont typeface="Arial" panose="020B0604020202020204" pitchFamily="34" charset="0"/>
              <a:buChar char="•"/>
            </a:pPr>
            <a:r>
              <a:rPr lang="en-US" sz="2000" dirty="0"/>
              <a:t>Race, Gender, and Veteran Status Tracking</a:t>
            </a:r>
          </a:p>
          <a:p>
            <a:pPr lvl="0">
              <a:buFont typeface="Arial" panose="020B0604020202020204" pitchFamily="34" charset="0"/>
              <a:buChar char="•"/>
            </a:pPr>
            <a:r>
              <a:rPr lang="en-US" sz="2000" dirty="0" smtClean="0"/>
              <a:t>Unlimited </a:t>
            </a:r>
            <a:r>
              <a:rPr lang="en-US" sz="2000" dirty="0"/>
              <a:t>Job Screening Questions</a:t>
            </a:r>
          </a:p>
          <a:p>
            <a:pPr>
              <a:buFont typeface="Arial" panose="020B0604020202020204" pitchFamily="34" charset="0"/>
              <a:buChar char="•"/>
            </a:pPr>
            <a:r>
              <a:rPr lang="en-US" sz="2000" dirty="0" smtClean="0"/>
              <a:t>Question Scoring, Weighting and Auto </a:t>
            </a:r>
            <a:r>
              <a:rPr lang="en-US" sz="2000" dirty="0"/>
              <a:t>Disqualification</a:t>
            </a:r>
          </a:p>
          <a:p>
            <a:pPr lvl="0">
              <a:buFont typeface="Arial" panose="020B0604020202020204" pitchFamily="34" charset="0"/>
              <a:buChar char="•"/>
            </a:pPr>
            <a:r>
              <a:rPr lang="en-US" sz="2000" dirty="0" smtClean="0"/>
              <a:t>Unlimited </a:t>
            </a:r>
            <a:r>
              <a:rPr lang="en-US" sz="2000" dirty="0"/>
              <a:t>HR and Manager Logins</a:t>
            </a:r>
          </a:p>
          <a:p>
            <a:pPr>
              <a:buFont typeface="Arial" panose="020B0604020202020204" pitchFamily="34" charset="0"/>
              <a:buChar char="•"/>
            </a:pPr>
            <a:r>
              <a:rPr lang="en-US" sz="2000" dirty="0"/>
              <a:t>Push to Free Job </a:t>
            </a:r>
            <a:r>
              <a:rPr lang="en-US" sz="2000" dirty="0" smtClean="0"/>
              <a:t>Aggregators and Paid </a:t>
            </a:r>
            <a:r>
              <a:rPr lang="en-US" sz="2000" dirty="0"/>
              <a:t>Job </a:t>
            </a:r>
            <a:r>
              <a:rPr lang="en-US" sz="2000" dirty="0" smtClean="0"/>
              <a:t>Boards</a:t>
            </a:r>
            <a:endParaRPr lang="en-US" sz="2000" dirty="0"/>
          </a:p>
          <a:p>
            <a:pPr lvl="0">
              <a:buFont typeface="Arial" panose="020B0604020202020204" pitchFamily="34" charset="0"/>
              <a:buChar char="•"/>
            </a:pPr>
            <a:r>
              <a:rPr lang="en-US" sz="2000" dirty="0" smtClean="0"/>
              <a:t>Social </a:t>
            </a:r>
            <a:r>
              <a:rPr lang="en-US" sz="2000" dirty="0"/>
              <a:t>Media Integration</a:t>
            </a:r>
          </a:p>
          <a:p>
            <a:pPr lvl="0">
              <a:buFont typeface="Arial" panose="020B0604020202020204" pitchFamily="34" charset="0"/>
              <a:buChar char="•"/>
            </a:pPr>
            <a:r>
              <a:rPr lang="en-US" sz="2000" dirty="0" smtClean="0"/>
              <a:t>Default </a:t>
            </a:r>
            <a:r>
              <a:rPr lang="en-US" sz="2000" dirty="0"/>
              <a:t>Email </a:t>
            </a:r>
            <a:r>
              <a:rPr lang="en-US" sz="2000" dirty="0" smtClean="0"/>
              <a:t>Templates and Unlimited </a:t>
            </a:r>
            <a:r>
              <a:rPr lang="en-US" sz="2000" dirty="0"/>
              <a:t>Custom Templates</a:t>
            </a:r>
          </a:p>
          <a:p>
            <a:pPr lvl="0">
              <a:buFont typeface="Arial" panose="020B0604020202020204" pitchFamily="34" charset="0"/>
              <a:buChar char="•"/>
            </a:pPr>
            <a:r>
              <a:rPr lang="en-US" sz="2000" dirty="0" smtClean="0"/>
              <a:t>Standard </a:t>
            </a:r>
            <a:r>
              <a:rPr lang="en-US" sz="2000" dirty="0"/>
              <a:t>Report </a:t>
            </a:r>
            <a:r>
              <a:rPr lang="en-US" sz="2000" dirty="0" smtClean="0"/>
              <a:t>Library, Custom </a:t>
            </a:r>
            <a:r>
              <a:rPr lang="en-US" sz="2000" dirty="0"/>
              <a:t>Report </a:t>
            </a:r>
            <a:r>
              <a:rPr lang="en-US" sz="2000" dirty="0" smtClean="0"/>
              <a:t>Builder, Traffic </a:t>
            </a:r>
            <a:r>
              <a:rPr lang="en-US" sz="2000" dirty="0" smtClean="0"/>
              <a:t>Analytics</a:t>
            </a:r>
            <a:endParaRPr lang="en-US" sz="2000" dirty="0"/>
          </a:p>
          <a:p>
            <a:pPr lvl="0">
              <a:buFont typeface="Arial" panose="020B0604020202020204" pitchFamily="34" charset="0"/>
              <a:buChar char="•"/>
            </a:pPr>
            <a:r>
              <a:rPr lang="en-US" sz="2000" dirty="0"/>
              <a:t>Auto Assigned Application Statuses</a:t>
            </a:r>
          </a:p>
          <a:p>
            <a:pPr marL="0" indent="0" eaLnBrk="1" hangingPunct="1"/>
            <a:endParaRPr lang="en-US" sz="2000" dirty="0"/>
          </a:p>
          <a:p>
            <a:pPr eaLnBrk="1" hangingPunct="1"/>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2213" y="5867400"/>
            <a:ext cx="42195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fontAlgn="auto" hangingPunct="1">
              <a:spcAft>
                <a:spcPts val="0"/>
              </a:spcAft>
              <a:defRPr/>
            </a:pPr>
            <a:r>
              <a:rPr lang="en-US" dirty="0" smtClean="0"/>
              <a:t>Advertise</a:t>
            </a:r>
          </a:p>
        </p:txBody>
      </p:sp>
      <p:sp>
        <p:nvSpPr>
          <p:cNvPr id="13316" name="TextBox 6"/>
          <p:cNvSpPr txBox="1">
            <a:spLocks noChangeArrowheads="1"/>
          </p:cNvSpPr>
          <p:nvPr/>
        </p:nvSpPr>
        <p:spPr bwMode="auto">
          <a:xfrm>
            <a:off x="6019800" y="1828800"/>
            <a:ext cx="27432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dirty="0"/>
              <a:t>Getting the word out about your job openings can be tricky and tedious but it doesn’t have to be with an applicant tracking system. </a:t>
            </a:r>
            <a:endParaRPr lang="en-US" sz="1600" dirty="0" smtClean="0"/>
          </a:p>
          <a:p>
            <a:pPr eaLnBrk="1" hangingPunct="1"/>
            <a:endParaRPr lang="en-US" sz="1600" dirty="0"/>
          </a:p>
          <a:p>
            <a:pPr eaLnBrk="1" hangingPunct="1"/>
            <a:r>
              <a:rPr lang="en-US" sz="1600" dirty="0" smtClean="0"/>
              <a:t>Having </a:t>
            </a:r>
            <a:r>
              <a:rPr lang="en-US" sz="1600" dirty="0"/>
              <a:t>one place to write your job listings, push to job boards in a single click, recruit with social media channels, and leverage employee referrals is a snap. </a:t>
            </a:r>
            <a:endParaRPr lang="en-US" sz="1600" dirty="0" smtClean="0"/>
          </a:p>
          <a:p>
            <a:pPr eaLnBrk="1" hangingPunct="1"/>
            <a:endParaRPr lang="en-US" sz="1600" dirty="0"/>
          </a:p>
          <a:p>
            <a:pPr eaLnBrk="1" hangingPunct="1"/>
            <a:r>
              <a:rPr lang="en-US" sz="1600" dirty="0" smtClean="0"/>
              <a:t>Attracting </a:t>
            </a:r>
            <a:r>
              <a:rPr lang="en-US" sz="1600" dirty="0"/>
              <a:t>candidates has never been so easy.</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2466975"/>
            <a:ext cx="4762500"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5562600"/>
            <a:ext cx="42195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fontAlgn="auto" hangingPunct="1">
              <a:spcAft>
                <a:spcPts val="0"/>
              </a:spcAft>
              <a:defRPr/>
            </a:pPr>
            <a:r>
              <a:rPr lang="en-US" dirty="0" smtClean="0"/>
              <a:t>Convert</a:t>
            </a:r>
          </a:p>
        </p:txBody>
      </p:sp>
      <p:sp>
        <p:nvSpPr>
          <p:cNvPr id="14341" name="TextBox 6"/>
          <p:cNvSpPr txBox="1">
            <a:spLocks noChangeArrowheads="1"/>
          </p:cNvSpPr>
          <p:nvPr/>
        </p:nvSpPr>
        <p:spPr bwMode="auto">
          <a:xfrm>
            <a:off x="381000" y="1752600"/>
            <a:ext cx="25908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a:t>A candidate found your job! Now what? Getting the word out is only part of the process. Getting them to apply is the next step. </a:t>
            </a:r>
            <a:endParaRPr lang="en-US" dirty="0" smtClean="0"/>
          </a:p>
          <a:p>
            <a:pPr eaLnBrk="1" hangingPunct="1"/>
            <a:endParaRPr lang="en-US" dirty="0"/>
          </a:p>
          <a:p>
            <a:pPr eaLnBrk="1" hangingPunct="1"/>
            <a:r>
              <a:rPr lang="en-US" i="1" dirty="0" smtClean="0">
                <a:solidFill>
                  <a:schemeClr val="tx2"/>
                </a:solidFill>
              </a:rPr>
              <a:t>Applicant</a:t>
            </a:r>
            <a:r>
              <a:rPr lang="en-US" i="1" dirty="0" smtClean="0"/>
              <a:t>List</a:t>
            </a:r>
            <a:r>
              <a:rPr lang="en-US" dirty="0" smtClean="0"/>
              <a:t> </a:t>
            </a:r>
            <a:r>
              <a:rPr lang="en-US" dirty="0"/>
              <a:t>helps you see conversions through slick branded career sites that are mobile optimized, online applications, and job alerts for passive applicants.</a:t>
            </a:r>
          </a:p>
          <a:p>
            <a:pPr eaLnBrk="1" hangingPunct="1"/>
            <a:endParaRPr lang="en-US" dirty="0"/>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76650" y="1066800"/>
            <a:ext cx="4857750" cy="377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5334000"/>
            <a:ext cx="42195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Clarity</Template>
  <TotalTime>667</TotalTime>
  <Words>840</Words>
  <Application>Microsoft Office PowerPoint</Application>
  <PresentationFormat>On-screen Show (4:3)</PresentationFormat>
  <Paragraphs>91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Clarity</vt:lpstr>
      <vt:lpstr>PowerPoint Presentation</vt:lpstr>
      <vt:lpstr>Who is Inquirehire?</vt:lpstr>
      <vt:lpstr>Who is Inquirehire?</vt:lpstr>
      <vt:lpstr>  ApplicantList Applicant Tracking System</vt:lpstr>
      <vt:lpstr> ApplicantList Applicant Tracking System</vt:lpstr>
      <vt:lpstr> ApplicantList Applicant Tracking System</vt:lpstr>
      <vt:lpstr>Top Standard Features</vt:lpstr>
      <vt:lpstr>Advertise</vt:lpstr>
      <vt:lpstr>Convert</vt:lpstr>
      <vt:lpstr>Screen</vt:lpstr>
      <vt:lpstr>Select</vt:lpstr>
      <vt:lpstr>Background Check</vt:lpstr>
      <vt:lpstr>Reporting</vt:lpstr>
      <vt:lpstr>Communicate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Kris</dc:creator>
  <cp:lastModifiedBy>Alan Kinsey</cp:lastModifiedBy>
  <cp:revision>121</cp:revision>
  <dcterms:created xsi:type="dcterms:W3CDTF">2010-11-10T20:44:53Z</dcterms:created>
  <dcterms:modified xsi:type="dcterms:W3CDTF">2017-02-20T21:27:00Z</dcterms:modified>
</cp:coreProperties>
</file>