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50" r:id="rId2"/>
    <p:sldId id="322" r:id="rId3"/>
    <p:sldId id="374" r:id="rId4"/>
    <p:sldId id="406" r:id="rId5"/>
    <p:sldId id="380" r:id="rId6"/>
    <p:sldId id="375" r:id="rId7"/>
    <p:sldId id="376" r:id="rId8"/>
    <p:sldId id="381" r:id="rId9"/>
    <p:sldId id="377" r:id="rId10"/>
    <p:sldId id="382" r:id="rId11"/>
    <p:sldId id="378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7" r:id="rId35"/>
    <p:sldId id="405" r:id="rId36"/>
    <p:sldId id="278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634"/>
    <a:srgbClr val="686868"/>
    <a:srgbClr val="A13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684" autoAdjust="0"/>
    <p:restoredTop sz="86346" autoAdjust="0"/>
  </p:normalViewPr>
  <p:slideViewPr>
    <p:cSldViewPr>
      <p:cViewPr varScale="1">
        <p:scale>
          <a:sx n="62" d="100"/>
          <a:sy n="62" d="100"/>
        </p:scale>
        <p:origin x="9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What Employees Love About Their Job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Coworkers 51%</c:v>
                </c:pt>
                <c:pt idx="1">
                  <c:v>The Work 35%</c:v>
                </c:pt>
                <c:pt idx="2">
                  <c:v>Freedom 15%</c:v>
                </c:pt>
                <c:pt idx="3">
                  <c:v>Learning 14%</c:v>
                </c:pt>
                <c:pt idx="4">
                  <c:v>Manager 9%</c:v>
                </c:pt>
                <c:pt idx="5">
                  <c:v>Product/Service 9 %</c:v>
                </c:pt>
                <c:pt idx="6">
                  <c:v>Environment 8%</c:v>
                </c:pt>
                <c:pt idx="7">
                  <c:v>Benefits 4%</c:v>
                </c:pt>
                <c:pt idx="8">
                  <c:v>Everything 4%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51</c:v>
                </c:pt>
                <c:pt idx="1">
                  <c:v>35</c:v>
                </c:pt>
                <c:pt idx="2">
                  <c:v>15</c:v>
                </c:pt>
                <c:pt idx="3">
                  <c:v>14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0-461E-B771-CF219A32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D23E2-0A77-4BB9-BFE9-A88AC8B8DB84}" type="datetimeFigureOut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00C8B-CFDF-45E4-9368-BCD5BBB82C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9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183DAB2-61AA-47E7-9DC7-BFFF87447511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A2153C8-84D1-4B85-8617-E046F2BAD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7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153C8-84D1-4B85-8617-E046F2BADDB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0A8BF-8752-4E6B-B7AE-17C8ACF857CF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2C600-872F-4C43-BD9C-F147EEA940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9F0F7-4B78-4A6B-B6C0-1E6D9FB9B546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4F40-D4DD-4524-B17A-A3BB8509E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34750-9D10-4E74-9CB6-5D6DE1587DAB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AB4F7-CC11-4F74-BBC4-9BCDF7707E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52BC-87DA-442E-9001-421863EE2FB8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AC28-9EC2-420B-9017-603620CB4B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756C2-4443-43E5-94BD-D6B7D682D957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5E809-B149-457C-8215-57BBEA3CC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F10C-CC89-4898-B19D-FDD50F8FCB8D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135B-71BD-4802-BB12-A401BB91D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5DF3-CD74-4347-B517-3DD9C6609D84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5B868-2D0F-4E32-9B49-A69215C3F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58CAE-D2AD-4F4E-A716-0BFD9C13BD01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26565-4E6C-4515-9AA2-CFF4CC2C66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B053B-1495-4125-A8CD-BEAF4C9EA9F6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25C69-C2D9-4CB6-B6AF-5686ED8A5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72362-E870-44A7-B21C-C0BA8D389047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C7C0F-FCCE-43E5-BE49-BC0B2C21CF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7541-A8E2-459B-B8A4-378326021A81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EB19-9FC1-4A81-9922-C093A72A80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A51D04-D4D5-4AC4-B3E6-B09D08F52A84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DFF1E9-0902-41B6-9B3E-738F59000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mailto:akinsey@inquirehir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mailto:akinsey@inquirehire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1104900" y="12192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5715000"/>
            <a:ext cx="312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Alan Kinsey</a:t>
            </a:r>
          </a:p>
          <a:p>
            <a:pPr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akinsey@inquirehire.com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800-494-5922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79192"/>
            <a:ext cx="4940143" cy="330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7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228600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Skills Gap Misery Index is 137. Anything above 100 represents a gap in skills when compared to the needs of employers.</a:t>
            </a:r>
          </a:p>
        </p:txBody>
      </p:sp>
    </p:spTree>
    <p:extLst>
      <p:ext uri="{BB962C8B-B14F-4D97-AF65-F5344CB8AC3E}">
        <p14:creationId xmlns:p14="http://schemas.microsoft.com/office/powerpoint/2010/main" val="259162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06357"/>
            <a:ext cx="5415613" cy="360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69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4619"/>
            <a:ext cx="5534073" cy="416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52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2286000"/>
            <a:ext cx="632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69% of 2016 graduates plan to stay in their first job for at least 3 years.</a:t>
            </a:r>
          </a:p>
          <a:p>
            <a:endParaRPr lang="en-US" sz="3200" dirty="0"/>
          </a:p>
          <a:p>
            <a:r>
              <a:rPr lang="en-US" sz="3200" dirty="0"/>
              <a:t>33% plan to stay in their first job 5 years or more.</a:t>
            </a:r>
          </a:p>
        </p:txBody>
      </p:sp>
    </p:spTree>
    <p:extLst>
      <p:ext uri="{BB962C8B-B14F-4D97-AF65-F5344CB8AC3E}">
        <p14:creationId xmlns:p14="http://schemas.microsoft.com/office/powerpoint/2010/main" val="124065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2286000"/>
            <a:ext cx="632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51% of 2016 graduates are willing to work outside normal business hours.</a:t>
            </a:r>
          </a:p>
          <a:p>
            <a:endParaRPr lang="en-US" sz="3200" dirty="0"/>
          </a:p>
          <a:p>
            <a:r>
              <a:rPr lang="en-US" sz="3200" dirty="0"/>
              <a:t>72% are willing to relocate for the right job offer.</a:t>
            </a:r>
          </a:p>
        </p:txBody>
      </p:sp>
    </p:spTree>
    <p:extLst>
      <p:ext uri="{BB962C8B-B14F-4D97-AF65-F5344CB8AC3E}">
        <p14:creationId xmlns:p14="http://schemas.microsoft.com/office/powerpoint/2010/main" val="251407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2286000"/>
            <a:ext cx="632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44% of 2016 graduates would prefer to work for a small or medium sized business.</a:t>
            </a:r>
          </a:p>
          <a:p>
            <a:endParaRPr lang="en-US" sz="3200" dirty="0"/>
          </a:p>
          <a:p>
            <a:r>
              <a:rPr lang="en-US" sz="3200" dirty="0"/>
              <a:t>Only 14% prefer to work for a large corporation.</a:t>
            </a:r>
          </a:p>
        </p:txBody>
      </p:sp>
    </p:spTree>
    <p:extLst>
      <p:ext uri="{BB962C8B-B14F-4D97-AF65-F5344CB8AC3E}">
        <p14:creationId xmlns:p14="http://schemas.microsoft.com/office/powerpoint/2010/main" val="348135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292614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60% of 2016 graduates prefer full time employment vs. part-time, or temporary contract work.</a:t>
            </a:r>
          </a:p>
        </p:txBody>
      </p:sp>
    </p:spTree>
    <p:extLst>
      <p:ext uri="{BB962C8B-B14F-4D97-AF65-F5344CB8AC3E}">
        <p14:creationId xmlns:p14="http://schemas.microsoft.com/office/powerpoint/2010/main" val="110971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00234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92% of 2016 graduates want to work for an employer that demonstrates social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51878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806356"/>
            <a:ext cx="5644628" cy="375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52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24384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Today’s employees want their employment experience “personalized”.</a:t>
            </a:r>
          </a:p>
        </p:txBody>
      </p:sp>
    </p:spTree>
    <p:extLst>
      <p:ext uri="{BB962C8B-B14F-4D97-AF65-F5344CB8AC3E}">
        <p14:creationId xmlns:p14="http://schemas.microsoft.com/office/powerpoint/2010/main" val="179381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514600"/>
            <a:ext cx="6629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Agenda:</a:t>
            </a:r>
          </a:p>
          <a:p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Today’s Employee 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New Approaches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033282"/>
            <a:ext cx="5899675" cy="33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9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24384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Today’s employees want their work to be interesting and meaningful.</a:t>
            </a:r>
          </a:p>
        </p:txBody>
      </p:sp>
    </p:spTree>
    <p:extLst>
      <p:ext uri="{BB962C8B-B14F-4D97-AF65-F5344CB8AC3E}">
        <p14:creationId xmlns:p14="http://schemas.microsoft.com/office/powerpoint/2010/main" val="286019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75792"/>
            <a:ext cx="5300183" cy="300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22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81200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Today’s employees want to work in an open and engaging environment.</a:t>
            </a:r>
          </a:p>
          <a:p>
            <a:endParaRPr lang="en-US" sz="3600" dirty="0"/>
          </a:p>
          <a:p>
            <a:r>
              <a:rPr lang="en-US" sz="3600" dirty="0"/>
              <a:t>According to Gallup 87% of employees do </a:t>
            </a:r>
            <a:r>
              <a:rPr lang="en-US" sz="3600" u="sng" dirty="0"/>
              <a:t>not</a:t>
            </a:r>
            <a:r>
              <a:rPr lang="en-US" sz="3600" dirty="0"/>
              <a:t> feel engaged.</a:t>
            </a:r>
          </a:p>
        </p:txBody>
      </p:sp>
    </p:spTree>
    <p:extLst>
      <p:ext uri="{BB962C8B-B14F-4D97-AF65-F5344CB8AC3E}">
        <p14:creationId xmlns:p14="http://schemas.microsoft.com/office/powerpoint/2010/main" val="3954503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61253608"/>
              </p:ext>
            </p:extLst>
          </p:nvPr>
        </p:nvGraphicFramePr>
        <p:xfrm>
          <a:off x="1524000" y="1622286"/>
          <a:ext cx="6781800" cy="5007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563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2209800"/>
            <a:ext cx="655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25% of employees feel they have professional growth opportunities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Too specialized/not given new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No open discussion of career opportunities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Have skills that are not being used</a:t>
            </a:r>
          </a:p>
        </p:txBody>
      </p:sp>
    </p:spTree>
    <p:extLst>
      <p:ext uri="{BB962C8B-B14F-4D97-AF65-F5344CB8AC3E}">
        <p14:creationId xmlns:p14="http://schemas.microsoft.com/office/powerpoint/2010/main" val="88302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2209800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31% of employees feel strongly valued.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Lack of positive recognition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Excess focus on the negative/mistakes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Lack of guidance and support</a:t>
            </a:r>
          </a:p>
        </p:txBody>
      </p:sp>
    </p:spTree>
    <p:extLst>
      <p:ext uri="{BB962C8B-B14F-4D97-AF65-F5344CB8AC3E}">
        <p14:creationId xmlns:p14="http://schemas.microsoft.com/office/powerpoint/2010/main" val="202008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91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86000"/>
            <a:ext cx="685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Hiring Process: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50% of candidates will not apply for a job unless they can apply with a mobile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your application process takes more than a 5 or10 minutes, 25 - 50 % of candidates will not complete the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Automate/streamline your process to appeal to top candidates.</a:t>
            </a:r>
          </a:p>
        </p:txBody>
      </p:sp>
    </p:spTree>
    <p:extLst>
      <p:ext uri="{BB962C8B-B14F-4D97-AF65-F5344CB8AC3E}">
        <p14:creationId xmlns:p14="http://schemas.microsoft.com/office/powerpoint/2010/main" val="1211143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86000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Hiring Process: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 validated assessments to scientifically determine whether applicants have the skills and behavioral traits necessary for success in your organization.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they willing, able, and will they fit with your culture?</a:t>
            </a:r>
          </a:p>
        </p:txBody>
      </p:sp>
    </p:spTree>
    <p:extLst>
      <p:ext uri="{BB962C8B-B14F-4D97-AF65-F5344CB8AC3E}">
        <p14:creationId xmlns:p14="http://schemas.microsoft.com/office/powerpoint/2010/main" val="215322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2115379"/>
            <a:ext cx="5084163" cy="337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660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86000"/>
            <a:ext cx="6858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Hiring Process: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non entry level positions, utilize professional references to determine whether applicants have demonstrated leadership potential in a prior role.</a:t>
            </a:r>
          </a:p>
        </p:txBody>
      </p:sp>
    </p:spTree>
    <p:extLst>
      <p:ext uri="{BB962C8B-B14F-4D97-AF65-F5344CB8AC3E}">
        <p14:creationId xmlns:p14="http://schemas.microsoft.com/office/powerpoint/2010/main" val="4137274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86000"/>
            <a:ext cx="6858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Management: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Frequent positive reinforcement to balance necessary corrections. Show appreciation.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 work and outcomes to the overall purpose of your organization – show why it matters.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mentoring program.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219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86000"/>
            <a:ext cx="6858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and Career Development: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Hyper-personalize the training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Frequent lateral movement and project assessments.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On-the-job training vs formal training. Less formal and more experiential.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49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7" y="2590801"/>
            <a:ext cx="7508419" cy="262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479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86000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and Career Development: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multiple avenues for career advancement.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Think rock wall vs single ladder to the top.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22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86000"/>
            <a:ext cx="6858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Summary: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Today’s employees want and demand a different employment experience.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recruit and retain these employees requires change in process and management style.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done well, it can produce a more engaged workforce that can be more agile and adaptive to rapid change.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98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562600"/>
            <a:ext cx="312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Alan Kinsey</a:t>
            </a:r>
          </a:p>
          <a:p>
            <a:pPr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akinsey@inquirehire.com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800-494-5922</a:t>
            </a:r>
          </a:p>
        </p:txBody>
      </p:sp>
      <p:pic>
        <p:nvPicPr>
          <p:cNvPr id="1027" name="Picture 3" descr="C:\Users\Alan Kinsey\Pictures\questio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2038350"/>
            <a:ext cx="4343399" cy="32575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143000" y="10668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56752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The information presented by Inquirehire is not intended to be legal advice.  Inquirehire recommends that you consult with legal counsel before making any decisions related to the information presented. 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890" y="1905000"/>
            <a:ext cx="5301710" cy="371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32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28194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According to a recent Harris poll, 71% of the workforce is open to changing jobs.</a:t>
            </a:r>
          </a:p>
        </p:txBody>
      </p:sp>
    </p:spTree>
    <p:extLst>
      <p:ext uri="{BB962C8B-B14F-4D97-AF65-F5344CB8AC3E}">
        <p14:creationId xmlns:p14="http://schemas.microsoft.com/office/powerpoint/2010/main" val="38200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629400" cy="33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1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995" y="1905000"/>
            <a:ext cx="5708205" cy="37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0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28194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10,000 baby boomers will turn 65 every day - for the next 13 years.</a:t>
            </a:r>
          </a:p>
        </p:txBody>
      </p:sp>
    </p:spTree>
    <p:extLst>
      <p:ext uri="{BB962C8B-B14F-4D97-AF65-F5344CB8AC3E}">
        <p14:creationId xmlns:p14="http://schemas.microsoft.com/office/powerpoint/2010/main" val="396064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"/>
            <a:ext cx="609600" cy="6400800"/>
          </a:xfrm>
          <a:prstGeom prst="rect">
            <a:avLst/>
          </a:prstGeom>
          <a:solidFill>
            <a:srgbClr val="68686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4267200" y="-4267200"/>
            <a:ext cx="609600" cy="9144000"/>
          </a:xfrm>
          <a:prstGeom prst="rect">
            <a:avLst/>
          </a:prstGeom>
          <a:solidFill>
            <a:srgbClr val="94363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6" name="Picture 4" descr="Inquirehire Logo -stack- 5-1-0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5943600"/>
            <a:ext cx="340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6"/>
          <p:cNvSpPr txBox="1">
            <a:spLocks noChangeArrowheads="1"/>
          </p:cNvSpPr>
          <p:nvPr/>
        </p:nvSpPr>
        <p:spPr bwMode="auto">
          <a:xfrm>
            <a:off x="914400" y="91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Human Capital Management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24217"/>
            <a:ext cx="3981883" cy="379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80382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1373</TotalTime>
  <Words>714</Words>
  <Application>Microsoft Office PowerPoint</Application>
  <PresentationFormat>On-screen Show (4:3)</PresentationFormat>
  <Paragraphs>146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</dc:creator>
  <cp:lastModifiedBy>Alan Kinsey</cp:lastModifiedBy>
  <cp:revision>195</cp:revision>
  <cp:lastPrinted>2015-11-19T19:18:35Z</cp:lastPrinted>
  <dcterms:created xsi:type="dcterms:W3CDTF">2010-11-10T20:44:53Z</dcterms:created>
  <dcterms:modified xsi:type="dcterms:W3CDTF">2018-01-18T19:51:01Z</dcterms:modified>
</cp:coreProperties>
</file>