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2838451"/>
          </a:xfrm>
        </p:spPr>
        <p:txBody>
          <a:bodyPr>
            <a:noAutofit/>
          </a:bodyPr>
          <a:lstStyle/>
          <a:p>
            <a:r>
              <a:rPr lang="en-US" sz="2000" b="1" u="sng" dirty="0" smtClean="0"/>
              <a:t> </a:t>
            </a:r>
            <a:r>
              <a:rPr lang="en-US" sz="2400" b="1" u="sng" dirty="0" smtClean="0">
                <a:latin typeface="Arial Rounded MT Bold" panose="020F0704030504030204" pitchFamily="34" charset="0"/>
                <a:cs typeface="Courier New" panose="02070309020205020404" pitchFamily="49" charset="0"/>
              </a:rPr>
              <a:t>ITA5007   DATA MINING AND BUSINESS INTELLIGENCE</a:t>
            </a:r>
            <a:br>
              <a:rPr lang="en-US" sz="2000" dirty="0" smtClean="0">
                <a:latin typeface="Courier New" panose="02070309020205020404" pitchFamily="49" charset="0"/>
                <a:cs typeface="Courier New" panose="02070309020205020404" pitchFamily="49" charset="0"/>
              </a:rPr>
            </a:br>
            <a:r>
              <a:rPr lang="en-US" sz="2000" b="1" dirty="0" smtClean="0">
                <a:latin typeface="Courier New" panose="02070309020205020404" pitchFamily="49" charset="0"/>
                <a:cs typeface="Courier New" panose="02070309020205020404" pitchFamily="49" charset="0"/>
              </a:rPr>
              <a:t> </a:t>
            </a:r>
            <a:br>
              <a:rPr lang="en-US" sz="2000" b="1" dirty="0" smtClean="0">
                <a:latin typeface="Courier New" panose="02070309020205020404" pitchFamily="49" charset="0"/>
                <a:cs typeface="Courier New" panose="02070309020205020404" pitchFamily="49" charset="0"/>
              </a:rPr>
            </a:br>
            <a:r>
              <a:rPr lang="en-US" sz="2000" b="1" dirty="0" smtClean="0">
                <a:latin typeface="Courier New" panose="02070309020205020404" pitchFamily="49" charset="0"/>
                <a:cs typeface="Courier New" panose="02070309020205020404" pitchFamily="49" charset="0"/>
              </a:rPr>
              <a:t>PROJECT  (REVIEW )</a:t>
            </a:r>
            <a:br>
              <a:rPr lang="en-US" sz="2000" dirty="0" smtClean="0">
                <a:latin typeface="Courier New" panose="02070309020205020404" pitchFamily="49" charset="0"/>
                <a:cs typeface="Courier New" panose="02070309020205020404" pitchFamily="49" charset="0"/>
              </a:rPr>
            </a:br>
            <a:br>
              <a:rPr lang="en-US" sz="2000" dirty="0" smtClean="0">
                <a:latin typeface="Courier New" panose="02070309020205020404" pitchFamily="49" charset="0"/>
                <a:cs typeface="Courier New" panose="02070309020205020404" pitchFamily="49" charset="0"/>
              </a:rPr>
            </a:br>
            <a:r>
              <a:rPr lang="en-US" sz="2000" b="1" dirty="0" smtClean="0">
                <a:latin typeface="Bell MT" panose="02020503060305020303" pitchFamily="18" charset="0"/>
                <a:cs typeface="Courier New" panose="02070309020205020404" pitchFamily="49" charset="0"/>
              </a:rPr>
              <a:t>  </a:t>
            </a:r>
            <a:r>
              <a:rPr lang="en-US" sz="2000" b="1" u="sng" dirty="0" smtClean="0">
                <a:solidFill>
                  <a:srgbClr val="C00000"/>
                </a:solidFill>
                <a:latin typeface="Bell MT" panose="02020503060305020303" pitchFamily="18" charset="0"/>
                <a:cs typeface="Courier New" panose="02070309020205020404" pitchFamily="49" charset="0"/>
              </a:rPr>
              <a:t>Topic Name :- </a:t>
            </a:r>
            <a:br>
              <a:rPr lang="en-US" sz="2000" b="1" u="sng" dirty="0" smtClean="0">
                <a:solidFill>
                  <a:srgbClr val="C00000"/>
                </a:solidFill>
                <a:latin typeface="Bell MT" panose="02020503060305020303" pitchFamily="18" charset="0"/>
                <a:cs typeface="Courier New" panose="02070309020205020404" pitchFamily="49" charset="0"/>
              </a:rPr>
            </a:br>
            <a:br>
              <a:rPr lang="en-US" sz="2000" dirty="0" smtClean="0"/>
            </a:br>
            <a:r>
              <a:rPr lang="en-US" sz="2000" dirty="0" smtClean="0"/>
              <a:t> </a:t>
            </a:r>
            <a:r>
              <a:rPr lang="en-US" sz="2400" b="1" dirty="0" smtClean="0">
                <a:solidFill>
                  <a:srgbClr val="C00000"/>
                </a:solidFill>
              </a:rPr>
              <a:t>WEATHER PREDICTION USING R FRAMEWORK </a:t>
            </a:r>
            <a:br>
              <a:rPr lang="en-US" sz="2000" dirty="0" smtClean="0">
                <a:latin typeface="Courier New" panose="02070309020205020404" pitchFamily="49" charset="0"/>
                <a:cs typeface="Courier New" panose="02070309020205020404" pitchFamily="49" charset="0"/>
              </a:rPr>
            </a:br>
            <a:r>
              <a:rPr lang="en-US" sz="2000" b="1" dirty="0" smtClean="0"/>
              <a:t> </a:t>
            </a:r>
            <a:br>
              <a:rPr lang="en-US" sz="2000" dirty="0" smtClean="0"/>
            </a:br>
            <a:r>
              <a:rPr lang="en-US" sz="2000" b="1" dirty="0" smtClean="0"/>
              <a:t> </a:t>
            </a:r>
            <a:br>
              <a:rPr lang="en-US" sz="2000" dirty="0" smtClean="0"/>
            </a:br>
            <a:endParaRPr lang="en-US" sz="2000" dirty="0"/>
          </a:p>
        </p:txBody>
      </p:sp>
      <p:sp>
        <p:nvSpPr>
          <p:cNvPr id="3" name="Subtitle 2"/>
          <p:cNvSpPr>
            <a:spLocks noGrp="1"/>
          </p:cNvSpPr>
          <p:nvPr>
            <p:ph type="subTitle" idx="1"/>
          </p:nvPr>
        </p:nvSpPr>
        <p:spPr>
          <a:xfrm>
            <a:off x="1371600" y="3886200"/>
            <a:ext cx="7239000" cy="2667000"/>
          </a:xfrm>
        </p:spPr>
        <p:txBody>
          <a:bodyPr>
            <a:normAutofit/>
          </a:bodyPr>
          <a:lstStyle/>
          <a:p>
            <a:r>
              <a:rPr lang="en-US" sz="2000" b="1" dirty="0" smtClean="0">
                <a:solidFill>
                  <a:schemeClr val="tx1"/>
                </a:solidFill>
              </a:rPr>
              <a:t>	               			   </a:t>
            </a:r>
            <a:endParaRPr lang="en-US" sz="2000" b="1" dirty="0" smtClean="0">
              <a:solidFill>
                <a:schemeClr val="tx1"/>
              </a:solidFill>
            </a:endParaRPr>
          </a:p>
          <a:p>
            <a:endParaRPr lang="en-US" sz="2000" b="1" dirty="0" smtClean="0">
              <a:solidFill>
                <a:schemeClr val="tx1"/>
              </a:solidFill>
            </a:endParaRPr>
          </a:p>
          <a:p>
            <a:r>
              <a:rPr lang="en-IN" altLang="en-US" sz="2000" b="1" dirty="0" smtClean="0">
                <a:solidFill>
                  <a:schemeClr val="tx1"/>
                </a:solidFill>
                <a:sym typeface="+mn-ea"/>
              </a:rPr>
              <a:t>Shivam  Singh</a:t>
            </a:r>
            <a:r>
              <a:rPr lang="en-US" sz="2000" b="1" dirty="0" smtClean="0">
                <a:solidFill>
                  <a:schemeClr val="tx1"/>
                </a:solidFill>
                <a:sym typeface="+mn-ea"/>
              </a:rPr>
              <a:t>	</a:t>
            </a:r>
            <a:r>
              <a:rPr lang="en-US" sz="2000" b="1" dirty="0" smtClean="0">
                <a:solidFill>
                  <a:schemeClr val="tx1"/>
                </a:solidFill>
              </a:rPr>
              <a:t>		</a:t>
            </a:r>
            <a:r>
              <a:rPr lang="en-US" sz="2000" b="1" dirty="0" smtClean="0">
                <a:solidFill>
                  <a:schemeClr val="tx1"/>
                </a:solidFill>
                <a:sym typeface="+mn-ea"/>
              </a:rPr>
              <a:t>GUIDED BY :</a:t>
            </a:r>
            <a:r>
              <a:rPr lang="en-IN" altLang="en-US" sz="2000" b="1" dirty="0" smtClean="0">
                <a:solidFill>
                  <a:schemeClr val="tx1"/>
                </a:solidFill>
                <a:sym typeface="+mn-ea"/>
              </a:rPr>
              <a:t>-</a:t>
            </a:r>
            <a:r>
              <a:rPr lang="en-IN" altLang="en-US" sz="2000" b="1" dirty="0" smtClean="0">
                <a:solidFill>
                  <a:schemeClr val="tx1"/>
                </a:solidFill>
              </a:rPr>
              <a:t>Dr. Jayram .B</a:t>
            </a:r>
            <a:endParaRPr lang="en-IN" altLang="en-US" sz="20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2228850"/>
          </a:xfrm>
        </p:spPr>
        <p:txBody>
          <a:bodyPr>
            <a:noAutofit/>
          </a:bodyPr>
          <a:lstStyle/>
          <a:p>
            <a:r>
              <a:rPr lang="en-US" sz="2000" b="1" dirty="0" smtClean="0"/>
              <a:t> </a:t>
            </a:r>
            <a:endParaRPr lang="en-US" sz="2000" dirty="0"/>
          </a:p>
        </p:txBody>
      </p:sp>
      <p:sp>
        <p:nvSpPr>
          <p:cNvPr id="3" name="Subtitle 2"/>
          <p:cNvSpPr>
            <a:spLocks noGrp="1"/>
          </p:cNvSpPr>
          <p:nvPr>
            <p:ph type="subTitle" idx="1"/>
          </p:nvPr>
        </p:nvSpPr>
        <p:spPr>
          <a:xfrm>
            <a:off x="152400" y="304800"/>
            <a:ext cx="8458200" cy="6248400"/>
          </a:xfrm>
        </p:spPr>
        <p:txBody>
          <a:bodyPr>
            <a:normAutofit lnSpcReduction="10000"/>
          </a:bodyPr>
          <a:lstStyle/>
          <a:p>
            <a:r>
              <a:rPr lang="en-US" b="1" u="sng" dirty="0" smtClean="0">
                <a:solidFill>
                  <a:srgbClr val="C00000"/>
                </a:solidFill>
              </a:rPr>
              <a:t>ABSTRACT </a:t>
            </a:r>
            <a:endParaRPr lang="en-US" b="1" u="sng" dirty="0" smtClean="0">
              <a:solidFill>
                <a:srgbClr val="C00000"/>
              </a:solidFill>
            </a:endParaRPr>
          </a:p>
          <a:p>
            <a:pPr algn="just"/>
            <a:endParaRPr lang="en-US" b="1" u="sng" dirty="0" smtClean="0">
              <a:solidFill>
                <a:srgbClr val="C00000"/>
              </a:solidFill>
            </a:endParaRPr>
          </a:p>
          <a:p>
            <a:pPr algn="just"/>
            <a:r>
              <a:rPr lang="en-US" sz="2200" dirty="0" smtClean="0">
                <a:solidFill>
                  <a:schemeClr val="tx1"/>
                </a:solidFill>
              </a:rPr>
              <a:t>Weather forecasting is a vital application in meteorology and has been one of the most scientifically and technologically challenging problems around the world in the last century. In this paper, we investigate the use of data mining techniques in forecasting maximum and rainfall. This was carried out using various data mining techniques between 1901 and 2013 of the India. A data model for the meteorological data was developed and this was used to classify the annual climatic changes. The performances of this technique were compared using scattered plots and various lines graphs and histograms. A predictive approach also applied for the weather prediction program and the results compared with actual weather data for the predicted periods. The results show that given enough case data, Data Mining techniques can be used for weather forecasting and climate change studies</a:t>
            </a:r>
            <a:r>
              <a:rPr lang="en-US" sz="2000" dirty="0" smtClean="0"/>
              <a:t>. </a:t>
            </a:r>
            <a:endParaRPr lang="en-US" sz="2000" dirty="0" smtClean="0"/>
          </a:p>
          <a:p>
            <a:pPr algn="just"/>
            <a:endParaRPr lang="en-US" sz="2000" dirty="0" smtClean="0"/>
          </a:p>
          <a:p>
            <a:pPr algn="just"/>
            <a:r>
              <a:rPr lang="en-US" sz="2400" dirty="0" smtClean="0">
                <a:solidFill>
                  <a:srgbClr val="C00000"/>
                </a:solidFill>
              </a:rPr>
              <a:t>Keywords— Weather Forecasting, Data Mining </a:t>
            </a:r>
            <a:endParaRPr lang="en-US" sz="2400" b="1" u="sng" dirty="0" smtClean="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2228850"/>
          </a:xfrm>
        </p:spPr>
        <p:txBody>
          <a:bodyPr>
            <a:noAutofit/>
          </a:bodyPr>
          <a:lstStyle/>
          <a:p>
            <a:r>
              <a:rPr lang="en-US" sz="2000" b="1" dirty="0" smtClean="0"/>
              <a:t> </a:t>
            </a:r>
            <a:endParaRPr lang="en-US" sz="2000" dirty="0"/>
          </a:p>
        </p:txBody>
      </p:sp>
      <p:sp>
        <p:nvSpPr>
          <p:cNvPr id="3" name="Subtitle 2"/>
          <p:cNvSpPr>
            <a:spLocks noGrp="1"/>
          </p:cNvSpPr>
          <p:nvPr>
            <p:ph type="subTitle" idx="1"/>
          </p:nvPr>
        </p:nvSpPr>
        <p:spPr>
          <a:xfrm>
            <a:off x="152400" y="304800"/>
            <a:ext cx="8610600" cy="6248400"/>
          </a:xfrm>
        </p:spPr>
        <p:txBody>
          <a:bodyPr>
            <a:normAutofit/>
          </a:bodyPr>
          <a:lstStyle/>
          <a:p>
            <a:r>
              <a:rPr lang="en-US" b="1" u="sng" dirty="0" smtClean="0">
                <a:solidFill>
                  <a:srgbClr val="C00000"/>
                </a:solidFill>
              </a:rPr>
              <a:t>OBJECTIVE</a:t>
            </a:r>
            <a:endParaRPr lang="en-US" b="1" u="sng" dirty="0" smtClean="0">
              <a:solidFill>
                <a:srgbClr val="C00000"/>
              </a:solidFill>
            </a:endParaRPr>
          </a:p>
          <a:p>
            <a:pPr algn="just"/>
            <a:endParaRPr lang="en-US" b="1" u="sng" dirty="0" smtClean="0">
              <a:solidFill>
                <a:schemeClr val="tx1"/>
              </a:solidFill>
            </a:endParaRPr>
          </a:p>
          <a:p>
            <a:pPr algn="just"/>
            <a:r>
              <a:rPr lang="en-US" dirty="0" smtClean="0">
                <a:solidFill>
                  <a:schemeClr val="tx1"/>
                </a:solidFill>
              </a:rPr>
              <a:t>The paper aims in presenting a prediction model by using various data mining techniques which are meant to possess a strong capability to predict rainfall by forecasting rainfall using big data concept. The comparative results of various data mining techniques in regard with each other are proven and accuracy is calculated accordingly. To improve reliability in rainfall prediction, the proposed model uses pre-processed for removal of null-values in the dataset. </a:t>
            </a:r>
            <a:endParaRPr lang="en-US" b="1" u="sng"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2228850"/>
          </a:xfrm>
        </p:spPr>
        <p:txBody>
          <a:bodyPr>
            <a:noAutofit/>
          </a:bodyPr>
          <a:lstStyle/>
          <a:p>
            <a:r>
              <a:rPr lang="en-US" sz="2000" b="1" dirty="0" smtClean="0"/>
              <a:t> </a:t>
            </a:r>
            <a:endParaRPr lang="en-US" sz="2000" dirty="0"/>
          </a:p>
        </p:txBody>
      </p:sp>
      <p:sp>
        <p:nvSpPr>
          <p:cNvPr id="3" name="Subtitle 2"/>
          <p:cNvSpPr>
            <a:spLocks noGrp="1"/>
          </p:cNvSpPr>
          <p:nvPr>
            <p:ph type="subTitle" idx="1"/>
          </p:nvPr>
        </p:nvSpPr>
        <p:spPr>
          <a:xfrm>
            <a:off x="152400" y="304800"/>
            <a:ext cx="8610600" cy="6248400"/>
          </a:xfrm>
        </p:spPr>
        <p:txBody>
          <a:bodyPr>
            <a:normAutofit/>
          </a:bodyPr>
          <a:lstStyle/>
          <a:p>
            <a:r>
              <a:rPr lang="en-US" b="1" u="sng" dirty="0" smtClean="0">
                <a:solidFill>
                  <a:srgbClr val="C00000"/>
                </a:solidFill>
              </a:rPr>
              <a:t>PROPOSED TECHNIQUE</a:t>
            </a:r>
            <a:endParaRPr lang="en-US" b="1" u="sng" dirty="0" smtClean="0">
              <a:solidFill>
                <a:srgbClr val="C00000"/>
              </a:solidFill>
            </a:endParaRPr>
          </a:p>
          <a:p>
            <a:endParaRPr lang="en-US" b="1" u="sng" dirty="0" smtClean="0">
              <a:solidFill>
                <a:srgbClr val="C00000"/>
              </a:solidFill>
            </a:endParaRPr>
          </a:p>
          <a:p>
            <a:pPr algn="l"/>
            <a:r>
              <a:rPr lang="en-US" dirty="0" smtClean="0">
                <a:solidFill>
                  <a:schemeClr val="tx1"/>
                </a:solidFill>
              </a:rPr>
              <a:t>Here we are using 3 data mining algorithms to predict the weather of a district in Tamil Nadu by taking 22 years of data in Fahrenheit. Here average of these temperatures has been taken and further these averages have been divided into quartiles. Here after applying algorithms the weather is forecasted till year 2015 and for year 2016 it will predict the weather.</a:t>
            </a:r>
            <a:br>
              <a:rPr lang="en-US" dirty="0" smtClean="0">
                <a:solidFill>
                  <a:schemeClr val="tx1"/>
                </a:solidFill>
              </a:rPr>
            </a:br>
            <a:endParaRPr lang="en-US" b="1" u="sng"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2228850"/>
          </a:xfrm>
        </p:spPr>
        <p:txBody>
          <a:bodyPr>
            <a:noAutofit/>
          </a:bodyPr>
          <a:lstStyle/>
          <a:p>
            <a:r>
              <a:rPr lang="en-US" sz="2000" b="1" dirty="0" smtClean="0"/>
              <a:t> </a:t>
            </a:r>
            <a:endParaRPr lang="en-US" sz="2000" dirty="0"/>
          </a:p>
        </p:txBody>
      </p:sp>
      <p:sp>
        <p:nvSpPr>
          <p:cNvPr id="3" name="Subtitle 2"/>
          <p:cNvSpPr>
            <a:spLocks noGrp="1"/>
          </p:cNvSpPr>
          <p:nvPr>
            <p:ph type="subTitle" idx="1"/>
          </p:nvPr>
        </p:nvSpPr>
        <p:spPr>
          <a:xfrm>
            <a:off x="152400" y="304800"/>
            <a:ext cx="8610600" cy="6248400"/>
          </a:xfrm>
        </p:spPr>
        <p:txBody>
          <a:bodyPr>
            <a:noAutofit/>
          </a:bodyPr>
          <a:lstStyle/>
          <a:p>
            <a:r>
              <a:rPr lang="en-US" sz="2400" b="1" u="sng" dirty="0" smtClean="0">
                <a:solidFill>
                  <a:srgbClr val="C00000"/>
                </a:solidFill>
              </a:rPr>
              <a:t>METHODOLOGY </a:t>
            </a:r>
            <a:endParaRPr lang="en-US" sz="2400" b="1" u="sng" dirty="0" smtClean="0">
              <a:solidFill>
                <a:srgbClr val="C00000"/>
              </a:solidFill>
            </a:endParaRPr>
          </a:p>
          <a:p>
            <a:pPr algn="just"/>
            <a:r>
              <a:rPr lang="en-US" sz="2400" dirty="0" smtClean="0">
                <a:solidFill>
                  <a:srgbClr val="C00000"/>
                </a:solidFill>
              </a:rPr>
              <a:t> </a:t>
            </a:r>
            <a:endParaRPr lang="en-US" sz="2400" dirty="0" smtClean="0">
              <a:solidFill>
                <a:srgbClr val="C00000"/>
              </a:solidFill>
            </a:endParaRPr>
          </a:p>
          <a:p>
            <a:pPr algn="just"/>
            <a:r>
              <a:rPr lang="en-US" sz="1800" dirty="0" smtClean="0">
                <a:solidFill>
                  <a:srgbClr val="C00000"/>
                </a:solidFill>
              </a:rPr>
              <a:t> </a:t>
            </a:r>
            <a:r>
              <a:rPr lang="en-US" sz="1800" b="1" u="sng" dirty="0" smtClean="0">
                <a:solidFill>
                  <a:srgbClr val="C00000"/>
                </a:solidFill>
              </a:rPr>
              <a:t>Data Collection </a:t>
            </a:r>
            <a:endParaRPr lang="en-US" sz="1800" b="1" u="sng" dirty="0" smtClean="0">
              <a:solidFill>
                <a:srgbClr val="C00000"/>
              </a:solidFill>
            </a:endParaRPr>
          </a:p>
          <a:p>
            <a:pPr algn="just"/>
            <a:r>
              <a:rPr lang="en-US" sz="1800" dirty="0" smtClean="0">
                <a:solidFill>
                  <a:schemeClr val="tx1"/>
                </a:solidFill>
              </a:rPr>
              <a:t>The data used for this work was collected from Meteorological Department, Chennai. The case data covered the period of January 1901 to December 2011. The following procedures were adopted at this stage of the research: Data Cleaning, Data Selection, Data Transformation and Data Mining. </a:t>
            </a:r>
            <a:endParaRPr lang="en-US" sz="1800" dirty="0" smtClean="0">
              <a:solidFill>
                <a:schemeClr val="tx1"/>
              </a:solidFill>
            </a:endParaRPr>
          </a:p>
          <a:p>
            <a:pPr algn="just"/>
            <a:endParaRPr lang="en-US" sz="1800" b="1" dirty="0" smtClean="0">
              <a:solidFill>
                <a:srgbClr val="C00000"/>
              </a:solidFill>
            </a:endParaRPr>
          </a:p>
          <a:p>
            <a:pPr algn="just"/>
            <a:r>
              <a:rPr lang="en-US" sz="1800" b="1" u="sng" dirty="0" smtClean="0">
                <a:solidFill>
                  <a:srgbClr val="C00000"/>
                </a:solidFill>
              </a:rPr>
              <a:t>Data Cleaning </a:t>
            </a:r>
            <a:endParaRPr lang="en-US" sz="1800" b="1" u="sng" dirty="0" smtClean="0">
              <a:solidFill>
                <a:srgbClr val="C00000"/>
              </a:solidFill>
            </a:endParaRPr>
          </a:p>
          <a:p>
            <a:pPr algn="just"/>
            <a:r>
              <a:rPr lang="en-US" sz="1800" dirty="0" smtClean="0">
                <a:solidFill>
                  <a:schemeClr val="tx1"/>
                </a:solidFill>
              </a:rPr>
              <a:t>In this stage, a consistent format for the data model was developed which took care of missing data, finding duplicated data, and weeding out of bad data. Finally, the cleaned data were transformed into a format suitable for data mining. </a:t>
            </a:r>
            <a:endParaRPr lang="en-US" sz="1800" dirty="0" smtClean="0">
              <a:solidFill>
                <a:schemeClr val="tx1"/>
              </a:solidFill>
            </a:endParaRPr>
          </a:p>
          <a:p>
            <a:pPr algn="just"/>
            <a:endParaRPr lang="en-US" sz="1800" dirty="0" smtClean="0"/>
          </a:p>
          <a:p>
            <a:pPr algn="just"/>
            <a:r>
              <a:rPr lang="en-US" sz="1800" dirty="0" smtClean="0"/>
              <a:t> </a:t>
            </a:r>
            <a:r>
              <a:rPr lang="en-US" sz="1800" b="1" u="sng" dirty="0" smtClean="0">
                <a:solidFill>
                  <a:srgbClr val="C00000"/>
                </a:solidFill>
              </a:rPr>
              <a:t>Data Selection</a:t>
            </a:r>
            <a:r>
              <a:rPr lang="en-US" sz="1800" b="1" dirty="0" smtClean="0">
                <a:solidFill>
                  <a:srgbClr val="C00000"/>
                </a:solidFill>
              </a:rPr>
              <a:t> </a:t>
            </a:r>
            <a:endParaRPr lang="en-US" sz="1800" b="1" dirty="0" smtClean="0">
              <a:solidFill>
                <a:srgbClr val="C00000"/>
              </a:solidFill>
            </a:endParaRPr>
          </a:p>
          <a:p>
            <a:pPr algn="just"/>
            <a:r>
              <a:rPr lang="en-US" sz="1800" dirty="0" smtClean="0">
                <a:solidFill>
                  <a:schemeClr val="tx1"/>
                </a:solidFill>
              </a:rPr>
              <a:t>At this stage, data relevant to the analysis was decided on and retrieved from the dataset. The meteorological dataset had ten attributes, their type and description is presented in Table 1, while an analysis of the numeric values are presented in Table 2. Due to the nature of the Cloud Form data where all the values are the same and the high percentage of missing values in the sunshine data both were not used in the analysis. </a:t>
            </a:r>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2228850"/>
          </a:xfrm>
        </p:spPr>
        <p:txBody>
          <a:bodyPr>
            <a:noAutofit/>
          </a:bodyPr>
          <a:lstStyle/>
          <a:p>
            <a:r>
              <a:rPr lang="en-US" sz="2000" b="1" dirty="0" smtClean="0"/>
              <a:t> </a:t>
            </a:r>
            <a:endParaRPr lang="en-US" sz="2000" dirty="0"/>
          </a:p>
        </p:txBody>
      </p:sp>
      <p:sp>
        <p:nvSpPr>
          <p:cNvPr id="3" name="Subtitle 2"/>
          <p:cNvSpPr>
            <a:spLocks noGrp="1"/>
          </p:cNvSpPr>
          <p:nvPr>
            <p:ph type="subTitle" idx="1"/>
          </p:nvPr>
        </p:nvSpPr>
        <p:spPr>
          <a:xfrm>
            <a:off x="152400" y="304800"/>
            <a:ext cx="8610600" cy="6248400"/>
          </a:xfrm>
        </p:spPr>
        <p:txBody>
          <a:bodyPr>
            <a:normAutofit fontScale="55000" lnSpcReduction="20000"/>
          </a:bodyPr>
          <a:lstStyle/>
          <a:p>
            <a:endParaRPr lang="en-US" dirty="0" smtClean="0"/>
          </a:p>
          <a:p>
            <a:pPr algn="just"/>
            <a:r>
              <a:rPr lang="en-US" b="1" u="sng" dirty="0" smtClean="0">
                <a:solidFill>
                  <a:srgbClr val="C00000"/>
                </a:solidFill>
              </a:rPr>
              <a:t>Data Transformation </a:t>
            </a:r>
            <a:endParaRPr lang="en-US" b="1" u="sng" dirty="0" smtClean="0">
              <a:solidFill>
                <a:srgbClr val="C00000"/>
              </a:solidFill>
            </a:endParaRPr>
          </a:p>
          <a:p>
            <a:pPr algn="just"/>
            <a:r>
              <a:rPr lang="en-US" dirty="0" smtClean="0">
                <a:solidFill>
                  <a:schemeClr val="tx1"/>
                </a:solidFill>
              </a:rPr>
              <a:t>This is also known as data consolidation. It is the stage in which the selected data is transformed into forms appropriate for data mining. The data file was saved in Commas Separated Value (CSV) file format and the datasets were normalized to reduce the effect of scaling on the data. </a:t>
            </a:r>
            <a:endParaRPr lang="en-US" dirty="0" smtClean="0">
              <a:solidFill>
                <a:schemeClr val="tx1"/>
              </a:solidFill>
            </a:endParaRPr>
          </a:p>
          <a:p>
            <a:pPr algn="just"/>
            <a:r>
              <a:rPr lang="en-US" dirty="0" smtClean="0">
                <a:solidFill>
                  <a:schemeClr val="tx1"/>
                </a:solidFill>
              </a:rPr>
              <a:t> </a:t>
            </a:r>
            <a:endParaRPr lang="en-US" dirty="0" smtClean="0">
              <a:solidFill>
                <a:schemeClr val="tx1"/>
              </a:solidFill>
            </a:endParaRPr>
          </a:p>
          <a:p>
            <a:pPr algn="just"/>
            <a:r>
              <a:rPr lang="en-US" b="1" u="sng" dirty="0" smtClean="0">
                <a:solidFill>
                  <a:srgbClr val="C00000"/>
                </a:solidFill>
              </a:rPr>
              <a:t>Data Mining Stage </a:t>
            </a:r>
            <a:endParaRPr lang="en-US" b="1" u="sng" dirty="0" smtClean="0">
              <a:solidFill>
                <a:srgbClr val="C00000"/>
              </a:solidFill>
            </a:endParaRPr>
          </a:p>
          <a:p>
            <a:pPr algn="just"/>
            <a:r>
              <a:rPr lang="en-US" dirty="0" smtClean="0">
                <a:solidFill>
                  <a:schemeClr val="tx1"/>
                </a:solidFill>
              </a:rPr>
              <a:t> The data mining stage was divided into three phases. At each phase all the algorithms were used to analyze the meteorological datasets. The testing method adopted for this research was percentage split that train on a percentage of the dataset, cross validate on it and test on the remaining percentage. Thereafter interesting patterns representing knowledge were identified. </a:t>
            </a:r>
            <a:endParaRPr lang="en-US" dirty="0" smtClean="0">
              <a:solidFill>
                <a:schemeClr val="tx1"/>
              </a:solidFill>
            </a:endParaRPr>
          </a:p>
          <a:p>
            <a:pPr algn="just"/>
            <a:endParaRPr lang="en-US" b="1" u="sng" dirty="0" smtClean="0">
              <a:solidFill>
                <a:srgbClr val="C00000"/>
              </a:solidFill>
            </a:endParaRPr>
          </a:p>
          <a:p>
            <a:pPr algn="just"/>
            <a:r>
              <a:rPr lang="en-US" b="1" u="sng" dirty="0" smtClean="0">
                <a:solidFill>
                  <a:srgbClr val="C00000"/>
                </a:solidFill>
              </a:rPr>
              <a:t>Accuracy: </a:t>
            </a:r>
            <a:endParaRPr lang="en-US" b="1" u="sng" dirty="0" smtClean="0">
              <a:solidFill>
                <a:srgbClr val="C00000"/>
              </a:solidFill>
            </a:endParaRPr>
          </a:p>
          <a:p>
            <a:pPr algn="just"/>
            <a:r>
              <a:rPr lang="en-US" sz="3300" dirty="0" smtClean="0">
                <a:solidFill>
                  <a:schemeClr val="tx1"/>
                </a:solidFill>
              </a:rPr>
              <a:t>Accuracy means very nearness to a measured value or the standard set. Accuracy in time series analysis is the value forecasted which is very near to the actual value. The formula for accuracy is </a:t>
            </a:r>
            <a:endParaRPr lang="en-US" sz="3300" dirty="0" smtClean="0">
              <a:solidFill>
                <a:schemeClr val="tx1"/>
              </a:solidFill>
            </a:endParaRPr>
          </a:p>
          <a:p>
            <a:pPr algn="just"/>
            <a:r>
              <a:rPr lang="en-US" sz="3300" dirty="0" smtClean="0">
                <a:solidFill>
                  <a:schemeClr val="tx1"/>
                </a:solidFill>
              </a:rPr>
              <a:t>A = TP+TN / (TP+FP+TN+FN) </a:t>
            </a:r>
            <a:endParaRPr lang="en-US" sz="3300" dirty="0" smtClean="0">
              <a:solidFill>
                <a:schemeClr val="tx1"/>
              </a:solidFill>
            </a:endParaRPr>
          </a:p>
          <a:p>
            <a:pPr algn="just"/>
            <a:r>
              <a:rPr lang="en-US" sz="3300" dirty="0" smtClean="0">
                <a:solidFill>
                  <a:schemeClr val="tx1"/>
                </a:solidFill>
              </a:rPr>
              <a:t>where the true positive cases are denoted by TP, true negative cases are denoted by TN, FP and FN are denoted for false positive cases and false negative cases respectively. </a:t>
            </a:r>
            <a:br>
              <a:rPr lang="en-US" sz="3300" dirty="0" smtClean="0">
                <a:solidFill>
                  <a:schemeClr val="tx1"/>
                </a:solidFill>
              </a:rPr>
            </a:br>
            <a:br>
              <a:rPr lang="en-US" dirty="0" smtClean="0">
                <a:solidFill>
                  <a:schemeClr val="tx1"/>
                </a:solidFill>
              </a:rPr>
            </a:br>
            <a:endParaRPr lang="en-US" b="1" u="sng"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304800"/>
            <a:ext cx="8610600" cy="6248400"/>
          </a:xfrm>
        </p:spPr>
        <p:txBody>
          <a:bodyPr>
            <a:normAutofit/>
          </a:bodyPr>
          <a:lstStyle/>
          <a:p>
            <a:r>
              <a:rPr lang="en-US" sz="2800" u="sng" dirty="0" smtClean="0">
                <a:solidFill>
                  <a:srgbClr val="C00000"/>
                </a:solidFill>
              </a:rPr>
              <a:t>DATA – SET  DESCRIPTION</a:t>
            </a:r>
            <a:endParaRPr lang="en-US" sz="2800" u="sng" dirty="0" smtClean="0">
              <a:solidFill>
                <a:srgbClr val="C00000"/>
              </a:solidFill>
            </a:endParaRPr>
          </a:p>
          <a:p>
            <a:endParaRPr lang="en-US" sz="2800" u="sng" dirty="0" smtClean="0">
              <a:solidFill>
                <a:srgbClr val="C00000"/>
              </a:solidFill>
            </a:endParaRPr>
          </a:p>
          <a:p>
            <a:endParaRPr lang="en-US" sz="2800" u="sng" dirty="0" smtClean="0">
              <a:solidFill>
                <a:srgbClr val="C00000"/>
              </a:solidFill>
            </a:endParaRPr>
          </a:p>
          <a:p>
            <a:endParaRPr lang="en-US" sz="2800" u="sng" dirty="0" smtClean="0">
              <a:solidFill>
                <a:srgbClr val="C00000"/>
              </a:solidFill>
            </a:endParaRPr>
          </a:p>
        </p:txBody>
      </p:sp>
      <p:pic>
        <p:nvPicPr>
          <p:cNvPr id="2050" name="Picture 2"/>
          <p:cNvPicPr>
            <a:picLocks noChangeAspect="1" noChangeArrowheads="1"/>
          </p:cNvPicPr>
          <p:nvPr/>
        </p:nvPicPr>
        <p:blipFill>
          <a:blip r:embed="rId1" cstate="print"/>
          <a:srcRect/>
          <a:stretch>
            <a:fillRect/>
          </a:stretch>
        </p:blipFill>
        <p:spPr bwMode="auto">
          <a:xfrm>
            <a:off x="228600" y="2209800"/>
            <a:ext cx="8534400" cy="2362200"/>
          </a:xfrm>
          <a:prstGeom prst="rect">
            <a:avLst/>
          </a:prstGeom>
          <a:noFill/>
          <a:ln w="9525">
            <a:noFill/>
            <a:miter lim="800000"/>
            <a:headEnd/>
            <a:tailEnd/>
          </a:ln>
        </p:spPr>
      </p:pic>
      <p:sp>
        <p:nvSpPr>
          <p:cNvPr id="5" name="Title 4"/>
          <p:cNvSpPr>
            <a:spLocks noGrp="1"/>
          </p:cNvSpPr>
          <p:nvPr>
            <p:ph type="ctrTitle"/>
          </p:nvPr>
        </p:nvSpPr>
        <p:spPr>
          <a:xfrm>
            <a:off x="762000" y="762001"/>
            <a:ext cx="7772400" cy="838199"/>
          </a:xfrm>
        </p:spPr>
        <p:txBody>
          <a:bodyPr>
            <a:normAutofit fontScale="90000"/>
          </a:bodyPr>
          <a:lstStyle/>
          <a:p>
            <a:pPr algn="just"/>
            <a:br>
              <a:rPr lang="en-US" sz="1800" dirty="0" smtClean="0"/>
            </a:br>
            <a:r>
              <a:rPr lang="en-US" sz="2200" dirty="0" smtClean="0"/>
              <a:t>Dataset has been collected from district Chennai of Tamil Nadu from metrological department to predict the weather forecasting till 2017 </a:t>
            </a:r>
            <a:endParaRPr lang="en-US"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4280</Words>
  <Application>WPS Presentation</Application>
  <PresentationFormat>On-screen Show (4:3)</PresentationFormat>
  <Paragraphs>59</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Arial Rounded MT Bold</vt:lpstr>
      <vt:lpstr>Courier New</vt:lpstr>
      <vt:lpstr>Bell MT</vt:lpstr>
      <vt:lpstr>Calibri</vt:lpstr>
      <vt:lpstr>Microsoft YaHei</vt:lpstr>
      <vt:lpstr>Arial Unicode MS</vt:lpstr>
      <vt:lpstr>Office Theme</vt:lpstr>
      <vt:lpstr> ITA5007   DATA MINING AND BUSINESS INTELLIGENCE   PROJECT  (REVIEW - 1)    Topic Name :-    WEATHER PREDICTION USING R FRAMEWORK      </vt:lpstr>
      <vt:lpstr> </vt:lpstr>
      <vt:lpstr> </vt:lpstr>
      <vt:lpstr> </vt:lpstr>
      <vt:lpstr> </vt:lpstr>
      <vt:lpstr> </vt:lpstr>
      <vt:lpstr> Dataset has been collected from district Chennai of Tamil Nadu from metrological department to predict the weather forecasting till 2017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ITA6007 Network Information &amp; Security   PROJECT  (DOCUMENTATION)   Topic Name :- Steganography Technique</dc:title>
  <dc:creator>Rohan Sinha</dc:creator>
  <cp:lastModifiedBy>user</cp:lastModifiedBy>
  <cp:revision>14</cp:revision>
  <dcterms:created xsi:type="dcterms:W3CDTF">2006-08-16T00:00:00Z</dcterms:created>
  <dcterms:modified xsi:type="dcterms:W3CDTF">2018-11-21T12:16:57Z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