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57" r:id="rId2"/>
    <p:sldId id="322" r:id="rId3"/>
    <p:sldId id="310" r:id="rId4"/>
    <p:sldId id="311" r:id="rId5"/>
    <p:sldId id="260" r:id="rId6"/>
    <p:sldId id="259" r:id="rId7"/>
    <p:sldId id="309" r:id="rId8"/>
    <p:sldId id="282" r:id="rId9"/>
    <p:sldId id="312" r:id="rId10"/>
    <p:sldId id="320" r:id="rId11"/>
    <p:sldId id="313" r:id="rId12"/>
    <p:sldId id="314" r:id="rId13"/>
    <p:sldId id="258" r:id="rId14"/>
    <p:sldId id="290" r:id="rId15"/>
    <p:sldId id="296" r:id="rId16"/>
    <p:sldId id="295" r:id="rId17"/>
    <p:sldId id="275" r:id="rId18"/>
    <p:sldId id="317" r:id="rId19"/>
    <p:sldId id="318" r:id="rId20"/>
    <p:sldId id="319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121" d="100"/>
          <a:sy n="121" d="100"/>
        </p:scale>
        <p:origin x="19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5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7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1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72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9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8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1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8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8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35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Epitome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546164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IQRA Muhammad ANWAR</a:t>
            </a:r>
          </a:p>
          <a:p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Section  : 5B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36959-B94A-4C8E-B72B-D6320EF1F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9"/>
          <a:stretch/>
        </p:blipFill>
        <p:spPr>
          <a:xfrm>
            <a:off x="485711" y="0"/>
            <a:ext cx="4804042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96331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dirty="0"/>
              <a:t>    </a:t>
            </a:r>
            <a:r>
              <a:rPr lang="en-US" b="1" u="sng" dirty="0"/>
              <a:t>BISON PARSER</a:t>
            </a:r>
            <a:br>
              <a:rPr lang="en-US" b="1" u="sng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438656" y="2231053"/>
            <a:ext cx="824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Epitome’s Bison parser recognizes data types like </a:t>
            </a:r>
            <a:r>
              <a:rPr lang="en-GB" dirty="0" err="1"/>
              <a:t>int</a:t>
            </a:r>
            <a:r>
              <a:rPr lang="en-GB" dirty="0"/>
              <a:t>, float, and string. It also recognizes keywords, delimiters, </a:t>
            </a:r>
            <a:r>
              <a:rPr lang="en-GB"/>
              <a:t>special characters, </a:t>
            </a:r>
            <a:r>
              <a:rPr lang="en-GB" dirty="0"/>
              <a:t>operators, conditional statements, pre processor directive, single line comments and a while loop.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2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84" y="91531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FLEX-BISON CODE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69"/>
          <a:stretch/>
        </p:blipFill>
        <p:spPr bwMode="auto">
          <a:xfrm>
            <a:off x="764858" y="1889760"/>
            <a:ext cx="2981325" cy="3925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675" y="1804416"/>
            <a:ext cx="5983287" cy="443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13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96" y="0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FLEX-BISON OUTPUT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84"/>
          <a:stretch/>
        </p:blipFill>
        <p:spPr bwMode="auto">
          <a:xfrm>
            <a:off x="6443663" y="1804416"/>
            <a:ext cx="3571875" cy="4511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19" y="1816608"/>
            <a:ext cx="3524250" cy="4498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265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031" y="357736"/>
            <a:ext cx="10058400" cy="121913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BISON PARSER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6E44F-65B2-4279-B7CC-1302E7EF8B38}"/>
              </a:ext>
            </a:extLst>
          </p:cNvPr>
          <p:cNvSpPr txBox="1"/>
          <p:nvPr/>
        </p:nvSpPr>
        <p:spPr>
          <a:xfrm>
            <a:off x="1066800" y="2040231"/>
            <a:ext cx="1005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58DA8-7CB2-44D3-AB76-9CB7F133F032}"/>
              </a:ext>
            </a:extLst>
          </p:cNvPr>
          <p:cNvSpPr txBox="1"/>
          <p:nvPr/>
        </p:nvSpPr>
        <p:spPr>
          <a:xfrm>
            <a:off x="1066783" y="930543"/>
            <a:ext cx="8630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+mj-lt"/>
              </a:rPr>
              <a:t>LEXICAL ANALYZER</a:t>
            </a:r>
            <a:endParaRPr lang="x-none" sz="3600" b="1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6031" y="1701677"/>
            <a:ext cx="75590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b="1" dirty="0"/>
              <a:t>Lexical analysis</a:t>
            </a:r>
            <a:r>
              <a:rPr lang="en-GB" dirty="0"/>
              <a:t> is the process of taking an input string of characters (such as the source code of a computer program) and producing a sequence of symbols called </a:t>
            </a:r>
            <a:r>
              <a:rPr lang="en-GB" b="1" dirty="0"/>
              <a:t>lexical</a:t>
            </a:r>
            <a:r>
              <a:rPr lang="en-GB" dirty="0"/>
              <a:t> tokens, or just tokens, which may be handled more easily by a </a:t>
            </a:r>
            <a:r>
              <a:rPr lang="en-GB" b="1" dirty="0"/>
              <a:t>parser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E179-44E9-4090-A514-DD8E2919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41131"/>
            <a:ext cx="10058400" cy="1450757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LEX.CPP</a:t>
            </a:r>
            <a:endParaRPr lang="x-none" sz="44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8" y="1799400"/>
            <a:ext cx="9628505" cy="273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88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E179-44E9-4090-A514-DD8E2919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901"/>
            <a:ext cx="10058400" cy="1450757"/>
          </a:xfrm>
        </p:spPr>
        <p:txBody>
          <a:bodyPr>
            <a:normAutofit/>
          </a:bodyPr>
          <a:lstStyle/>
          <a:p>
            <a:r>
              <a:rPr lang="en-GB" sz="4400" dirty="0"/>
              <a:t>LEX.CPP</a:t>
            </a:r>
            <a:endParaRPr lang="x-none" sz="4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" y="1841881"/>
            <a:ext cx="4618101" cy="431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688" y="1797177"/>
            <a:ext cx="4061460" cy="4359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532" y="1687638"/>
            <a:ext cx="3253740" cy="446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69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E179-44E9-4090-A514-DD8E2919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901"/>
            <a:ext cx="10058400" cy="1450757"/>
          </a:xfrm>
        </p:spPr>
        <p:txBody>
          <a:bodyPr>
            <a:normAutofit/>
          </a:bodyPr>
          <a:lstStyle/>
          <a:p>
            <a:r>
              <a:rPr lang="en-GB" sz="4400" b="1" dirty="0"/>
              <a:t>OUTPUT</a:t>
            </a:r>
            <a:endParaRPr lang="x-none" sz="4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76" y="1909129"/>
            <a:ext cx="5888037" cy="429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713" y="1909129"/>
            <a:ext cx="5025581" cy="4272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04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357736"/>
            <a:ext cx="10058400" cy="121913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BISON PARSER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6E44F-65B2-4279-B7CC-1302E7EF8B38}"/>
              </a:ext>
            </a:extLst>
          </p:cNvPr>
          <p:cNvSpPr txBox="1"/>
          <p:nvPr/>
        </p:nvSpPr>
        <p:spPr>
          <a:xfrm>
            <a:off x="1066784" y="1816296"/>
            <a:ext cx="10058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 recursive descent parser is a top-down parser that’s built from a set of mutually recursive procedures. Each procedure implements one of the non terminals of the grammar. Hence, the structure closely resembles the grammar it recognizes.</a:t>
            </a:r>
          </a:p>
          <a:p>
            <a:endParaRPr lang="en-GB" sz="2000" dirty="0"/>
          </a:p>
          <a:p>
            <a:r>
              <a:rPr lang="en-GB" sz="2000" dirty="0"/>
              <a:t>The grammar is given to the Recursive descent parser that maps it accordingly and produces a success or failure in parsing. If the rules of grammar are not followed, we will be prompted with an error. For </a:t>
            </a:r>
            <a:r>
              <a:rPr lang="en-GB" sz="2000" dirty="0" err="1"/>
              <a:t>eg</a:t>
            </a:r>
            <a:r>
              <a:rPr lang="en-GB" sz="2000" dirty="0"/>
              <a:t>: In this particular grammar, a data type must be followed by an identifier. $ signifies the end of program. </a:t>
            </a:r>
          </a:p>
          <a:p>
            <a:pPr lvl="1"/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58DA8-7CB2-44D3-AB76-9CB7F133F032}"/>
              </a:ext>
            </a:extLst>
          </p:cNvPr>
          <p:cNvSpPr txBox="1"/>
          <p:nvPr/>
        </p:nvSpPr>
        <p:spPr>
          <a:xfrm>
            <a:off x="1066783" y="930543"/>
            <a:ext cx="8630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+mj-lt"/>
              </a:rPr>
              <a:t>RECURSIVE DESCENT PARSER</a:t>
            </a:r>
            <a:endParaRPr lang="x-none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3" y="297668"/>
            <a:ext cx="4937760" cy="736282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input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736" y="322052"/>
            <a:ext cx="4937760" cy="736282"/>
          </a:xfrm>
        </p:spPr>
        <p:txBody>
          <a:bodyPr/>
          <a:lstStyle/>
          <a:p>
            <a:r>
              <a:rPr lang="en-US" b="1" dirty="0"/>
              <a:t>output</a:t>
            </a:r>
          </a:p>
        </p:txBody>
      </p:sp>
      <p:pic>
        <p:nvPicPr>
          <p:cNvPr id="7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7" y="1180782"/>
            <a:ext cx="3859691" cy="4598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336" y="3960432"/>
            <a:ext cx="4145279" cy="217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0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77" y="1766462"/>
            <a:ext cx="6120384" cy="219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88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0"/>
            <a:ext cx="10058400" cy="1450757"/>
          </a:xfrm>
        </p:spPr>
        <p:txBody>
          <a:bodyPr/>
          <a:lstStyle/>
          <a:p>
            <a:pPr algn="ctr"/>
            <a:r>
              <a:rPr lang="en-US" b="1" dirty="0"/>
              <a:t>ERROR CODE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128" y="2009838"/>
            <a:ext cx="4169664" cy="380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29296"/>
            <a:ext cx="3572256" cy="426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57" y="4267200"/>
            <a:ext cx="4145279" cy="187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0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8CD5-399A-4C32-B606-CE7576DA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EPITOME?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D91F-9306-4610-914C-73DFD2C0D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9700" marR="128270" algn="just">
              <a:lnSpc>
                <a:spcPct val="107000"/>
              </a:lnSpc>
              <a:spcBef>
                <a:spcPts val="91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Epitome is a trendy-motive system and user-friendly programming language with a C++ like syntax that compiles to local code and is case sensitive.</a:t>
            </a:r>
            <a:r>
              <a:rPr lang="en-US" sz="2000" spc="-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the name suggests, it was designed and inspired by the team members of this group and hence has unique keywords to differentiate it from other languages.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-45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Epitome</a:t>
            </a:r>
            <a:r>
              <a:rPr lang="en-US" sz="2000" spc="-3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en-US" sz="2000" spc="-45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</a:t>
            </a:r>
            <a:r>
              <a:rPr lang="en-US" sz="2000" spc="-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2000" spc="-25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000" spc="-6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</a:t>
            </a:r>
            <a:r>
              <a:rPr lang="en-US" sz="2000" spc="-4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keywords,</a:t>
            </a:r>
            <a:r>
              <a:rPr lang="en-US" sz="2000" spc="-3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identifiers</a:t>
            </a:r>
            <a:r>
              <a:rPr lang="en-US" sz="2000" spc="-45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operators that will help the user to </a:t>
            </a:r>
            <a:r>
              <a:rPr lang="en-US" sz="2000" spc="-15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 in an easy</a:t>
            </a:r>
            <a:r>
              <a:rPr lang="en-US" sz="2000" spc="-11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way.</a:t>
            </a:r>
            <a:endParaRPr lang="en-PK" sz="2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9700" marR="133985" algn="just">
              <a:lnSpc>
                <a:spcPct val="107000"/>
              </a:lnSpc>
              <a:spcBef>
                <a:spcPts val="795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Epitome will prove as a hybrid that contains the functionality of the C++ programming language.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0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means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0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20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20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20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20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features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0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available</a:t>
            </a:r>
            <a:r>
              <a:rPr lang="en-US" sz="20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C++.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P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9565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Language Specification Document (Winona)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NFA TO DFA (paper work) (Aiman &amp; Iqra)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Lexical Analyzer (DFA) (Aiman, Iqra &amp; Winona)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 Scanner (Iqra)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Bison Parser (Winona)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Recursive Descent Parser (Aiman &amp; Iqra)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Presentation (Aiman &amp; Winona)</a:t>
            </a:r>
          </a:p>
        </p:txBody>
      </p:sp>
    </p:spTree>
    <p:extLst>
      <p:ext uri="{BB962C8B-B14F-4D97-AF65-F5344CB8AC3E}">
        <p14:creationId xmlns:p14="http://schemas.microsoft.com/office/powerpoint/2010/main" val="340935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8AFE-C7ED-41EC-8A14-0F17E1232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-248754"/>
            <a:ext cx="10058400" cy="3566160"/>
          </a:xfrm>
        </p:spPr>
        <p:txBody>
          <a:bodyPr/>
          <a:lstStyle/>
          <a:p>
            <a:pPr algn="ctr"/>
            <a:r>
              <a:rPr lang="en-GB" dirty="0">
                <a:latin typeface="Algerian" panose="04020705040A02060702" pitchFamily="82" charset="0"/>
              </a:rPr>
              <a:t>THANK YOU!</a:t>
            </a:r>
            <a:endParaRPr lang="x-none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8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24" y="212462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EPITOME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Name of language</a:t>
            </a:r>
            <a:r>
              <a:rPr lang="en-US" sz="2800" dirty="0">
                <a:solidFill>
                  <a:schemeClr val="tx1"/>
                </a:solidFill>
              </a:rPr>
              <a:t>: Epitome Language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Extension</a:t>
            </a:r>
            <a:r>
              <a:rPr lang="en-US" sz="2800" dirty="0">
                <a:solidFill>
                  <a:schemeClr val="tx1"/>
                </a:solidFill>
              </a:rPr>
              <a:t>: .WAI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Epitome means a perfect example of anything.</a:t>
            </a:r>
          </a:p>
        </p:txBody>
      </p:sp>
    </p:spTree>
    <p:extLst>
      <p:ext uri="{BB962C8B-B14F-4D97-AF65-F5344CB8AC3E}">
        <p14:creationId xmlns:p14="http://schemas.microsoft.com/office/powerpoint/2010/main" val="188984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C++ vs Epitome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4953"/>
              </p:ext>
            </p:extLst>
          </p:nvPr>
        </p:nvGraphicFramePr>
        <p:xfrm>
          <a:off x="1096963" y="1846262"/>
          <a:ext cx="10058400" cy="35081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689">
                <a:tc>
                  <a:txBody>
                    <a:bodyPr/>
                    <a:lstStyle/>
                    <a:p>
                      <a:r>
                        <a:rPr lang="en-US" dirty="0"/>
                        <a:t>C++ KEYWORDS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Epitome</a:t>
                      </a:r>
                      <a:r>
                        <a:rPr lang="en-US" baseline="0" dirty="0"/>
                        <a:t> KEYWORDS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689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iq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689">
                <a:tc>
                  <a:txBody>
                    <a:bodyPr/>
                    <a:lstStyle/>
                    <a:p>
                      <a:r>
                        <a:rPr lang="en-US" dirty="0"/>
                        <a:t>Float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689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689">
                <a:tc>
                  <a:txBody>
                    <a:bodyPr/>
                    <a:lstStyle/>
                    <a:p>
                      <a:r>
                        <a:rPr lang="en-US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689">
                <a:tc>
                  <a:txBody>
                    <a:bodyPr/>
                    <a:lstStyle/>
                    <a:p>
                      <a:r>
                        <a:rPr lang="en-US" dirty="0"/>
                        <a:t>Continue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87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E0054-1345-4DBB-86C4-3D342B1D1089}"/>
              </a:ext>
            </a:extLst>
          </p:cNvPr>
          <p:cNvSpPr txBox="1"/>
          <p:nvPr/>
        </p:nvSpPr>
        <p:spPr>
          <a:xfrm>
            <a:off x="1097279" y="774441"/>
            <a:ext cx="104820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/>
          </a:p>
          <a:p>
            <a:r>
              <a:rPr lang="en-GB" sz="2000" b="1" dirty="0">
                <a:solidFill>
                  <a:schemeClr val="accent1"/>
                </a:solidFill>
              </a:rPr>
              <a:t>KEYWORDS: </a:t>
            </a:r>
            <a:r>
              <a:rPr lang="en-GB" sz="2000" dirty="0"/>
              <a:t>IF, ELSE, LOCATION (CONTINUE), END (BREAK), </a:t>
            </a:r>
          </a:p>
          <a:p>
            <a:r>
              <a:rPr lang="en-GB" sz="2000" dirty="0"/>
              <a:t>DISPLAY (PRINT), READ (INPUT), WHILELOOP</a:t>
            </a:r>
          </a:p>
          <a:p>
            <a:endParaRPr lang="en-GB" sz="2000" dirty="0"/>
          </a:p>
          <a:p>
            <a:r>
              <a:rPr lang="en-GB" sz="2000" b="1" dirty="0">
                <a:solidFill>
                  <a:schemeClr val="accent1"/>
                </a:solidFill>
              </a:rPr>
              <a:t>OPERATORS: </a:t>
            </a:r>
            <a:r>
              <a:rPr lang="en-GB" sz="2000" dirty="0"/>
              <a:t>+, -, *, ++, - -, %, &amp;&amp;, |, &lt;+, &gt;=, !=,  ==, &lt;, &gt;, =</a:t>
            </a:r>
          </a:p>
          <a:p>
            <a:endParaRPr lang="en-GB" sz="2000" dirty="0"/>
          </a:p>
          <a:p>
            <a:r>
              <a:rPr lang="en-GB" sz="2000" b="1" dirty="0">
                <a:solidFill>
                  <a:schemeClr val="accent1"/>
                </a:solidFill>
              </a:rPr>
              <a:t>SPECIAL CHARACTERS: </a:t>
            </a:r>
            <a:r>
              <a:rPr lang="en-GB" sz="2000" dirty="0"/>
              <a:t>#, @, $, %, ^, &amp;, |, (, )</a:t>
            </a:r>
          </a:p>
          <a:p>
            <a:endParaRPr lang="en-GB" sz="2000" dirty="0"/>
          </a:p>
          <a:p>
            <a:r>
              <a:rPr lang="en-GB" sz="2000" b="1" dirty="0">
                <a:solidFill>
                  <a:schemeClr val="accent1"/>
                </a:solidFill>
              </a:rPr>
              <a:t>DELIMITERS: </a:t>
            </a:r>
            <a:r>
              <a:rPr lang="en-GB" sz="2000" dirty="0"/>
              <a:t>, ; { } . _</a:t>
            </a:r>
          </a:p>
          <a:p>
            <a:endParaRPr lang="en-GB" sz="2000" dirty="0"/>
          </a:p>
          <a:p>
            <a:r>
              <a:rPr lang="en-GB" sz="2000" b="1" dirty="0">
                <a:solidFill>
                  <a:schemeClr val="accent1"/>
                </a:solidFill>
              </a:rPr>
              <a:t>SINGLE LINE COMMENT: </a:t>
            </a:r>
            <a:r>
              <a:rPr lang="en-GB" sz="2000" dirty="0"/>
              <a:t>//””</a:t>
            </a:r>
          </a:p>
        </p:txBody>
      </p:sp>
    </p:spTree>
    <p:extLst>
      <p:ext uri="{BB962C8B-B14F-4D97-AF65-F5344CB8AC3E}">
        <p14:creationId xmlns:p14="http://schemas.microsoft.com/office/powerpoint/2010/main" val="274787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59FBA8-9F9A-406D-B301-0CD01B158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60"/>
          <a:stretch/>
        </p:blipFill>
        <p:spPr>
          <a:xfrm>
            <a:off x="4849847" y="1046987"/>
            <a:ext cx="6492875" cy="44992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27B50-E5ED-4AF1-B358-54376F435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580" y="542446"/>
            <a:ext cx="3452673" cy="5830362"/>
          </a:xfrm>
        </p:spPr>
        <p:txBody>
          <a:bodyPr>
            <a:normAutofit/>
          </a:bodyPr>
          <a:lstStyle/>
          <a:p>
            <a:endParaRPr lang="en-GB" sz="1600" b="1" dirty="0"/>
          </a:p>
          <a:p>
            <a:endParaRPr lang="en-GB" sz="1600" b="1" dirty="0"/>
          </a:p>
          <a:p>
            <a:r>
              <a:rPr lang="en-GB" sz="1600" b="1" dirty="0"/>
              <a:t>IDENTIFIERS: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 collection of A-Z, a-z and 0-9.</a:t>
            </a:r>
          </a:p>
          <a:p>
            <a:endParaRPr lang="en-GB" sz="1600" dirty="0"/>
          </a:p>
          <a:p>
            <a:r>
              <a:rPr lang="en-GB" sz="1600" b="1" dirty="0"/>
              <a:t>KEYWORDS: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Specific set of keywords are defined in the grammar. These cannot be used as identifiers.</a:t>
            </a:r>
          </a:p>
          <a:p>
            <a:endParaRPr lang="en-GB" sz="1600" dirty="0"/>
          </a:p>
          <a:p>
            <a:r>
              <a:rPr lang="en-GB" sz="1600" b="1" dirty="0"/>
              <a:t>PRE PROCESSOR DIRECTIVES: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Pre processors must start with a # and followed by a keyword.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5766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357736"/>
            <a:ext cx="10058400" cy="121913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BISON PARSER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6E44F-65B2-4279-B7CC-1302E7EF8B38}"/>
              </a:ext>
            </a:extLst>
          </p:cNvPr>
          <p:cNvSpPr txBox="1"/>
          <p:nvPr/>
        </p:nvSpPr>
        <p:spPr>
          <a:xfrm>
            <a:off x="1023551" y="1674282"/>
            <a:ext cx="10058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</a:rPr>
              <a:t>Flex</a:t>
            </a:r>
            <a:r>
              <a:rPr lang="en-US" sz="2000" dirty="0">
                <a:latin typeface="+mn-lt"/>
              </a:rPr>
              <a:t> is a computer program that generates lexical analyzer (fast)</a:t>
            </a:r>
          </a:p>
          <a:p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Lexical Analyzer</a:t>
            </a:r>
            <a:r>
              <a:rPr lang="en-US" sz="2000" dirty="0">
                <a:latin typeface="+mn-lt"/>
              </a:rPr>
              <a:t> is a scanner that converts HLL to stream of tokens to be mapped.</a:t>
            </a:r>
          </a:p>
          <a:p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Tokens </a:t>
            </a:r>
            <a:r>
              <a:rPr lang="en-US" sz="2000" dirty="0">
                <a:latin typeface="+mn-lt"/>
              </a:rPr>
              <a:t>are sequence of characters.</a:t>
            </a:r>
          </a:p>
          <a:p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solidFill>
                  <a:srgbClr val="00B0F0"/>
                </a:solidFill>
                <a:latin typeface="+mn-lt"/>
              </a:rPr>
              <a:t>Functioning of Lexical Analyzer</a:t>
            </a:r>
            <a:r>
              <a:rPr lang="en-US" sz="2000" dirty="0">
                <a:latin typeface="+mn-lt"/>
              </a:rPr>
              <a:t>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Tokenization , removal of white spaces, removal of comments.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58DA8-7CB2-44D3-AB76-9CB7F133F032}"/>
              </a:ext>
            </a:extLst>
          </p:cNvPr>
          <p:cNvSpPr txBox="1"/>
          <p:nvPr/>
        </p:nvSpPr>
        <p:spPr>
          <a:xfrm>
            <a:off x="1023551" y="678898"/>
            <a:ext cx="863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/>
              <a:t>FLEX SCANNER</a:t>
            </a:r>
            <a:endParaRPr lang="x-none" sz="3200" b="1" u="sng" dirty="0"/>
          </a:p>
        </p:txBody>
      </p:sp>
    </p:spTree>
    <p:extLst>
      <p:ext uri="{BB962C8B-B14F-4D97-AF65-F5344CB8AC3E}">
        <p14:creationId xmlns:p14="http://schemas.microsoft.com/office/powerpoint/2010/main" val="348007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0F25-D1BB-4B34-BEDC-5CD2A3D2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31836"/>
            <a:ext cx="10058400" cy="1450757"/>
          </a:xfrm>
        </p:spPr>
        <p:txBody>
          <a:bodyPr>
            <a:normAutofit/>
          </a:bodyPr>
          <a:lstStyle/>
          <a:p>
            <a:pPr marL="0" indent="0"/>
            <a:r>
              <a:rPr lang="en-US" dirty="0"/>
              <a:t/>
            </a:r>
            <a:br>
              <a:rPr lang="en-US" dirty="0"/>
            </a:b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39121-538C-437A-BEA6-73455C6A0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6" t="15151" r="23333" b="7059"/>
          <a:stretch/>
        </p:blipFill>
        <p:spPr>
          <a:xfrm>
            <a:off x="798964" y="716436"/>
            <a:ext cx="5304232" cy="4975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50EB64-E7B0-4D47-A20C-C24B6AD98B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2" t="15412" r="23462" b="7320"/>
          <a:stretch/>
        </p:blipFill>
        <p:spPr>
          <a:xfrm>
            <a:off x="6103196" y="716436"/>
            <a:ext cx="5169948" cy="49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5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605" y="96103"/>
            <a:ext cx="10058400" cy="95799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FLEX-BISON CODE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2" y="1066800"/>
            <a:ext cx="11629987" cy="527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7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782</TotalTime>
  <Words>562</Words>
  <Application>Microsoft Office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Algerian</vt:lpstr>
      <vt:lpstr>Arial</vt:lpstr>
      <vt:lpstr>Calibri</vt:lpstr>
      <vt:lpstr>Calibri Light</vt:lpstr>
      <vt:lpstr>Times New Roman</vt:lpstr>
      <vt:lpstr>Wingdings</vt:lpstr>
      <vt:lpstr>Retrospect</vt:lpstr>
      <vt:lpstr>Epitome Language</vt:lpstr>
      <vt:lpstr>WHY EPITOME? </vt:lpstr>
      <vt:lpstr>EPITOME LANGUAGE</vt:lpstr>
      <vt:lpstr>C++ vs Epitome </vt:lpstr>
      <vt:lpstr>PowerPoint Presentation</vt:lpstr>
      <vt:lpstr>PowerPoint Presentation</vt:lpstr>
      <vt:lpstr>BISON PARSER</vt:lpstr>
      <vt:lpstr> </vt:lpstr>
      <vt:lpstr>FLEX-BISON CODE</vt:lpstr>
      <vt:lpstr>     BISON PARSER </vt:lpstr>
      <vt:lpstr>FLEX-BISON CODE</vt:lpstr>
      <vt:lpstr>FLEX-BISON OUTPUT</vt:lpstr>
      <vt:lpstr>BISON PARSER</vt:lpstr>
      <vt:lpstr>LEX.CPP</vt:lpstr>
      <vt:lpstr>LEX.CPP</vt:lpstr>
      <vt:lpstr>OUTPUT</vt:lpstr>
      <vt:lpstr>BISON PARSER</vt:lpstr>
      <vt:lpstr>PowerPoint Presentation</vt:lpstr>
      <vt:lpstr>ERROR CODE</vt:lpstr>
      <vt:lpstr>CONTRIBUTIONS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Epitome Language</dc:title>
  <dc:creator>User</dc:creator>
  <cp:lastModifiedBy>Windows User</cp:lastModifiedBy>
  <cp:revision>59</cp:revision>
  <dcterms:created xsi:type="dcterms:W3CDTF">2021-06-22T19:48:48Z</dcterms:created>
  <dcterms:modified xsi:type="dcterms:W3CDTF">2022-01-30T20:58:38Z</dcterms:modified>
</cp:coreProperties>
</file>