
<file path=[Content_Types].xml><?xml version="1.0" encoding="utf-8"?>
<Types xmlns="http://schemas.openxmlformats.org/package/2006/content-types">
  <Default Extension="jpg" ContentType="image/unknown"/>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media/image5.jpg" ContentType="image/jpeg"/>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84" r:id="rId5"/>
    <p:sldId id="286" r:id="rId6"/>
    <p:sldId id="287" r:id="rId7"/>
    <p:sldId id="285" r:id="rId8"/>
    <p:sldId id="297" r:id="rId9"/>
    <p:sldId id="262" r:id="rId10"/>
    <p:sldId id="298" r:id="rId11"/>
    <p:sldId id="299" r:id="rId12"/>
    <p:sldId id="300" r:id="rId13"/>
    <p:sldId id="288" r:id="rId14"/>
    <p:sldId id="302" r:id="rId15"/>
    <p:sldId id="306" r:id="rId16"/>
    <p:sldId id="303" r:id="rId17"/>
    <p:sldId id="304" r:id="rId18"/>
    <p:sldId id="305"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Iqra Kaularikar" initials="IK" lastIdx="1" clrIdx="0">
    <p:extLst>
      <p:ext uri="{19B8F6BF-5375-455C-9EA6-DF929625EA0E}">
        <p15:presenceInfo xmlns:p15="http://schemas.microsoft.com/office/powerpoint/2012/main" userId="be95271db37367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899" autoAdjust="0"/>
  </p:normalViewPr>
  <p:slideViewPr>
    <p:cSldViewPr snapToGrid="0" snapToObjects="1" showGuides="1">
      <p:cViewPr varScale="1">
        <p:scale>
          <a:sx n="85" d="100"/>
          <a:sy n="85" d="100"/>
        </p:scale>
        <p:origin x="590"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qra Kaularikar" userId="be95271db37367ab" providerId="LiveId" clId="{099F6FD7-A263-40FC-97EC-42E59131B1C7}"/>
    <pc:docChg chg="custSel modSld delSection">
      <pc:chgData name="Iqra Kaularikar" userId="be95271db37367ab" providerId="LiveId" clId="{099F6FD7-A263-40FC-97EC-42E59131B1C7}" dt="2024-01-22T08:10:36.128" v="73" actId="931"/>
      <pc:docMkLst>
        <pc:docMk/>
      </pc:docMkLst>
      <pc:sldChg chg="modSp mod">
        <pc:chgData name="Iqra Kaularikar" userId="be95271db37367ab" providerId="LiveId" clId="{099F6FD7-A263-40FC-97EC-42E59131B1C7}" dt="2024-01-22T08:07:08.834" v="23" actId="20577"/>
        <pc:sldMkLst>
          <pc:docMk/>
          <pc:sldMk cId="2011023441" sldId="262"/>
        </pc:sldMkLst>
        <pc:spChg chg="mod">
          <ac:chgData name="Iqra Kaularikar" userId="be95271db37367ab" providerId="LiveId" clId="{099F6FD7-A263-40FC-97EC-42E59131B1C7}" dt="2024-01-22T08:07:08.834" v="23" actId="20577"/>
          <ac:spMkLst>
            <pc:docMk/>
            <pc:sldMk cId="2011023441" sldId="262"/>
            <ac:spMk id="6" creationId="{76838646-92AE-F326-38ED-F32425A17651}"/>
          </ac:spMkLst>
        </pc:spChg>
      </pc:sldChg>
      <pc:sldChg chg="addSp delSp modSp mod">
        <pc:chgData name="Iqra Kaularikar" userId="be95271db37367ab" providerId="LiveId" clId="{099F6FD7-A263-40FC-97EC-42E59131B1C7}" dt="2024-01-22T08:10:36.128" v="73" actId="931"/>
        <pc:sldMkLst>
          <pc:docMk/>
          <pc:sldMk cId="2397583386" sldId="295"/>
        </pc:sldMkLst>
        <pc:spChg chg="add del mod">
          <ac:chgData name="Iqra Kaularikar" userId="be95271db37367ab" providerId="LiveId" clId="{099F6FD7-A263-40FC-97EC-42E59131B1C7}" dt="2024-01-22T08:10:36.128" v="73" actId="931"/>
          <ac:spMkLst>
            <pc:docMk/>
            <pc:sldMk cId="2397583386" sldId="295"/>
            <ac:spMk id="3" creationId="{F23B4D9C-4D31-4EE3-2BB5-12B2DC96F3F6}"/>
          </ac:spMkLst>
        </pc:spChg>
        <pc:picChg chg="add mod">
          <ac:chgData name="Iqra Kaularikar" userId="be95271db37367ab" providerId="LiveId" clId="{099F6FD7-A263-40FC-97EC-42E59131B1C7}" dt="2024-01-22T08:10:36.128" v="73" actId="931"/>
          <ac:picMkLst>
            <pc:docMk/>
            <pc:sldMk cId="2397583386" sldId="295"/>
            <ac:picMk id="5" creationId="{2F9AB300-EB1E-5D66-5A82-427A09D83050}"/>
          </ac:picMkLst>
        </pc:picChg>
        <pc:picChg chg="del">
          <ac:chgData name="Iqra Kaularikar" userId="be95271db37367ab" providerId="LiveId" clId="{099F6FD7-A263-40FC-97EC-42E59131B1C7}" dt="2024-01-22T08:09:56.046" v="72" actId="478"/>
          <ac:picMkLst>
            <pc:docMk/>
            <pc:sldMk cId="2397583386" sldId="295"/>
            <ac:picMk id="33" creationId="{1D963291-0332-DAB6-6090-6778FC7899BD}"/>
          </ac:picMkLst>
        </pc:picChg>
      </pc:sldChg>
      <pc:sldChg chg="modSp mod">
        <pc:chgData name="Iqra Kaularikar" userId="be95271db37367ab" providerId="LiveId" clId="{099F6FD7-A263-40FC-97EC-42E59131B1C7}" dt="2024-01-22T08:07:46.772" v="26" actId="20577"/>
        <pc:sldMkLst>
          <pc:docMk/>
          <pc:sldMk cId="3832057132" sldId="300"/>
        </pc:sldMkLst>
        <pc:spChg chg="mod">
          <ac:chgData name="Iqra Kaularikar" userId="be95271db37367ab" providerId="LiveId" clId="{099F6FD7-A263-40FC-97EC-42E59131B1C7}" dt="2024-01-22T08:07:46.772" v="26" actId="20577"/>
          <ac:spMkLst>
            <pc:docMk/>
            <pc:sldMk cId="3832057132" sldId="300"/>
            <ac:spMk id="3" creationId="{BDAB025D-8711-D748-8A2D-D00804BBBCF6}"/>
          </ac:spMkLst>
        </pc:spChg>
      </pc:sldChg>
      <pc:sldChg chg="modSp mod">
        <pc:chgData name="Iqra Kaularikar" userId="be95271db37367ab" providerId="LiveId" clId="{099F6FD7-A263-40FC-97EC-42E59131B1C7}" dt="2024-01-22T08:08:59.191" v="70" actId="14100"/>
        <pc:sldMkLst>
          <pc:docMk/>
          <pc:sldMk cId="1031081947" sldId="303"/>
        </pc:sldMkLst>
        <pc:spChg chg="mod">
          <ac:chgData name="Iqra Kaularikar" userId="be95271db37367ab" providerId="LiveId" clId="{099F6FD7-A263-40FC-97EC-42E59131B1C7}" dt="2024-01-22T08:08:36.990" v="64" actId="1076"/>
          <ac:spMkLst>
            <pc:docMk/>
            <pc:sldMk cId="1031081947" sldId="303"/>
            <ac:spMk id="2" creationId="{6FEF5532-7C87-3080-600E-5AF1086196B6}"/>
          </ac:spMkLst>
        </pc:spChg>
        <pc:graphicFrameChg chg="mod">
          <ac:chgData name="Iqra Kaularikar" userId="be95271db37367ab" providerId="LiveId" clId="{099F6FD7-A263-40FC-97EC-42E59131B1C7}" dt="2024-01-22T08:08:59.191" v="70" actId="14100"/>
          <ac:graphicFrameMkLst>
            <pc:docMk/>
            <pc:sldMk cId="1031081947" sldId="303"/>
            <ac:graphicFrameMk id="12" creationId="{4D874966-55B5-7E80-6A18-4CB4686BE09C}"/>
          </ac:graphicFrameMkLst>
        </pc:graphicFrameChg>
      </pc:sldChg>
      <pc:sldChg chg="mod">
        <pc:chgData name="Iqra Kaularikar" userId="be95271db37367ab" providerId="LiveId" clId="{099F6FD7-A263-40FC-97EC-42E59131B1C7}" dt="2024-01-22T08:09:02.556" v="71" actId="27918"/>
        <pc:sldMkLst>
          <pc:docMk/>
          <pc:sldMk cId="2752574604" sldId="30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dPt>
          <c:cat>
            <c:strRef>
              <c:f>Sheet1!$A$2:$A$5</c:f>
              <c:strCache>
                <c:ptCount val="2"/>
                <c:pt idx="0">
                  <c:v>Singers</c:v>
                </c:pt>
                <c:pt idx="1">
                  <c:v>Actors</c:v>
                </c:pt>
              </c:strCache>
            </c:strRef>
          </c:cat>
          <c:val>
            <c:numRef>
              <c:f>Sheet1!$B$2:$B$5</c:f>
              <c:numCache>
                <c:formatCode>General</c:formatCode>
                <c:ptCount val="4"/>
                <c:pt idx="0">
                  <c:v>22</c:v>
                </c:pt>
                <c:pt idx="1">
                  <c:v>48</c:v>
                </c:pt>
              </c:numCache>
            </c:numRef>
          </c:val>
          <c:extLst>
            <c:ext xmlns:c16="http://schemas.microsoft.com/office/drawing/2014/chart" uri="{C3380CC4-5D6E-409C-BE32-E72D297353CC}">
              <c16:uniqueId val="{00000000-E934-43B0-943C-078FC2470DC1}"/>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Number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Male</c:v>
                </c:pt>
                <c:pt idx="1">
                  <c:v>Female</c:v>
                </c:pt>
              </c:strCache>
            </c:strRef>
          </c:cat>
          <c:val>
            <c:numRef>
              <c:f>Sheet1!$B$2:$B$5</c:f>
              <c:numCache>
                <c:formatCode>General</c:formatCode>
                <c:ptCount val="4"/>
                <c:pt idx="0">
                  <c:v>50</c:v>
                </c:pt>
                <c:pt idx="1">
                  <c:v>20</c:v>
                </c:pt>
              </c:numCache>
            </c:numRef>
          </c:val>
          <c:extLst>
            <c:ext xmlns:c16="http://schemas.microsoft.com/office/drawing/2014/chart" uri="{C3380CC4-5D6E-409C-BE32-E72D297353CC}">
              <c16:uniqueId val="{00000000-13DB-49AD-BF6A-D2AEB5734B8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Column2</c:v>
                </c:pt>
              </c:strCache>
            </c:strRef>
          </c:tx>
          <c:spPr>
            <a:solidFill>
              <a:schemeClr val="accent1"/>
            </a:solidFill>
            <a:ln>
              <a:noFill/>
            </a:ln>
            <a:effectLst/>
          </c:spPr>
          <c:invertIfNegative val="0"/>
          <c:cat>
            <c:strRef>
              <c:f>Sheet1!$A$2:$A$71</c:f>
              <c:strCache>
                <c:ptCount val="70"/>
                <c:pt idx="0">
                  <c:v>Adele</c:v>
                </c:pt>
                <c:pt idx="1">
                  <c:v>Angelina Jolie</c:v>
                </c:pt>
                <c:pt idx="2">
                  <c:v>Aretha Franklin</c:v>
                </c:pt>
                <c:pt idx="3">
                  <c:v>Bette Davis</c:v>
                </c:pt>
                <c:pt idx="4">
                  <c:v>Betty White</c:v>
                </c:pt>
                <c:pt idx="5">
                  <c:v>Bing Crosby</c:v>
                </c:pt>
                <c:pt idx="6">
                  <c:v>Bob Hope</c:v>
                </c:pt>
                <c:pt idx="7">
                  <c:v>Carol Burnett</c:v>
                </c:pt>
                <c:pt idx="8">
                  <c:v>Carole Lombard</c:v>
                </c:pt>
                <c:pt idx="9">
                  <c:v>Carrie Fisher</c:v>
                </c:pt>
                <c:pt idx="10">
                  <c:v>Cary Grant</c:v>
                </c:pt>
                <c:pt idx="11">
                  <c:v>Charlie Chaplin</c:v>
                </c:pt>
                <c:pt idx="12">
                  <c:v>Clara Bow</c:v>
                </c:pt>
                <c:pt idx="13">
                  <c:v>Clark Gable</c:v>
                </c:pt>
                <c:pt idx="14">
                  <c:v>David Letterman</c:v>
                </c:pt>
                <c:pt idx="15">
                  <c:v>Debbie Reynolds</c:v>
                </c:pt>
                <c:pt idx="16">
                  <c:v>Denzel Washington</c:v>
                </c:pt>
                <c:pt idx="17">
                  <c:v>Dick Van Dyke</c:v>
                </c:pt>
                <c:pt idx="18">
                  <c:v>Donald Sutherland</c:v>
                </c:pt>
                <c:pt idx="19">
                  <c:v>Dustin Hoffman</c:v>
                </c:pt>
                <c:pt idx="20">
                  <c:v>Ed Sullivan</c:v>
                </c:pt>
                <c:pt idx="21">
                  <c:v>Eddie Murphy</c:v>
                </c:pt>
                <c:pt idx="22">
                  <c:v>Elton John</c:v>
                </c:pt>
                <c:pt idx="23">
                  <c:v>Elvis Presley</c:v>
                </c:pt>
                <c:pt idx="24">
                  <c:v>Frank Sinatra</c:v>
                </c:pt>
                <c:pt idx="25">
                  <c:v>Gene Hackman</c:v>
                </c:pt>
                <c:pt idx="26">
                  <c:v>George Michael</c:v>
                </c:pt>
                <c:pt idx="27">
                  <c:v>Gregory Peck</c:v>
                </c:pt>
                <c:pt idx="28">
                  <c:v>Greta Garbo</c:v>
                </c:pt>
                <c:pt idx="29">
                  <c:v>Humphrey Bogart</c:v>
                </c:pt>
                <c:pt idx="30">
                  <c:v>James Dean</c:v>
                </c:pt>
                <c:pt idx="31">
                  <c:v>Jay Leno</c:v>
                </c:pt>
                <c:pt idx="32">
                  <c:v>Jennifer Aniston</c:v>
                </c:pt>
                <c:pt idx="33">
                  <c:v>Jerry Seinfeld</c:v>
                </c:pt>
                <c:pt idx="34">
                  <c:v>Jimmy Page</c:v>
                </c:pt>
                <c:pt idx="35">
                  <c:v>Jimmy Stewart</c:v>
                </c:pt>
                <c:pt idx="36">
                  <c:v>Joan Crawford</c:v>
                </c:pt>
                <c:pt idx="37">
                  <c:v>John Lennon</c:v>
                </c:pt>
                <c:pt idx="38">
                  <c:v>John Wayne</c:v>
                </c:pt>
                <c:pt idx="39">
                  <c:v>Johnny Carson</c:v>
                </c:pt>
                <c:pt idx="40">
                  <c:v>Johnny Depp</c:v>
                </c:pt>
                <c:pt idx="41">
                  <c:v>Justin Timberlake</c:v>
                </c:pt>
                <c:pt idx="42">
                  <c:v>Katherine Hepburn</c:v>
                </c:pt>
                <c:pt idx="43">
                  <c:v>Keifer Sutherland</c:v>
                </c:pt>
                <c:pt idx="44">
                  <c:v>Kirk Douglas</c:v>
                </c:pt>
                <c:pt idx="45">
                  <c:v>Lady Gaga</c:v>
                </c:pt>
                <c:pt idx="46">
                  <c:v>Leonard Bernstein</c:v>
                </c:pt>
                <c:pt idx="47">
                  <c:v>Leonardo DiCaprio</c:v>
                </c:pt>
                <c:pt idx="48">
                  <c:v>Louis Armstrong</c:v>
                </c:pt>
                <c:pt idx="49">
                  <c:v>Madonna</c:v>
                </c:pt>
                <c:pt idx="50">
                  <c:v>Mariah Carey</c:v>
                </c:pt>
                <c:pt idx="51">
                  <c:v>Marlon Brando</c:v>
                </c:pt>
                <c:pt idx="52">
                  <c:v>Mary Tyler Moore</c:v>
                </c:pt>
                <c:pt idx="53">
                  <c:v>Meryl Streep</c:v>
                </c:pt>
                <c:pt idx="54">
                  <c:v>Mick Jagger</c:v>
                </c:pt>
                <c:pt idx="55">
                  <c:v>Morgan Freeman</c:v>
                </c:pt>
                <c:pt idx="56">
                  <c:v>Oprah Winfrey</c:v>
                </c:pt>
                <c:pt idx="57">
                  <c:v>Paul McCartney</c:v>
                </c:pt>
                <c:pt idx="58">
                  <c:v>Paul Newman</c:v>
                </c:pt>
                <c:pt idx="59">
                  <c:v>Peter O'Toole</c:v>
                </c:pt>
                <c:pt idx="60">
                  <c:v>Prince</c:v>
                </c:pt>
                <c:pt idx="61">
                  <c:v>Robert Redford</c:v>
                </c:pt>
                <c:pt idx="62">
                  <c:v>Sidney Poitier</c:v>
                </c:pt>
                <c:pt idx="63">
                  <c:v>Sly Stone</c:v>
                </c:pt>
                <c:pt idx="64">
                  <c:v>Stevie Wonder</c:v>
                </c:pt>
                <c:pt idx="65">
                  <c:v>Tom Hanks</c:v>
                </c:pt>
                <c:pt idx="66">
                  <c:v>Tony Bennett</c:v>
                </c:pt>
                <c:pt idx="67">
                  <c:v>Wayne Newton</c:v>
                </c:pt>
                <c:pt idx="68">
                  <c:v>Will Smith</c:v>
                </c:pt>
                <c:pt idx="69">
                  <c:v>Willie Nelson</c:v>
                </c:pt>
              </c:strCache>
            </c:strRef>
          </c:cat>
          <c:val>
            <c:numRef>
              <c:f>Sheet1!$B$2:$B$71</c:f>
              <c:numCache>
                <c:formatCode>General</c:formatCode>
                <c:ptCount val="70"/>
              </c:numCache>
            </c:numRef>
          </c:val>
          <c:extLst>
            <c:ext xmlns:c16="http://schemas.microsoft.com/office/drawing/2014/chart" uri="{C3380CC4-5D6E-409C-BE32-E72D297353CC}">
              <c16:uniqueId val="{00000000-8F11-44FB-B4BD-2DD4D38F8905}"/>
            </c:ext>
          </c:extLst>
        </c:ser>
        <c:ser>
          <c:idx val="1"/>
          <c:order val="1"/>
          <c:tx>
            <c:strRef>
              <c:f>Sheet1!$C$1</c:f>
              <c:strCache>
                <c:ptCount val="1"/>
                <c:pt idx="0">
                  <c:v>Total Awards Won</c:v>
                </c:pt>
              </c:strCache>
            </c:strRef>
          </c:tx>
          <c:spPr>
            <a:solidFill>
              <a:schemeClr val="accent2"/>
            </a:solidFill>
            <a:ln>
              <a:noFill/>
            </a:ln>
            <a:effectLst/>
          </c:spPr>
          <c:invertIfNegative val="0"/>
          <c:cat>
            <c:strRef>
              <c:f>Sheet1!$A$2:$A$71</c:f>
              <c:strCache>
                <c:ptCount val="70"/>
                <c:pt idx="0">
                  <c:v>Adele</c:v>
                </c:pt>
                <c:pt idx="1">
                  <c:v>Angelina Jolie</c:v>
                </c:pt>
                <c:pt idx="2">
                  <c:v>Aretha Franklin</c:v>
                </c:pt>
                <c:pt idx="3">
                  <c:v>Bette Davis</c:v>
                </c:pt>
                <c:pt idx="4">
                  <c:v>Betty White</c:v>
                </c:pt>
                <c:pt idx="5">
                  <c:v>Bing Crosby</c:v>
                </c:pt>
                <c:pt idx="6">
                  <c:v>Bob Hope</c:v>
                </c:pt>
                <c:pt idx="7">
                  <c:v>Carol Burnett</c:v>
                </c:pt>
                <c:pt idx="8">
                  <c:v>Carole Lombard</c:v>
                </c:pt>
                <c:pt idx="9">
                  <c:v>Carrie Fisher</c:v>
                </c:pt>
                <c:pt idx="10">
                  <c:v>Cary Grant</c:v>
                </c:pt>
                <c:pt idx="11">
                  <c:v>Charlie Chaplin</c:v>
                </c:pt>
                <c:pt idx="12">
                  <c:v>Clara Bow</c:v>
                </c:pt>
                <c:pt idx="13">
                  <c:v>Clark Gable</c:v>
                </c:pt>
                <c:pt idx="14">
                  <c:v>David Letterman</c:v>
                </c:pt>
                <c:pt idx="15">
                  <c:v>Debbie Reynolds</c:v>
                </c:pt>
                <c:pt idx="16">
                  <c:v>Denzel Washington</c:v>
                </c:pt>
                <c:pt idx="17">
                  <c:v>Dick Van Dyke</c:v>
                </c:pt>
                <c:pt idx="18">
                  <c:v>Donald Sutherland</c:v>
                </c:pt>
                <c:pt idx="19">
                  <c:v>Dustin Hoffman</c:v>
                </c:pt>
                <c:pt idx="20">
                  <c:v>Ed Sullivan</c:v>
                </c:pt>
                <c:pt idx="21">
                  <c:v>Eddie Murphy</c:v>
                </c:pt>
                <c:pt idx="22">
                  <c:v>Elton John</c:v>
                </c:pt>
                <c:pt idx="23">
                  <c:v>Elvis Presley</c:v>
                </c:pt>
                <c:pt idx="24">
                  <c:v>Frank Sinatra</c:v>
                </c:pt>
                <c:pt idx="25">
                  <c:v>Gene Hackman</c:v>
                </c:pt>
                <c:pt idx="26">
                  <c:v>George Michael</c:v>
                </c:pt>
                <c:pt idx="27">
                  <c:v>Gregory Peck</c:v>
                </c:pt>
                <c:pt idx="28">
                  <c:v>Greta Garbo</c:v>
                </c:pt>
                <c:pt idx="29">
                  <c:v>Humphrey Bogart</c:v>
                </c:pt>
                <c:pt idx="30">
                  <c:v>James Dean</c:v>
                </c:pt>
                <c:pt idx="31">
                  <c:v>Jay Leno</c:v>
                </c:pt>
                <c:pt idx="32">
                  <c:v>Jennifer Aniston</c:v>
                </c:pt>
                <c:pt idx="33">
                  <c:v>Jerry Seinfeld</c:v>
                </c:pt>
                <c:pt idx="34">
                  <c:v>Jimmy Page</c:v>
                </c:pt>
                <c:pt idx="35">
                  <c:v>Jimmy Stewart</c:v>
                </c:pt>
                <c:pt idx="36">
                  <c:v>Joan Crawford</c:v>
                </c:pt>
                <c:pt idx="37">
                  <c:v>John Lennon</c:v>
                </c:pt>
                <c:pt idx="38">
                  <c:v>John Wayne</c:v>
                </c:pt>
                <c:pt idx="39">
                  <c:v>Johnny Carson</c:v>
                </c:pt>
                <c:pt idx="40">
                  <c:v>Johnny Depp</c:v>
                </c:pt>
                <c:pt idx="41">
                  <c:v>Justin Timberlake</c:v>
                </c:pt>
                <c:pt idx="42">
                  <c:v>Katherine Hepburn</c:v>
                </c:pt>
                <c:pt idx="43">
                  <c:v>Keifer Sutherland</c:v>
                </c:pt>
                <c:pt idx="44">
                  <c:v>Kirk Douglas</c:v>
                </c:pt>
                <c:pt idx="45">
                  <c:v>Lady Gaga</c:v>
                </c:pt>
                <c:pt idx="46">
                  <c:v>Leonard Bernstein</c:v>
                </c:pt>
                <c:pt idx="47">
                  <c:v>Leonardo DiCaprio</c:v>
                </c:pt>
                <c:pt idx="48">
                  <c:v>Louis Armstrong</c:v>
                </c:pt>
                <c:pt idx="49">
                  <c:v>Madonna</c:v>
                </c:pt>
                <c:pt idx="50">
                  <c:v>Mariah Carey</c:v>
                </c:pt>
                <c:pt idx="51">
                  <c:v>Marlon Brando</c:v>
                </c:pt>
                <c:pt idx="52">
                  <c:v>Mary Tyler Moore</c:v>
                </c:pt>
                <c:pt idx="53">
                  <c:v>Meryl Streep</c:v>
                </c:pt>
                <c:pt idx="54">
                  <c:v>Mick Jagger</c:v>
                </c:pt>
                <c:pt idx="55">
                  <c:v>Morgan Freeman</c:v>
                </c:pt>
                <c:pt idx="56">
                  <c:v>Oprah Winfrey</c:v>
                </c:pt>
                <c:pt idx="57">
                  <c:v>Paul McCartney</c:v>
                </c:pt>
                <c:pt idx="58">
                  <c:v>Paul Newman</c:v>
                </c:pt>
                <c:pt idx="59">
                  <c:v>Peter O'Toole</c:v>
                </c:pt>
                <c:pt idx="60">
                  <c:v>Prince</c:v>
                </c:pt>
                <c:pt idx="61">
                  <c:v>Robert Redford</c:v>
                </c:pt>
                <c:pt idx="62">
                  <c:v>Sidney Poitier</c:v>
                </c:pt>
                <c:pt idx="63">
                  <c:v>Sly Stone</c:v>
                </c:pt>
                <c:pt idx="64">
                  <c:v>Stevie Wonder</c:v>
                </c:pt>
                <c:pt idx="65">
                  <c:v>Tom Hanks</c:v>
                </c:pt>
                <c:pt idx="66">
                  <c:v>Tony Bennett</c:v>
                </c:pt>
                <c:pt idx="67">
                  <c:v>Wayne Newton</c:v>
                </c:pt>
                <c:pt idx="68">
                  <c:v>Will Smith</c:v>
                </c:pt>
                <c:pt idx="69">
                  <c:v>Willie Nelson</c:v>
                </c:pt>
              </c:strCache>
            </c:strRef>
          </c:cat>
          <c:val>
            <c:numRef>
              <c:f>Sheet1!$C$2:$C$71</c:f>
              <c:numCache>
                <c:formatCode>General</c:formatCode>
                <c:ptCount val="70"/>
                <c:pt idx="0">
                  <c:v>32</c:v>
                </c:pt>
                <c:pt idx="1">
                  <c:v>58</c:v>
                </c:pt>
                <c:pt idx="2">
                  <c:v>29</c:v>
                </c:pt>
                <c:pt idx="3">
                  <c:v>34</c:v>
                </c:pt>
                <c:pt idx="4">
                  <c:v>39</c:v>
                </c:pt>
                <c:pt idx="5">
                  <c:v>18</c:v>
                </c:pt>
                <c:pt idx="6">
                  <c:v>39</c:v>
                </c:pt>
                <c:pt idx="7">
                  <c:v>49</c:v>
                </c:pt>
                <c:pt idx="8">
                  <c:v>1</c:v>
                </c:pt>
                <c:pt idx="9">
                  <c:v>7</c:v>
                </c:pt>
                <c:pt idx="10">
                  <c:v>12</c:v>
                </c:pt>
                <c:pt idx="11">
                  <c:v>24</c:v>
                </c:pt>
                <c:pt idx="12">
                  <c:v>1</c:v>
                </c:pt>
                <c:pt idx="13">
                  <c:v>4</c:v>
                </c:pt>
                <c:pt idx="14">
                  <c:v>20</c:v>
                </c:pt>
                <c:pt idx="15">
                  <c:v>20</c:v>
                </c:pt>
                <c:pt idx="16">
                  <c:v>86</c:v>
                </c:pt>
                <c:pt idx="17">
                  <c:v>21</c:v>
                </c:pt>
                <c:pt idx="18">
                  <c:v>22</c:v>
                </c:pt>
                <c:pt idx="19">
                  <c:v>63</c:v>
                </c:pt>
                <c:pt idx="20">
                  <c:v>3</c:v>
                </c:pt>
                <c:pt idx="21">
                  <c:v>43</c:v>
                </c:pt>
                <c:pt idx="22">
                  <c:v>27</c:v>
                </c:pt>
                <c:pt idx="23">
                  <c:v>12</c:v>
                </c:pt>
                <c:pt idx="24">
                  <c:v>34</c:v>
                </c:pt>
                <c:pt idx="25">
                  <c:v>33</c:v>
                </c:pt>
                <c:pt idx="26">
                  <c:v>6</c:v>
                </c:pt>
                <c:pt idx="27">
                  <c:v>36</c:v>
                </c:pt>
                <c:pt idx="28">
                  <c:v>11</c:v>
                </c:pt>
                <c:pt idx="29">
                  <c:v>6</c:v>
                </c:pt>
                <c:pt idx="30">
                  <c:v>7</c:v>
                </c:pt>
                <c:pt idx="31">
                  <c:v>6</c:v>
                </c:pt>
                <c:pt idx="32">
                  <c:v>43</c:v>
                </c:pt>
                <c:pt idx="33">
                  <c:v>20</c:v>
                </c:pt>
                <c:pt idx="34">
                  <c:v>3</c:v>
                </c:pt>
                <c:pt idx="35">
                  <c:v>31</c:v>
                </c:pt>
                <c:pt idx="36">
                  <c:v>12</c:v>
                </c:pt>
                <c:pt idx="37">
                  <c:v>22</c:v>
                </c:pt>
                <c:pt idx="38">
                  <c:v>27</c:v>
                </c:pt>
                <c:pt idx="39">
                  <c:v>16</c:v>
                </c:pt>
                <c:pt idx="40">
                  <c:v>73</c:v>
                </c:pt>
                <c:pt idx="41">
                  <c:v>55</c:v>
                </c:pt>
                <c:pt idx="42">
                  <c:v>28</c:v>
                </c:pt>
                <c:pt idx="43">
                  <c:v>21</c:v>
                </c:pt>
                <c:pt idx="44">
                  <c:v>34</c:v>
                </c:pt>
                <c:pt idx="45">
                  <c:v>68</c:v>
                </c:pt>
                <c:pt idx="46">
                  <c:v>55</c:v>
                </c:pt>
                <c:pt idx="47">
                  <c:v>101</c:v>
                </c:pt>
                <c:pt idx="48">
                  <c:v>2</c:v>
                </c:pt>
                <c:pt idx="49">
                  <c:v>49</c:v>
                </c:pt>
                <c:pt idx="50">
                  <c:v>75</c:v>
                </c:pt>
                <c:pt idx="51">
                  <c:v>34</c:v>
                </c:pt>
                <c:pt idx="52">
                  <c:v>30</c:v>
                </c:pt>
                <c:pt idx="53">
                  <c:v>177</c:v>
                </c:pt>
                <c:pt idx="54">
                  <c:v>10</c:v>
                </c:pt>
                <c:pt idx="55">
                  <c:v>65</c:v>
                </c:pt>
                <c:pt idx="56">
                  <c:v>53</c:v>
                </c:pt>
                <c:pt idx="57">
                  <c:v>31</c:v>
                </c:pt>
                <c:pt idx="58">
                  <c:v>38</c:v>
                </c:pt>
                <c:pt idx="59">
                  <c:v>28</c:v>
                </c:pt>
                <c:pt idx="60">
                  <c:v>26</c:v>
                </c:pt>
                <c:pt idx="61">
                  <c:v>43</c:v>
                </c:pt>
                <c:pt idx="62">
                  <c:v>28</c:v>
                </c:pt>
                <c:pt idx="63">
                  <c:v>1</c:v>
                </c:pt>
                <c:pt idx="64">
                  <c:v>37</c:v>
                </c:pt>
                <c:pt idx="65">
                  <c:v>91</c:v>
                </c:pt>
                <c:pt idx="66">
                  <c:v>24</c:v>
                </c:pt>
                <c:pt idx="67">
                  <c:v>1</c:v>
                </c:pt>
                <c:pt idx="68">
                  <c:v>70</c:v>
                </c:pt>
                <c:pt idx="69">
                  <c:v>24</c:v>
                </c:pt>
              </c:numCache>
            </c:numRef>
          </c:val>
          <c:extLst>
            <c:ext xmlns:c16="http://schemas.microsoft.com/office/drawing/2014/chart" uri="{C3380CC4-5D6E-409C-BE32-E72D297353CC}">
              <c16:uniqueId val="{00000001-8F11-44FB-B4BD-2DD4D38F8905}"/>
            </c:ext>
          </c:extLst>
        </c:ser>
        <c:ser>
          <c:idx val="2"/>
          <c:order val="2"/>
          <c:tx>
            <c:strRef>
              <c:f>Sheet1!$D$1</c:f>
              <c:strCache>
                <c:ptCount val="1"/>
                <c:pt idx="0">
                  <c:v>Total Nominees</c:v>
                </c:pt>
              </c:strCache>
            </c:strRef>
          </c:tx>
          <c:spPr>
            <a:solidFill>
              <a:schemeClr val="accent3"/>
            </a:solidFill>
            <a:ln>
              <a:noFill/>
            </a:ln>
            <a:effectLst/>
          </c:spPr>
          <c:invertIfNegative val="0"/>
          <c:cat>
            <c:strRef>
              <c:f>Sheet1!$A$2:$A$71</c:f>
              <c:strCache>
                <c:ptCount val="70"/>
                <c:pt idx="0">
                  <c:v>Adele</c:v>
                </c:pt>
                <c:pt idx="1">
                  <c:v>Angelina Jolie</c:v>
                </c:pt>
                <c:pt idx="2">
                  <c:v>Aretha Franklin</c:v>
                </c:pt>
                <c:pt idx="3">
                  <c:v>Bette Davis</c:v>
                </c:pt>
                <c:pt idx="4">
                  <c:v>Betty White</c:v>
                </c:pt>
                <c:pt idx="5">
                  <c:v>Bing Crosby</c:v>
                </c:pt>
                <c:pt idx="6">
                  <c:v>Bob Hope</c:v>
                </c:pt>
                <c:pt idx="7">
                  <c:v>Carol Burnett</c:v>
                </c:pt>
                <c:pt idx="8">
                  <c:v>Carole Lombard</c:v>
                </c:pt>
                <c:pt idx="9">
                  <c:v>Carrie Fisher</c:v>
                </c:pt>
                <c:pt idx="10">
                  <c:v>Cary Grant</c:v>
                </c:pt>
                <c:pt idx="11">
                  <c:v>Charlie Chaplin</c:v>
                </c:pt>
                <c:pt idx="12">
                  <c:v>Clara Bow</c:v>
                </c:pt>
                <c:pt idx="13">
                  <c:v>Clark Gable</c:v>
                </c:pt>
                <c:pt idx="14">
                  <c:v>David Letterman</c:v>
                </c:pt>
                <c:pt idx="15">
                  <c:v>Debbie Reynolds</c:v>
                </c:pt>
                <c:pt idx="16">
                  <c:v>Denzel Washington</c:v>
                </c:pt>
                <c:pt idx="17">
                  <c:v>Dick Van Dyke</c:v>
                </c:pt>
                <c:pt idx="18">
                  <c:v>Donald Sutherland</c:v>
                </c:pt>
                <c:pt idx="19">
                  <c:v>Dustin Hoffman</c:v>
                </c:pt>
                <c:pt idx="20">
                  <c:v>Ed Sullivan</c:v>
                </c:pt>
                <c:pt idx="21">
                  <c:v>Eddie Murphy</c:v>
                </c:pt>
                <c:pt idx="22">
                  <c:v>Elton John</c:v>
                </c:pt>
                <c:pt idx="23">
                  <c:v>Elvis Presley</c:v>
                </c:pt>
                <c:pt idx="24">
                  <c:v>Frank Sinatra</c:v>
                </c:pt>
                <c:pt idx="25">
                  <c:v>Gene Hackman</c:v>
                </c:pt>
                <c:pt idx="26">
                  <c:v>George Michael</c:v>
                </c:pt>
                <c:pt idx="27">
                  <c:v>Gregory Peck</c:v>
                </c:pt>
                <c:pt idx="28">
                  <c:v>Greta Garbo</c:v>
                </c:pt>
                <c:pt idx="29">
                  <c:v>Humphrey Bogart</c:v>
                </c:pt>
                <c:pt idx="30">
                  <c:v>James Dean</c:v>
                </c:pt>
                <c:pt idx="31">
                  <c:v>Jay Leno</c:v>
                </c:pt>
                <c:pt idx="32">
                  <c:v>Jennifer Aniston</c:v>
                </c:pt>
                <c:pt idx="33">
                  <c:v>Jerry Seinfeld</c:v>
                </c:pt>
                <c:pt idx="34">
                  <c:v>Jimmy Page</c:v>
                </c:pt>
                <c:pt idx="35">
                  <c:v>Jimmy Stewart</c:v>
                </c:pt>
                <c:pt idx="36">
                  <c:v>Joan Crawford</c:v>
                </c:pt>
                <c:pt idx="37">
                  <c:v>John Lennon</c:v>
                </c:pt>
                <c:pt idx="38">
                  <c:v>John Wayne</c:v>
                </c:pt>
                <c:pt idx="39">
                  <c:v>Johnny Carson</c:v>
                </c:pt>
                <c:pt idx="40">
                  <c:v>Johnny Depp</c:v>
                </c:pt>
                <c:pt idx="41">
                  <c:v>Justin Timberlake</c:v>
                </c:pt>
                <c:pt idx="42">
                  <c:v>Katherine Hepburn</c:v>
                </c:pt>
                <c:pt idx="43">
                  <c:v>Keifer Sutherland</c:v>
                </c:pt>
                <c:pt idx="44">
                  <c:v>Kirk Douglas</c:v>
                </c:pt>
                <c:pt idx="45">
                  <c:v>Lady Gaga</c:v>
                </c:pt>
                <c:pt idx="46">
                  <c:v>Leonard Bernstein</c:v>
                </c:pt>
                <c:pt idx="47">
                  <c:v>Leonardo DiCaprio</c:v>
                </c:pt>
                <c:pt idx="48">
                  <c:v>Louis Armstrong</c:v>
                </c:pt>
                <c:pt idx="49">
                  <c:v>Madonna</c:v>
                </c:pt>
                <c:pt idx="50">
                  <c:v>Mariah Carey</c:v>
                </c:pt>
                <c:pt idx="51">
                  <c:v>Marlon Brando</c:v>
                </c:pt>
                <c:pt idx="52">
                  <c:v>Mary Tyler Moore</c:v>
                </c:pt>
                <c:pt idx="53">
                  <c:v>Meryl Streep</c:v>
                </c:pt>
                <c:pt idx="54">
                  <c:v>Mick Jagger</c:v>
                </c:pt>
                <c:pt idx="55">
                  <c:v>Morgan Freeman</c:v>
                </c:pt>
                <c:pt idx="56">
                  <c:v>Oprah Winfrey</c:v>
                </c:pt>
                <c:pt idx="57">
                  <c:v>Paul McCartney</c:v>
                </c:pt>
                <c:pt idx="58">
                  <c:v>Paul Newman</c:v>
                </c:pt>
                <c:pt idx="59">
                  <c:v>Peter O'Toole</c:v>
                </c:pt>
                <c:pt idx="60">
                  <c:v>Prince</c:v>
                </c:pt>
                <c:pt idx="61">
                  <c:v>Robert Redford</c:v>
                </c:pt>
                <c:pt idx="62">
                  <c:v>Sidney Poitier</c:v>
                </c:pt>
                <c:pt idx="63">
                  <c:v>Sly Stone</c:v>
                </c:pt>
                <c:pt idx="64">
                  <c:v>Stevie Wonder</c:v>
                </c:pt>
                <c:pt idx="65">
                  <c:v>Tom Hanks</c:v>
                </c:pt>
                <c:pt idx="66">
                  <c:v>Tony Bennett</c:v>
                </c:pt>
                <c:pt idx="67">
                  <c:v>Wayne Newton</c:v>
                </c:pt>
                <c:pt idx="68">
                  <c:v>Will Smith</c:v>
                </c:pt>
                <c:pt idx="69">
                  <c:v>Willie Nelson</c:v>
                </c:pt>
              </c:strCache>
            </c:strRef>
          </c:cat>
          <c:val>
            <c:numRef>
              <c:f>Sheet1!$D$2:$D$71</c:f>
              <c:numCache>
                <c:formatCode>General</c:formatCode>
                <c:ptCount val="70"/>
                <c:pt idx="0">
                  <c:v>64</c:v>
                </c:pt>
                <c:pt idx="1">
                  <c:v>174</c:v>
                </c:pt>
                <c:pt idx="2">
                  <c:v>67</c:v>
                </c:pt>
                <c:pt idx="3">
                  <c:v>57</c:v>
                </c:pt>
                <c:pt idx="4">
                  <c:v>79</c:v>
                </c:pt>
                <c:pt idx="5">
                  <c:v>27</c:v>
                </c:pt>
                <c:pt idx="6">
                  <c:v>49</c:v>
                </c:pt>
                <c:pt idx="7">
                  <c:v>99</c:v>
                </c:pt>
                <c:pt idx="8">
                  <c:v>2</c:v>
                </c:pt>
                <c:pt idx="9">
                  <c:v>27</c:v>
                </c:pt>
                <c:pt idx="10">
                  <c:v>34</c:v>
                </c:pt>
                <c:pt idx="11">
                  <c:v>34</c:v>
                </c:pt>
                <c:pt idx="12">
                  <c:v>1</c:v>
                </c:pt>
                <c:pt idx="13">
                  <c:v>10</c:v>
                </c:pt>
                <c:pt idx="14">
                  <c:v>98</c:v>
                </c:pt>
                <c:pt idx="15">
                  <c:v>57</c:v>
                </c:pt>
                <c:pt idx="16">
                  <c:v>273</c:v>
                </c:pt>
                <c:pt idx="17">
                  <c:v>41</c:v>
                </c:pt>
                <c:pt idx="18">
                  <c:v>53</c:v>
                </c:pt>
                <c:pt idx="19">
                  <c:v>117</c:v>
                </c:pt>
                <c:pt idx="20">
                  <c:v>3</c:v>
                </c:pt>
                <c:pt idx="21">
                  <c:v>144</c:v>
                </c:pt>
                <c:pt idx="22">
                  <c:v>99</c:v>
                </c:pt>
                <c:pt idx="23">
                  <c:v>29</c:v>
                </c:pt>
                <c:pt idx="24">
                  <c:v>76</c:v>
                </c:pt>
                <c:pt idx="25">
                  <c:v>72</c:v>
                </c:pt>
                <c:pt idx="26">
                  <c:v>23</c:v>
                </c:pt>
                <c:pt idx="27">
                  <c:v>59</c:v>
                </c:pt>
                <c:pt idx="28">
                  <c:v>17</c:v>
                </c:pt>
                <c:pt idx="29">
                  <c:v>19</c:v>
                </c:pt>
                <c:pt idx="30">
                  <c:v>11</c:v>
                </c:pt>
                <c:pt idx="31">
                  <c:v>33</c:v>
                </c:pt>
                <c:pt idx="32">
                  <c:v>135</c:v>
                </c:pt>
                <c:pt idx="33">
                  <c:v>67</c:v>
                </c:pt>
                <c:pt idx="34">
                  <c:v>7</c:v>
                </c:pt>
                <c:pt idx="35">
                  <c:v>53</c:v>
                </c:pt>
                <c:pt idx="36">
                  <c:v>20</c:v>
                </c:pt>
                <c:pt idx="37">
                  <c:v>55</c:v>
                </c:pt>
                <c:pt idx="38">
                  <c:v>45</c:v>
                </c:pt>
                <c:pt idx="39">
                  <c:v>29</c:v>
                </c:pt>
                <c:pt idx="40">
                  <c:v>232</c:v>
                </c:pt>
                <c:pt idx="41">
                  <c:v>185</c:v>
                </c:pt>
                <c:pt idx="42">
                  <c:v>65</c:v>
                </c:pt>
                <c:pt idx="43">
                  <c:v>82</c:v>
                </c:pt>
                <c:pt idx="44">
                  <c:v>59</c:v>
                </c:pt>
                <c:pt idx="45">
                  <c:v>239</c:v>
                </c:pt>
                <c:pt idx="46">
                  <c:v>82</c:v>
                </c:pt>
                <c:pt idx="47">
                  <c:v>355</c:v>
                </c:pt>
                <c:pt idx="48">
                  <c:v>4</c:v>
                </c:pt>
                <c:pt idx="49">
                  <c:v>158</c:v>
                </c:pt>
                <c:pt idx="50">
                  <c:v>208</c:v>
                </c:pt>
                <c:pt idx="51">
                  <c:v>70</c:v>
                </c:pt>
                <c:pt idx="52">
                  <c:v>60</c:v>
                </c:pt>
                <c:pt idx="53">
                  <c:v>540</c:v>
                </c:pt>
                <c:pt idx="54">
                  <c:v>15</c:v>
                </c:pt>
                <c:pt idx="55">
                  <c:v>147</c:v>
                </c:pt>
                <c:pt idx="56">
                  <c:v>145</c:v>
                </c:pt>
                <c:pt idx="57">
                  <c:v>118</c:v>
                </c:pt>
                <c:pt idx="58">
                  <c:v>108</c:v>
                </c:pt>
                <c:pt idx="59">
                  <c:v>76</c:v>
                </c:pt>
                <c:pt idx="60">
                  <c:v>100</c:v>
                </c:pt>
                <c:pt idx="61">
                  <c:v>98</c:v>
                </c:pt>
                <c:pt idx="62">
                  <c:v>69</c:v>
                </c:pt>
                <c:pt idx="63">
                  <c:v>1</c:v>
                </c:pt>
                <c:pt idx="64">
                  <c:v>99</c:v>
                </c:pt>
                <c:pt idx="65">
                  <c:v>290</c:v>
                </c:pt>
                <c:pt idx="66">
                  <c:v>55</c:v>
                </c:pt>
                <c:pt idx="67">
                  <c:v>4</c:v>
                </c:pt>
                <c:pt idx="68">
                  <c:v>231</c:v>
                </c:pt>
                <c:pt idx="69">
                  <c:v>50</c:v>
                </c:pt>
              </c:numCache>
            </c:numRef>
          </c:val>
          <c:extLst>
            <c:ext xmlns:c16="http://schemas.microsoft.com/office/drawing/2014/chart" uri="{C3380CC4-5D6E-409C-BE32-E72D297353CC}">
              <c16:uniqueId val="{00000002-8F11-44FB-B4BD-2DD4D38F8905}"/>
            </c:ext>
          </c:extLst>
        </c:ser>
        <c:dLbls>
          <c:showLegendKey val="0"/>
          <c:showVal val="0"/>
          <c:showCatName val="0"/>
          <c:showSerName val="0"/>
          <c:showPercent val="0"/>
          <c:showBubbleSize val="0"/>
        </c:dLbls>
        <c:gapWidth val="150"/>
        <c:overlap val="100"/>
        <c:axId val="1384895023"/>
        <c:axId val="795404143"/>
      </c:barChart>
      <c:catAx>
        <c:axId val="138489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5404143"/>
        <c:crosses val="autoZero"/>
        <c:auto val="1"/>
        <c:lblAlgn val="ctr"/>
        <c:lblOffset val="100"/>
        <c:noMultiLvlLbl val="0"/>
      </c:catAx>
      <c:valAx>
        <c:axId val="79540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4895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Oscars Won</c:v>
                </c:pt>
              </c:strCache>
            </c:strRef>
          </c:tx>
          <c:spPr>
            <a:solidFill>
              <a:schemeClr val="accent1"/>
            </a:solidFill>
            <a:ln>
              <a:noFill/>
            </a:ln>
            <a:effectLst/>
          </c:spPr>
          <c:invertIfNegative val="0"/>
          <c:cat>
            <c:strRef>
              <c:f>Sheet1!$A$2:$A$71</c:f>
              <c:strCache>
                <c:ptCount val="70"/>
                <c:pt idx="0">
                  <c:v>Adele</c:v>
                </c:pt>
                <c:pt idx="1">
                  <c:v>Angelina Jolie</c:v>
                </c:pt>
                <c:pt idx="2">
                  <c:v>Aretha Franklin</c:v>
                </c:pt>
                <c:pt idx="3">
                  <c:v>Bette Davis</c:v>
                </c:pt>
                <c:pt idx="4">
                  <c:v>Betty White</c:v>
                </c:pt>
                <c:pt idx="5">
                  <c:v>Bing Crosby</c:v>
                </c:pt>
                <c:pt idx="6">
                  <c:v>Bob Hope</c:v>
                </c:pt>
                <c:pt idx="7">
                  <c:v>Carol Burnett</c:v>
                </c:pt>
                <c:pt idx="8">
                  <c:v>Carole Lombard</c:v>
                </c:pt>
                <c:pt idx="9">
                  <c:v>Carrie Fisher</c:v>
                </c:pt>
                <c:pt idx="10">
                  <c:v>Cary Grant</c:v>
                </c:pt>
                <c:pt idx="11">
                  <c:v>Charlie Chaplin</c:v>
                </c:pt>
                <c:pt idx="12">
                  <c:v>Clara Bow</c:v>
                </c:pt>
                <c:pt idx="13">
                  <c:v>Clark Gable</c:v>
                </c:pt>
                <c:pt idx="14">
                  <c:v>David Letterman</c:v>
                </c:pt>
                <c:pt idx="15">
                  <c:v>Debbie Reynolds</c:v>
                </c:pt>
                <c:pt idx="16">
                  <c:v>Denzel Washington</c:v>
                </c:pt>
                <c:pt idx="17">
                  <c:v>Dick Van Dyke</c:v>
                </c:pt>
                <c:pt idx="18">
                  <c:v>Donald Sutherland</c:v>
                </c:pt>
                <c:pt idx="19">
                  <c:v>Dustin Hoffman</c:v>
                </c:pt>
                <c:pt idx="20">
                  <c:v>Ed Sullivan</c:v>
                </c:pt>
                <c:pt idx="21">
                  <c:v>Eddie Murphy</c:v>
                </c:pt>
                <c:pt idx="22">
                  <c:v>Elton John</c:v>
                </c:pt>
                <c:pt idx="23">
                  <c:v>Elvis Presley</c:v>
                </c:pt>
                <c:pt idx="24">
                  <c:v>Frank Sinatra</c:v>
                </c:pt>
                <c:pt idx="25">
                  <c:v>Gene Hackman</c:v>
                </c:pt>
                <c:pt idx="26">
                  <c:v>George Michael</c:v>
                </c:pt>
                <c:pt idx="27">
                  <c:v>Gregory Peck</c:v>
                </c:pt>
                <c:pt idx="28">
                  <c:v>Greta Garbo</c:v>
                </c:pt>
                <c:pt idx="29">
                  <c:v>Humphrey Bogart</c:v>
                </c:pt>
                <c:pt idx="30">
                  <c:v>James Dean</c:v>
                </c:pt>
                <c:pt idx="31">
                  <c:v>Jay Leno</c:v>
                </c:pt>
                <c:pt idx="32">
                  <c:v>Jennifer Aniston</c:v>
                </c:pt>
                <c:pt idx="33">
                  <c:v>Jerry Seinfeld</c:v>
                </c:pt>
                <c:pt idx="34">
                  <c:v>Jimmy Page</c:v>
                </c:pt>
                <c:pt idx="35">
                  <c:v>Jimmy Stewart</c:v>
                </c:pt>
                <c:pt idx="36">
                  <c:v>Joan Crawford</c:v>
                </c:pt>
                <c:pt idx="37">
                  <c:v>John Lennon</c:v>
                </c:pt>
                <c:pt idx="38">
                  <c:v>John Wayne</c:v>
                </c:pt>
                <c:pt idx="39">
                  <c:v>Johnny Carson</c:v>
                </c:pt>
                <c:pt idx="40">
                  <c:v>Johnny Depp</c:v>
                </c:pt>
                <c:pt idx="41">
                  <c:v>Justin Timberlake</c:v>
                </c:pt>
                <c:pt idx="42">
                  <c:v>Katherine Hepburn</c:v>
                </c:pt>
                <c:pt idx="43">
                  <c:v>Keifer Sutherland</c:v>
                </c:pt>
                <c:pt idx="44">
                  <c:v>Kirk Douglas</c:v>
                </c:pt>
                <c:pt idx="45">
                  <c:v>Lady Gaga</c:v>
                </c:pt>
                <c:pt idx="46">
                  <c:v>Leonard Bernstein</c:v>
                </c:pt>
                <c:pt idx="47">
                  <c:v>Leonardo DiCaprio</c:v>
                </c:pt>
                <c:pt idx="48">
                  <c:v>Louis Armstrong</c:v>
                </c:pt>
                <c:pt idx="49">
                  <c:v>Madonna</c:v>
                </c:pt>
                <c:pt idx="50">
                  <c:v>Mariah Carey</c:v>
                </c:pt>
                <c:pt idx="51">
                  <c:v>Marlon Brando</c:v>
                </c:pt>
                <c:pt idx="52">
                  <c:v>Mary Tyler Moore</c:v>
                </c:pt>
                <c:pt idx="53">
                  <c:v>Meryl Streep</c:v>
                </c:pt>
                <c:pt idx="54">
                  <c:v>Mick Jagger</c:v>
                </c:pt>
                <c:pt idx="55">
                  <c:v>Morgan Freeman</c:v>
                </c:pt>
                <c:pt idx="56">
                  <c:v>Oprah Winfrey</c:v>
                </c:pt>
                <c:pt idx="57">
                  <c:v>Paul McCartney</c:v>
                </c:pt>
                <c:pt idx="58">
                  <c:v>Paul Newman</c:v>
                </c:pt>
                <c:pt idx="59">
                  <c:v>Peter O'Toole</c:v>
                </c:pt>
                <c:pt idx="60">
                  <c:v>Prince</c:v>
                </c:pt>
                <c:pt idx="61">
                  <c:v>Robert Redford</c:v>
                </c:pt>
                <c:pt idx="62">
                  <c:v>Sidney Poitier</c:v>
                </c:pt>
                <c:pt idx="63">
                  <c:v>Sly Stone</c:v>
                </c:pt>
                <c:pt idx="64">
                  <c:v>Stevie Wonder</c:v>
                </c:pt>
                <c:pt idx="65">
                  <c:v>Tom Hanks</c:v>
                </c:pt>
                <c:pt idx="66">
                  <c:v>Tony Bennett</c:v>
                </c:pt>
                <c:pt idx="67">
                  <c:v>Wayne Newton</c:v>
                </c:pt>
                <c:pt idx="68">
                  <c:v>Will Smith</c:v>
                </c:pt>
                <c:pt idx="69">
                  <c:v>Willie Nelson</c:v>
                </c:pt>
              </c:strCache>
            </c:strRef>
          </c:cat>
          <c:val>
            <c:numRef>
              <c:f>Sheet1!$B$2:$B$71</c:f>
              <c:numCache>
                <c:formatCode>General</c:formatCode>
                <c:ptCount val="70"/>
                <c:pt idx="0">
                  <c:v>1</c:v>
                </c:pt>
                <c:pt idx="1">
                  <c:v>1</c:v>
                </c:pt>
                <c:pt idx="2">
                  <c:v>0</c:v>
                </c:pt>
                <c:pt idx="3">
                  <c:v>2</c:v>
                </c:pt>
                <c:pt idx="4">
                  <c:v>0</c:v>
                </c:pt>
                <c:pt idx="5">
                  <c:v>1</c:v>
                </c:pt>
                <c:pt idx="6">
                  <c:v>0</c:v>
                </c:pt>
                <c:pt idx="7">
                  <c:v>0</c:v>
                </c:pt>
                <c:pt idx="8">
                  <c:v>0</c:v>
                </c:pt>
                <c:pt idx="9">
                  <c:v>0</c:v>
                </c:pt>
                <c:pt idx="10">
                  <c:v>0</c:v>
                </c:pt>
                <c:pt idx="11">
                  <c:v>1</c:v>
                </c:pt>
                <c:pt idx="12">
                  <c:v>0</c:v>
                </c:pt>
                <c:pt idx="13">
                  <c:v>1</c:v>
                </c:pt>
                <c:pt idx="14">
                  <c:v>0</c:v>
                </c:pt>
                <c:pt idx="15">
                  <c:v>0</c:v>
                </c:pt>
                <c:pt idx="16">
                  <c:v>2</c:v>
                </c:pt>
                <c:pt idx="17">
                  <c:v>0</c:v>
                </c:pt>
                <c:pt idx="18">
                  <c:v>0</c:v>
                </c:pt>
                <c:pt idx="19">
                  <c:v>2</c:v>
                </c:pt>
                <c:pt idx="20">
                  <c:v>0</c:v>
                </c:pt>
                <c:pt idx="21">
                  <c:v>0</c:v>
                </c:pt>
                <c:pt idx="22">
                  <c:v>2</c:v>
                </c:pt>
                <c:pt idx="23">
                  <c:v>0</c:v>
                </c:pt>
                <c:pt idx="24">
                  <c:v>1</c:v>
                </c:pt>
                <c:pt idx="25">
                  <c:v>2</c:v>
                </c:pt>
                <c:pt idx="26">
                  <c:v>0</c:v>
                </c:pt>
                <c:pt idx="27">
                  <c:v>1</c:v>
                </c:pt>
                <c:pt idx="28">
                  <c:v>0</c:v>
                </c:pt>
                <c:pt idx="29">
                  <c:v>1</c:v>
                </c:pt>
                <c:pt idx="30">
                  <c:v>0</c:v>
                </c:pt>
                <c:pt idx="31">
                  <c:v>0</c:v>
                </c:pt>
                <c:pt idx="32">
                  <c:v>0</c:v>
                </c:pt>
                <c:pt idx="33">
                  <c:v>0</c:v>
                </c:pt>
                <c:pt idx="34">
                  <c:v>0</c:v>
                </c:pt>
                <c:pt idx="35">
                  <c:v>1</c:v>
                </c:pt>
                <c:pt idx="36">
                  <c:v>1</c:v>
                </c:pt>
                <c:pt idx="37">
                  <c:v>1</c:v>
                </c:pt>
                <c:pt idx="38">
                  <c:v>1</c:v>
                </c:pt>
                <c:pt idx="39">
                  <c:v>0</c:v>
                </c:pt>
                <c:pt idx="40">
                  <c:v>0</c:v>
                </c:pt>
                <c:pt idx="41">
                  <c:v>0</c:v>
                </c:pt>
                <c:pt idx="42">
                  <c:v>4</c:v>
                </c:pt>
                <c:pt idx="43">
                  <c:v>0</c:v>
                </c:pt>
                <c:pt idx="44">
                  <c:v>0</c:v>
                </c:pt>
                <c:pt idx="45">
                  <c:v>1</c:v>
                </c:pt>
                <c:pt idx="46">
                  <c:v>0</c:v>
                </c:pt>
                <c:pt idx="47">
                  <c:v>1</c:v>
                </c:pt>
                <c:pt idx="48">
                  <c:v>0</c:v>
                </c:pt>
                <c:pt idx="49">
                  <c:v>0</c:v>
                </c:pt>
                <c:pt idx="50">
                  <c:v>0</c:v>
                </c:pt>
                <c:pt idx="51">
                  <c:v>2</c:v>
                </c:pt>
                <c:pt idx="52">
                  <c:v>0</c:v>
                </c:pt>
                <c:pt idx="53">
                  <c:v>3</c:v>
                </c:pt>
                <c:pt idx="54">
                  <c:v>0</c:v>
                </c:pt>
                <c:pt idx="55">
                  <c:v>1</c:v>
                </c:pt>
                <c:pt idx="56">
                  <c:v>0</c:v>
                </c:pt>
                <c:pt idx="57">
                  <c:v>1</c:v>
                </c:pt>
                <c:pt idx="58">
                  <c:v>1</c:v>
                </c:pt>
                <c:pt idx="59">
                  <c:v>0</c:v>
                </c:pt>
                <c:pt idx="60">
                  <c:v>1</c:v>
                </c:pt>
                <c:pt idx="61">
                  <c:v>1</c:v>
                </c:pt>
                <c:pt idx="62">
                  <c:v>1</c:v>
                </c:pt>
                <c:pt idx="63">
                  <c:v>0</c:v>
                </c:pt>
                <c:pt idx="64">
                  <c:v>1</c:v>
                </c:pt>
                <c:pt idx="65">
                  <c:v>2</c:v>
                </c:pt>
                <c:pt idx="66">
                  <c:v>0</c:v>
                </c:pt>
                <c:pt idx="67">
                  <c:v>0</c:v>
                </c:pt>
                <c:pt idx="68">
                  <c:v>0</c:v>
                </c:pt>
                <c:pt idx="69">
                  <c:v>0</c:v>
                </c:pt>
              </c:numCache>
            </c:numRef>
          </c:val>
          <c:extLst>
            <c:ext xmlns:c16="http://schemas.microsoft.com/office/drawing/2014/chart" uri="{C3380CC4-5D6E-409C-BE32-E72D297353CC}">
              <c16:uniqueId val="{00000000-D10B-4F03-BDB2-5980B763DC55}"/>
            </c:ext>
          </c:extLst>
        </c:ser>
        <c:ser>
          <c:idx val="1"/>
          <c:order val="1"/>
          <c:tx>
            <c:strRef>
              <c:f>Sheet1!$C$1</c:f>
              <c:strCache>
                <c:ptCount val="1"/>
                <c:pt idx="0">
                  <c:v>Emmies Won</c:v>
                </c:pt>
              </c:strCache>
            </c:strRef>
          </c:tx>
          <c:spPr>
            <a:solidFill>
              <a:schemeClr val="accent2"/>
            </a:solidFill>
            <a:ln>
              <a:noFill/>
            </a:ln>
            <a:effectLst/>
          </c:spPr>
          <c:invertIfNegative val="0"/>
          <c:cat>
            <c:strRef>
              <c:f>Sheet1!$A$2:$A$71</c:f>
              <c:strCache>
                <c:ptCount val="70"/>
                <c:pt idx="0">
                  <c:v>Adele</c:v>
                </c:pt>
                <c:pt idx="1">
                  <c:v>Angelina Jolie</c:v>
                </c:pt>
                <c:pt idx="2">
                  <c:v>Aretha Franklin</c:v>
                </c:pt>
                <c:pt idx="3">
                  <c:v>Bette Davis</c:v>
                </c:pt>
                <c:pt idx="4">
                  <c:v>Betty White</c:v>
                </c:pt>
                <c:pt idx="5">
                  <c:v>Bing Crosby</c:v>
                </c:pt>
                <c:pt idx="6">
                  <c:v>Bob Hope</c:v>
                </c:pt>
                <c:pt idx="7">
                  <c:v>Carol Burnett</c:v>
                </c:pt>
                <c:pt idx="8">
                  <c:v>Carole Lombard</c:v>
                </c:pt>
                <c:pt idx="9">
                  <c:v>Carrie Fisher</c:v>
                </c:pt>
                <c:pt idx="10">
                  <c:v>Cary Grant</c:v>
                </c:pt>
                <c:pt idx="11">
                  <c:v>Charlie Chaplin</c:v>
                </c:pt>
                <c:pt idx="12">
                  <c:v>Clara Bow</c:v>
                </c:pt>
                <c:pt idx="13">
                  <c:v>Clark Gable</c:v>
                </c:pt>
                <c:pt idx="14">
                  <c:v>David Letterman</c:v>
                </c:pt>
                <c:pt idx="15">
                  <c:v>Debbie Reynolds</c:v>
                </c:pt>
                <c:pt idx="16">
                  <c:v>Denzel Washington</c:v>
                </c:pt>
                <c:pt idx="17">
                  <c:v>Dick Van Dyke</c:v>
                </c:pt>
                <c:pt idx="18">
                  <c:v>Donald Sutherland</c:v>
                </c:pt>
                <c:pt idx="19">
                  <c:v>Dustin Hoffman</c:v>
                </c:pt>
                <c:pt idx="20">
                  <c:v>Ed Sullivan</c:v>
                </c:pt>
                <c:pt idx="21">
                  <c:v>Eddie Murphy</c:v>
                </c:pt>
                <c:pt idx="22">
                  <c:v>Elton John</c:v>
                </c:pt>
                <c:pt idx="23">
                  <c:v>Elvis Presley</c:v>
                </c:pt>
                <c:pt idx="24">
                  <c:v>Frank Sinatra</c:v>
                </c:pt>
                <c:pt idx="25">
                  <c:v>Gene Hackman</c:v>
                </c:pt>
                <c:pt idx="26">
                  <c:v>George Michael</c:v>
                </c:pt>
                <c:pt idx="27">
                  <c:v>Gregory Peck</c:v>
                </c:pt>
                <c:pt idx="28">
                  <c:v>Greta Garbo</c:v>
                </c:pt>
                <c:pt idx="29">
                  <c:v>Humphrey Bogart</c:v>
                </c:pt>
                <c:pt idx="30">
                  <c:v>James Dean</c:v>
                </c:pt>
                <c:pt idx="31">
                  <c:v>Jay Leno</c:v>
                </c:pt>
                <c:pt idx="32">
                  <c:v>Jennifer Aniston</c:v>
                </c:pt>
                <c:pt idx="33">
                  <c:v>Jerry Seinfeld</c:v>
                </c:pt>
                <c:pt idx="34">
                  <c:v>Jimmy Page</c:v>
                </c:pt>
                <c:pt idx="35">
                  <c:v>Jimmy Stewart</c:v>
                </c:pt>
                <c:pt idx="36">
                  <c:v>Joan Crawford</c:v>
                </c:pt>
                <c:pt idx="37">
                  <c:v>John Lennon</c:v>
                </c:pt>
                <c:pt idx="38">
                  <c:v>John Wayne</c:v>
                </c:pt>
                <c:pt idx="39">
                  <c:v>Johnny Carson</c:v>
                </c:pt>
                <c:pt idx="40">
                  <c:v>Johnny Depp</c:v>
                </c:pt>
                <c:pt idx="41">
                  <c:v>Justin Timberlake</c:v>
                </c:pt>
                <c:pt idx="42">
                  <c:v>Katherine Hepburn</c:v>
                </c:pt>
                <c:pt idx="43">
                  <c:v>Keifer Sutherland</c:v>
                </c:pt>
                <c:pt idx="44">
                  <c:v>Kirk Douglas</c:v>
                </c:pt>
                <c:pt idx="45">
                  <c:v>Lady Gaga</c:v>
                </c:pt>
                <c:pt idx="46">
                  <c:v>Leonard Bernstein</c:v>
                </c:pt>
                <c:pt idx="47">
                  <c:v>Leonardo DiCaprio</c:v>
                </c:pt>
                <c:pt idx="48">
                  <c:v>Louis Armstrong</c:v>
                </c:pt>
                <c:pt idx="49">
                  <c:v>Madonna</c:v>
                </c:pt>
                <c:pt idx="50">
                  <c:v>Mariah Carey</c:v>
                </c:pt>
                <c:pt idx="51">
                  <c:v>Marlon Brando</c:v>
                </c:pt>
                <c:pt idx="52">
                  <c:v>Mary Tyler Moore</c:v>
                </c:pt>
                <c:pt idx="53">
                  <c:v>Meryl Streep</c:v>
                </c:pt>
                <c:pt idx="54">
                  <c:v>Mick Jagger</c:v>
                </c:pt>
                <c:pt idx="55">
                  <c:v>Morgan Freeman</c:v>
                </c:pt>
                <c:pt idx="56">
                  <c:v>Oprah Winfrey</c:v>
                </c:pt>
                <c:pt idx="57">
                  <c:v>Paul McCartney</c:v>
                </c:pt>
                <c:pt idx="58">
                  <c:v>Paul Newman</c:v>
                </c:pt>
                <c:pt idx="59">
                  <c:v>Peter O'Toole</c:v>
                </c:pt>
                <c:pt idx="60">
                  <c:v>Prince</c:v>
                </c:pt>
                <c:pt idx="61">
                  <c:v>Robert Redford</c:v>
                </c:pt>
                <c:pt idx="62">
                  <c:v>Sidney Poitier</c:v>
                </c:pt>
                <c:pt idx="63">
                  <c:v>Sly Stone</c:v>
                </c:pt>
                <c:pt idx="64">
                  <c:v>Stevie Wonder</c:v>
                </c:pt>
                <c:pt idx="65">
                  <c:v>Tom Hanks</c:v>
                </c:pt>
                <c:pt idx="66">
                  <c:v>Tony Bennett</c:v>
                </c:pt>
                <c:pt idx="67">
                  <c:v>Wayne Newton</c:v>
                </c:pt>
                <c:pt idx="68">
                  <c:v>Will Smith</c:v>
                </c:pt>
                <c:pt idx="69">
                  <c:v>Willie Nelson</c:v>
                </c:pt>
              </c:strCache>
            </c:strRef>
          </c:cat>
          <c:val>
            <c:numRef>
              <c:f>Sheet1!$C$2:$C$71</c:f>
              <c:numCache>
                <c:formatCode>General</c:formatCode>
                <c:ptCount val="70"/>
                <c:pt idx="0">
                  <c:v>0</c:v>
                </c:pt>
                <c:pt idx="1">
                  <c:v>0</c:v>
                </c:pt>
                <c:pt idx="2">
                  <c:v>0</c:v>
                </c:pt>
                <c:pt idx="3">
                  <c:v>1</c:v>
                </c:pt>
                <c:pt idx="4">
                  <c:v>5</c:v>
                </c:pt>
                <c:pt idx="5">
                  <c:v>0</c:v>
                </c:pt>
                <c:pt idx="6">
                  <c:v>1</c:v>
                </c:pt>
                <c:pt idx="7">
                  <c:v>6</c:v>
                </c:pt>
                <c:pt idx="8">
                  <c:v>0</c:v>
                </c:pt>
                <c:pt idx="9">
                  <c:v>0</c:v>
                </c:pt>
                <c:pt idx="10">
                  <c:v>0</c:v>
                </c:pt>
                <c:pt idx="11">
                  <c:v>0</c:v>
                </c:pt>
                <c:pt idx="12">
                  <c:v>0</c:v>
                </c:pt>
                <c:pt idx="13">
                  <c:v>0</c:v>
                </c:pt>
                <c:pt idx="14">
                  <c:v>7</c:v>
                </c:pt>
                <c:pt idx="15">
                  <c:v>0</c:v>
                </c:pt>
                <c:pt idx="16">
                  <c:v>0</c:v>
                </c:pt>
                <c:pt idx="17">
                  <c:v>5</c:v>
                </c:pt>
                <c:pt idx="18">
                  <c:v>1</c:v>
                </c:pt>
                <c:pt idx="19">
                  <c:v>2</c:v>
                </c:pt>
                <c:pt idx="20">
                  <c:v>0</c:v>
                </c:pt>
                <c:pt idx="21">
                  <c:v>1</c:v>
                </c:pt>
                <c:pt idx="22">
                  <c:v>0</c:v>
                </c:pt>
                <c:pt idx="23">
                  <c:v>0</c:v>
                </c:pt>
                <c:pt idx="24">
                  <c:v>0</c:v>
                </c:pt>
                <c:pt idx="25">
                  <c:v>0</c:v>
                </c:pt>
                <c:pt idx="26">
                  <c:v>0</c:v>
                </c:pt>
                <c:pt idx="27">
                  <c:v>0</c:v>
                </c:pt>
                <c:pt idx="28">
                  <c:v>0</c:v>
                </c:pt>
                <c:pt idx="29">
                  <c:v>0</c:v>
                </c:pt>
                <c:pt idx="30">
                  <c:v>0</c:v>
                </c:pt>
                <c:pt idx="31">
                  <c:v>2</c:v>
                </c:pt>
                <c:pt idx="32">
                  <c:v>1</c:v>
                </c:pt>
                <c:pt idx="33">
                  <c:v>1</c:v>
                </c:pt>
                <c:pt idx="34">
                  <c:v>0</c:v>
                </c:pt>
                <c:pt idx="35">
                  <c:v>0</c:v>
                </c:pt>
                <c:pt idx="36">
                  <c:v>0</c:v>
                </c:pt>
                <c:pt idx="37">
                  <c:v>0</c:v>
                </c:pt>
                <c:pt idx="38">
                  <c:v>0</c:v>
                </c:pt>
                <c:pt idx="39">
                  <c:v>5</c:v>
                </c:pt>
                <c:pt idx="40">
                  <c:v>0</c:v>
                </c:pt>
                <c:pt idx="41">
                  <c:v>4</c:v>
                </c:pt>
                <c:pt idx="42">
                  <c:v>1</c:v>
                </c:pt>
                <c:pt idx="43">
                  <c:v>1</c:v>
                </c:pt>
                <c:pt idx="44">
                  <c:v>0</c:v>
                </c:pt>
                <c:pt idx="45">
                  <c:v>0</c:v>
                </c:pt>
                <c:pt idx="46">
                  <c:v>7</c:v>
                </c:pt>
                <c:pt idx="47">
                  <c:v>0</c:v>
                </c:pt>
                <c:pt idx="48">
                  <c:v>0</c:v>
                </c:pt>
                <c:pt idx="49">
                  <c:v>0</c:v>
                </c:pt>
                <c:pt idx="50">
                  <c:v>0</c:v>
                </c:pt>
                <c:pt idx="51">
                  <c:v>1</c:v>
                </c:pt>
                <c:pt idx="52">
                  <c:v>7</c:v>
                </c:pt>
                <c:pt idx="53">
                  <c:v>3</c:v>
                </c:pt>
                <c:pt idx="54">
                  <c:v>0</c:v>
                </c:pt>
                <c:pt idx="55">
                  <c:v>0</c:v>
                </c:pt>
                <c:pt idx="56">
                  <c:v>18</c:v>
                </c:pt>
                <c:pt idx="57">
                  <c:v>0</c:v>
                </c:pt>
                <c:pt idx="58">
                  <c:v>1</c:v>
                </c:pt>
                <c:pt idx="59">
                  <c:v>1</c:v>
                </c:pt>
                <c:pt idx="60">
                  <c:v>0</c:v>
                </c:pt>
                <c:pt idx="61">
                  <c:v>0</c:v>
                </c:pt>
                <c:pt idx="62">
                  <c:v>0</c:v>
                </c:pt>
                <c:pt idx="63">
                  <c:v>0</c:v>
                </c:pt>
                <c:pt idx="64">
                  <c:v>0</c:v>
                </c:pt>
                <c:pt idx="65">
                  <c:v>7</c:v>
                </c:pt>
                <c:pt idx="66">
                  <c:v>2</c:v>
                </c:pt>
                <c:pt idx="67">
                  <c:v>0</c:v>
                </c:pt>
                <c:pt idx="68">
                  <c:v>0</c:v>
                </c:pt>
                <c:pt idx="69">
                  <c:v>0</c:v>
                </c:pt>
              </c:numCache>
            </c:numRef>
          </c:val>
          <c:extLst>
            <c:ext xmlns:c16="http://schemas.microsoft.com/office/drawing/2014/chart" uri="{C3380CC4-5D6E-409C-BE32-E72D297353CC}">
              <c16:uniqueId val="{00000001-D10B-4F03-BDB2-5980B763DC55}"/>
            </c:ext>
          </c:extLst>
        </c:ser>
        <c:ser>
          <c:idx val="2"/>
          <c:order val="2"/>
          <c:tx>
            <c:strRef>
              <c:f>Sheet1!$D$1</c:f>
              <c:strCache>
                <c:ptCount val="1"/>
                <c:pt idx="0">
                  <c:v>Grammies Won</c:v>
                </c:pt>
              </c:strCache>
            </c:strRef>
          </c:tx>
          <c:spPr>
            <a:solidFill>
              <a:schemeClr val="accent3"/>
            </a:solidFill>
            <a:ln>
              <a:noFill/>
            </a:ln>
            <a:effectLst/>
          </c:spPr>
          <c:invertIfNegative val="0"/>
          <c:cat>
            <c:strRef>
              <c:f>Sheet1!$A$2:$A$71</c:f>
              <c:strCache>
                <c:ptCount val="70"/>
                <c:pt idx="0">
                  <c:v>Adele</c:v>
                </c:pt>
                <c:pt idx="1">
                  <c:v>Angelina Jolie</c:v>
                </c:pt>
                <c:pt idx="2">
                  <c:v>Aretha Franklin</c:v>
                </c:pt>
                <c:pt idx="3">
                  <c:v>Bette Davis</c:v>
                </c:pt>
                <c:pt idx="4">
                  <c:v>Betty White</c:v>
                </c:pt>
                <c:pt idx="5">
                  <c:v>Bing Crosby</c:v>
                </c:pt>
                <c:pt idx="6">
                  <c:v>Bob Hope</c:v>
                </c:pt>
                <c:pt idx="7">
                  <c:v>Carol Burnett</c:v>
                </c:pt>
                <c:pt idx="8">
                  <c:v>Carole Lombard</c:v>
                </c:pt>
                <c:pt idx="9">
                  <c:v>Carrie Fisher</c:v>
                </c:pt>
                <c:pt idx="10">
                  <c:v>Cary Grant</c:v>
                </c:pt>
                <c:pt idx="11">
                  <c:v>Charlie Chaplin</c:v>
                </c:pt>
                <c:pt idx="12">
                  <c:v>Clara Bow</c:v>
                </c:pt>
                <c:pt idx="13">
                  <c:v>Clark Gable</c:v>
                </c:pt>
                <c:pt idx="14">
                  <c:v>David Letterman</c:v>
                </c:pt>
                <c:pt idx="15">
                  <c:v>Debbie Reynolds</c:v>
                </c:pt>
                <c:pt idx="16">
                  <c:v>Denzel Washington</c:v>
                </c:pt>
                <c:pt idx="17">
                  <c:v>Dick Van Dyke</c:v>
                </c:pt>
                <c:pt idx="18">
                  <c:v>Donald Sutherland</c:v>
                </c:pt>
                <c:pt idx="19">
                  <c:v>Dustin Hoffman</c:v>
                </c:pt>
                <c:pt idx="20">
                  <c:v>Ed Sullivan</c:v>
                </c:pt>
                <c:pt idx="21">
                  <c:v>Eddie Murphy</c:v>
                </c:pt>
                <c:pt idx="22">
                  <c:v>Elton John</c:v>
                </c:pt>
                <c:pt idx="23">
                  <c:v>Elvis Presley</c:v>
                </c:pt>
                <c:pt idx="24">
                  <c:v>Frank Sinatra</c:v>
                </c:pt>
                <c:pt idx="25">
                  <c:v>Gene Hackman</c:v>
                </c:pt>
                <c:pt idx="26">
                  <c:v>George Michael</c:v>
                </c:pt>
                <c:pt idx="27">
                  <c:v>Gregory Peck</c:v>
                </c:pt>
                <c:pt idx="28">
                  <c:v>Greta Garbo</c:v>
                </c:pt>
                <c:pt idx="29">
                  <c:v>Humphrey Bogart</c:v>
                </c:pt>
                <c:pt idx="30">
                  <c:v>James Dean</c:v>
                </c:pt>
                <c:pt idx="31">
                  <c:v>Jay Leno</c:v>
                </c:pt>
                <c:pt idx="32">
                  <c:v>Jennifer Aniston</c:v>
                </c:pt>
                <c:pt idx="33">
                  <c:v>Jerry Seinfeld</c:v>
                </c:pt>
                <c:pt idx="34">
                  <c:v>Jimmy Page</c:v>
                </c:pt>
                <c:pt idx="35">
                  <c:v>Jimmy Stewart</c:v>
                </c:pt>
                <c:pt idx="36">
                  <c:v>Joan Crawford</c:v>
                </c:pt>
                <c:pt idx="37">
                  <c:v>John Lennon</c:v>
                </c:pt>
                <c:pt idx="38">
                  <c:v>John Wayne</c:v>
                </c:pt>
                <c:pt idx="39">
                  <c:v>Johnny Carson</c:v>
                </c:pt>
                <c:pt idx="40">
                  <c:v>Johnny Depp</c:v>
                </c:pt>
                <c:pt idx="41">
                  <c:v>Justin Timberlake</c:v>
                </c:pt>
                <c:pt idx="42">
                  <c:v>Katherine Hepburn</c:v>
                </c:pt>
                <c:pt idx="43">
                  <c:v>Keifer Sutherland</c:v>
                </c:pt>
                <c:pt idx="44">
                  <c:v>Kirk Douglas</c:v>
                </c:pt>
                <c:pt idx="45">
                  <c:v>Lady Gaga</c:v>
                </c:pt>
                <c:pt idx="46">
                  <c:v>Leonard Bernstein</c:v>
                </c:pt>
                <c:pt idx="47">
                  <c:v>Leonardo DiCaprio</c:v>
                </c:pt>
                <c:pt idx="48">
                  <c:v>Louis Armstrong</c:v>
                </c:pt>
                <c:pt idx="49">
                  <c:v>Madonna</c:v>
                </c:pt>
                <c:pt idx="50">
                  <c:v>Mariah Carey</c:v>
                </c:pt>
                <c:pt idx="51">
                  <c:v>Marlon Brando</c:v>
                </c:pt>
                <c:pt idx="52">
                  <c:v>Mary Tyler Moore</c:v>
                </c:pt>
                <c:pt idx="53">
                  <c:v>Meryl Streep</c:v>
                </c:pt>
                <c:pt idx="54">
                  <c:v>Mick Jagger</c:v>
                </c:pt>
                <c:pt idx="55">
                  <c:v>Morgan Freeman</c:v>
                </c:pt>
                <c:pt idx="56">
                  <c:v>Oprah Winfrey</c:v>
                </c:pt>
                <c:pt idx="57">
                  <c:v>Paul McCartney</c:v>
                </c:pt>
                <c:pt idx="58">
                  <c:v>Paul Newman</c:v>
                </c:pt>
                <c:pt idx="59">
                  <c:v>Peter O'Toole</c:v>
                </c:pt>
                <c:pt idx="60">
                  <c:v>Prince</c:v>
                </c:pt>
                <c:pt idx="61">
                  <c:v>Robert Redford</c:v>
                </c:pt>
                <c:pt idx="62">
                  <c:v>Sidney Poitier</c:v>
                </c:pt>
                <c:pt idx="63">
                  <c:v>Sly Stone</c:v>
                </c:pt>
                <c:pt idx="64">
                  <c:v>Stevie Wonder</c:v>
                </c:pt>
                <c:pt idx="65">
                  <c:v>Tom Hanks</c:v>
                </c:pt>
                <c:pt idx="66">
                  <c:v>Tony Bennett</c:v>
                </c:pt>
                <c:pt idx="67">
                  <c:v>Wayne Newton</c:v>
                </c:pt>
                <c:pt idx="68">
                  <c:v>Will Smith</c:v>
                </c:pt>
                <c:pt idx="69">
                  <c:v>Willie Nelson</c:v>
                </c:pt>
              </c:strCache>
            </c:strRef>
          </c:cat>
          <c:val>
            <c:numRef>
              <c:f>Sheet1!$D$2:$D$71</c:f>
              <c:numCache>
                <c:formatCode>General</c:formatCode>
                <c:ptCount val="70"/>
                <c:pt idx="0">
                  <c:v>15</c:v>
                </c:pt>
                <c:pt idx="1">
                  <c:v>0</c:v>
                </c:pt>
                <c:pt idx="2">
                  <c:v>20</c:v>
                </c:pt>
                <c:pt idx="3">
                  <c:v>0</c:v>
                </c:pt>
                <c:pt idx="4">
                  <c:v>2</c:v>
                </c:pt>
                <c:pt idx="5">
                  <c:v>1</c:v>
                </c:pt>
                <c:pt idx="6">
                  <c:v>0</c:v>
                </c:pt>
                <c:pt idx="7">
                  <c:v>1</c:v>
                </c:pt>
                <c:pt idx="8">
                  <c:v>0</c:v>
                </c:pt>
                <c:pt idx="9">
                  <c:v>1</c:v>
                </c:pt>
                <c:pt idx="10">
                  <c:v>0</c:v>
                </c:pt>
                <c:pt idx="11">
                  <c:v>0</c:v>
                </c:pt>
                <c:pt idx="12">
                  <c:v>0</c:v>
                </c:pt>
                <c:pt idx="13">
                  <c:v>0</c:v>
                </c:pt>
                <c:pt idx="14">
                  <c:v>0</c:v>
                </c:pt>
                <c:pt idx="15">
                  <c:v>0</c:v>
                </c:pt>
                <c:pt idx="16">
                  <c:v>0</c:v>
                </c:pt>
                <c:pt idx="17">
                  <c:v>1</c:v>
                </c:pt>
                <c:pt idx="18">
                  <c:v>0</c:v>
                </c:pt>
                <c:pt idx="19">
                  <c:v>0</c:v>
                </c:pt>
                <c:pt idx="20">
                  <c:v>0</c:v>
                </c:pt>
                <c:pt idx="21">
                  <c:v>1</c:v>
                </c:pt>
                <c:pt idx="22">
                  <c:v>6</c:v>
                </c:pt>
                <c:pt idx="23">
                  <c:v>5</c:v>
                </c:pt>
                <c:pt idx="24">
                  <c:v>12</c:v>
                </c:pt>
                <c:pt idx="25">
                  <c:v>0</c:v>
                </c:pt>
                <c:pt idx="26">
                  <c:v>2</c:v>
                </c:pt>
                <c:pt idx="27">
                  <c:v>0</c:v>
                </c:pt>
                <c:pt idx="28">
                  <c:v>0</c:v>
                </c:pt>
                <c:pt idx="29">
                  <c:v>0</c:v>
                </c:pt>
                <c:pt idx="30">
                  <c:v>0</c:v>
                </c:pt>
                <c:pt idx="31">
                  <c:v>0</c:v>
                </c:pt>
                <c:pt idx="32">
                  <c:v>0</c:v>
                </c:pt>
                <c:pt idx="33">
                  <c:v>0</c:v>
                </c:pt>
                <c:pt idx="34">
                  <c:v>2</c:v>
                </c:pt>
                <c:pt idx="35">
                  <c:v>0</c:v>
                </c:pt>
                <c:pt idx="36">
                  <c:v>0</c:v>
                </c:pt>
                <c:pt idx="37">
                  <c:v>8</c:v>
                </c:pt>
                <c:pt idx="38">
                  <c:v>0</c:v>
                </c:pt>
                <c:pt idx="39">
                  <c:v>0</c:v>
                </c:pt>
                <c:pt idx="40">
                  <c:v>0</c:v>
                </c:pt>
                <c:pt idx="41">
                  <c:v>10</c:v>
                </c:pt>
                <c:pt idx="42">
                  <c:v>0</c:v>
                </c:pt>
                <c:pt idx="43">
                  <c:v>0</c:v>
                </c:pt>
                <c:pt idx="44">
                  <c:v>0</c:v>
                </c:pt>
                <c:pt idx="45">
                  <c:v>12</c:v>
                </c:pt>
                <c:pt idx="46">
                  <c:v>17</c:v>
                </c:pt>
                <c:pt idx="47">
                  <c:v>0</c:v>
                </c:pt>
                <c:pt idx="48">
                  <c:v>2</c:v>
                </c:pt>
                <c:pt idx="49">
                  <c:v>6</c:v>
                </c:pt>
                <c:pt idx="50">
                  <c:v>6</c:v>
                </c:pt>
                <c:pt idx="51">
                  <c:v>0</c:v>
                </c:pt>
                <c:pt idx="52">
                  <c:v>0</c:v>
                </c:pt>
                <c:pt idx="53">
                  <c:v>0</c:v>
                </c:pt>
                <c:pt idx="54">
                  <c:v>0</c:v>
                </c:pt>
                <c:pt idx="55">
                  <c:v>0</c:v>
                </c:pt>
                <c:pt idx="56">
                  <c:v>0</c:v>
                </c:pt>
                <c:pt idx="57">
                  <c:v>14</c:v>
                </c:pt>
                <c:pt idx="58">
                  <c:v>0</c:v>
                </c:pt>
                <c:pt idx="59">
                  <c:v>0</c:v>
                </c:pt>
                <c:pt idx="60">
                  <c:v>7</c:v>
                </c:pt>
                <c:pt idx="61">
                  <c:v>0</c:v>
                </c:pt>
                <c:pt idx="62">
                  <c:v>1</c:v>
                </c:pt>
                <c:pt idx="63">
                  <c:v>1</c:v>
                </c:pt>
                <c:pt idx="64">
                  <c:v>24</c:v>
                </c:pt>
                <c:pt idx="65">
                  <c:v>0</c:v>
                </c:pt>
                <c:pt idx="66">
                  <c:v>20</c:v>
                </c:pt>
                <c:pt idx="67">
                  <c:v>0</c:v>
                </c:pt>
                <c:pt idx="68">
                  <c:v>4</c:v>
                </c:pt>
                <c:pt idx="69">
                  <c:v>15</c:v>
                </c:pt>
              </c:numCache>
            </c:numRef>
          </c:val>
          <c:extLst>
            <c:ext xmlns:c16="http://schemas.microsoft.com/office/drawing/2014/chart" uri="{C3380CC4-5D6E-409C-BE32-E72D297353CC}">
              <c16:uniqueId val="{00000002-D10B-4F03-BDB2-5980B763DC55}"/>
            </c:ext>
          </c:extLst>
        </c:ser>
        <c:dLbls>
          <c:showLegendKey val="0"/>
          <c:showVal val="0"/>
          <c:showCatName val="0"/>
          <c:showSerName val="0"/>
          <c:showPercent val="0"/>
          <c:showBubbleSize val="0"/>
        </c:dLbls>
        <c:gapWidth val="219"/>
        <c:axId val="1379160527"/>
        <c:axId val="611230287"/>
      </c:barChart>
      <c:catAx>
        <c:axId val="137916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1230287"/>
        <c:crosses val="autoZero"/>
        <c:auto val="1"/>
        <c:lblAlgn val="ctr"/>
        <c:lblOffset val="100"/>
        <c:noMultiLvlLbl val="0"/>
      </c:catAx>
      <c:valAx>
        <c:axId val="611230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9160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Emmy Won</c:v>
                </c:pt>
              </c:strCache>
            </c:strRef>
          </c:tx>
          <c:spPr>
            <a:ln w="28575" cap="rnd">
              <a:solidFill>
                <a:schemeClr val="accent1"/>
              </a:solidFill>
              <a:round/>
            </a:ln>
            <a:effectLst/>
          </c:spPr>
          <c:marker>
            <c:symbol val="none"/>
          </c:marker>
          <c:cat>
            <c:strRef>
              <c:f>Sheet1!$A$2:$A$16</c:f>
              <c:strCache>
                <c:ptCount val="15"/>
                <c:pt idx="0">
                  <c:v>Meryl Streep</c:v>
                </c:pt>
                <c:pt idx="1">
                  <c:v>Leinardi DiCaprio</c:v>
                </c:pt>
                <c:pt idx="2">
                  <c:v>Tom Hanks</c:v>
                </c:pt>
                <c:pt idx="3">
                  <c:v>Denzel Washington</c:v>
                </c:pt>
                <c:pt idx="4">
                  <c:v>Johnny Depp</c:v>
                </c:pt>
                <c:pt idx="5">
                  <c:v>Lady Gaga</c:v>
                </c:pt>
                <c:pt idx="6">
                  <c:v>Will Smith</c:v>
                </c:pt>
                <c:pt idx="7">
                  <c:v>Mariah Carey</c:v>
                </c:pt>
                <c:pt idx="8">
                  <c:v>Justin Timberlake</c:v>
                </c:pt>
                <c:pt idx="9">
                  <c:v>Angelina Jolie</c:v>
                </c:pt>
                <c:pt idx="10">
                  <c:v>Morgan Freeman</c:v>
                </c:pt>
                <c:pt idx="11">
                  <c:v>Madonna</c:v>
                </c:pt>
                <c:pt idx="12">
                  <c:v>Oprah Winfrey</c:v>
                </c:pt>
                <c:pt idx="13">
                  <c:v>Dustin Hoffman</c:v>
                </c:pt>
                <c:pt idx="14">
                  <c:v>Eddie Murphy</c:v>
                </c:pt>
              </c:strCache>
            </c:strRef>
          </c:cat>
          <c:val>
            <c:numRef>
              <c:f>Sheet1!$B$2:$B$16</c:f>
              <c:numCache>
                <c:formatCode>General</c:formatCode>
                <c:ptCount val="15"/>
                <c:pt idx="0">
                  <c:v>3</c:v>
                </c:pt>
                <c:pt idx="1">
                  <c:v>0</c:v>
                </c:pt>
                <c:pt idx="2">
                  <c:v>7</c:v>
                </c:pt>
                <c:pt idx="3">
                  <c:v>0</c:v>
                </c:pt>
                <c:pt idx="4">
                  <c:v>0</c:v>
                </c:pt>
                <c:pt idx="5">
                  <c:v>0</c:v>
                </c:pt>
                <c:pt idx="6">
                  <c:v>0</c:v>
                </c:pt>
                <c:pt idx="7">
                  <c:v>0</c:v>
                </c:pt>
                <c:pt idx="8">
                  <c:v>4</c:v>
                </c:pt>
                <c:pt idx="9">
                  <c:v>0</c:v>
                </c:pt>
                <c:pt idx="10">
                  <c:v>0</c:v>
                </c:pt>
                <c:pt idx="11">
                  <c:v>0</c:v>
                </c:pt>
                <c:pt idx="12">
                  <c:v>18</c:v>
                </c:pt>
                <c:pt idx="13">
                  <c:v>2</c:v>
                </c:pt>
                <c:pt idx="14">
                  <c:v>1</c:v>
                </c:pt>
              </c:numCache>
            </c:numRef>
          </c:val>
          <c:smooth val="0"/>
          <c:extLst>
            <c:ext xmlns:c16="http://schemas.microsoft.com/office/drawing/2014/chart" uri="{C3380CC4-5D6E-409C-BE32-E72D297353CC}">
              <c16:uniqueId val="{00000000-49F4-4D87-A724-35DD04031E5E}"/>
            </c:ext>
          </c:extLst>
        </c:ser>
        <c:ser>
          <c:idx val="1"/>
          <c:order val="1"/>
          <c:tx>
            <c:strRef>
              <c:f>Sheet1!$C$1</c:f>
              <c:strCache>
                <c:ptCount val="1"/>
                <c:pt idx="0">
                  <c:v>Grammy Won</c:v>
                </c:pt>
              </c:strCache>
            </c:strRef>
          </c:tx>
          <c:spPr>
            <a:ln w="28575" cap="rnd">
              <a:solidFill>
                <a:schemeClr val="accent2"/>
              </a:solidFill>
              <a:round/>
            </a:ln>
            <a:effectLst/>
          </c:spPr>
          <c:marker>
            <c:symbol val="none"/>
          </c:marker>
          <c:cat>
            <c:strRef>
              <c:f>Sheet1!$A$2:$A$16</c:f>
              <c:strCache>
                <c:ptCount val="15"/>
                <c:pt idx="0">
                  <c:v>Meryl Streep</c:v>
                </c:pt>
                <c:pt idx="1">
                  <c:v>Leinardi DiCaprio</c:v>
                </c:pt>
                <c:pt idx="2">
                  <c:v>Tom Hanks</c:v>
                </c:pt>
                <c:pt idx="3">
                  <c:v>Denzel Washington</c:v>
                </c:pt>
                <c:pt idx="4">
                  <c:v>Johnny Depp</c:v>
                </c:pt>
                <c:pt idx="5">
                  <c:v>Lady Gaga</c:v>
                </c:pt>
                <c:pt idx="6">
                  <c:v>Will Smith</c:v>
                </c:pt>
                <c:pt idx="7">
                  <c:v>Mariah Carey</c:v>
                </c:pt>
                <c:pt idx="8">
                  <c:v>Justin Timberlake</c:v>
                </c:pt>
                <c:pt idx="9">
                  <c:v>Angelina Jolie</c:v>
                </c:pt>
                <c:pt idx="10">
                  <c:v>Morgan Freeman</c:v>
                </c:pt>
                <c:pt idx="11">
                  <c:v>Madonna</c:v>
                </c:pt>
                <c:pt idx="12">
                  <c:v>Oprah Winfrey</c:v>
                </c:pt>
                <c:pt idx="13">
                  <c:v>Dustin Hoffman</c:v>
                </c:pt>
                <c:pt idx="14">
                  <c:v>Eddie Murphy</c:v>
                </c:pt>
              </c:strCache>
            </c:strRef>
          </c:cat>
          <c:val>
            <c:numRef>
              <c:f>Sheet1!$C$2:$C$16</c:f>
              <c:numCache>
                <c:formatCode>General</c:formatCode>
                <c:ptCount val="15"/>
                <c:pt idx="0">
                  <c:v>0</c:v>
                </c:pt>
                <c:pt idx="1">
                  <c:v>0</c:v>
                </c:pt>
                <c:pt idx="2">
                  <c:v>0</c:v>
                </c:pt>
                <c:pt idx="3">
                  <c:v>0</c:v>
                </c:pt>
                <c:pt idx="4">
                  <c:v>0</c:v>
                </c:pt>
                <c:pt idx="5">
                  <c:v>12</c:v>
                </c:pt>
                <c:pt idx="6">
                  <c:v>4</c:v>
                </c:pt>
                <c:pt idx="7">
                  <c:v>6</c:v>
                </c:pt>
                <c:pt idx="8">
                  <c:v>10</c:v>
                </c:pt>
                <c:pt idx="9">
                  <c:v>0</c:v>
                </c:pt>
                <c:pt idx="10">
                  <c:v>0</c:v>
                </c:pt>
                <c:pt idx="11">
                  <c:v>6</c:v>
                </c:pt>
                <c:pt idx="12">
                  <c:v>0</c:v>
                </c:pt>
                <c:pt idx="13">
                  <c:v>0</c:v>
                </c:pt>
                <c:pt idx="14">
                  <c:v>1</c:v>
                </c:pt>
              </c:numCache>
            </c:numRef>
          </c:val>
          <c:smooth val="0"/>
          <c:extLst>
            <c:ext xmlns:c16="http://schemas.microsoft.com/office/drawing/2014/chart" uri="{C3380CC4-5D6E-409C-BE32-E72D297353CC}">
              <c16:uniqueId val="{00000001-49F4-4D87-A724-35DD04031E5E}"/>
            </c:ext>
          </c:extLst>
        </c:ser>
        <c:ser>
          <c:idx val="2"/>
          <c:order val="2"/>
          <c:tx>
            <c:strRef>
              <c:f>Sheet1!$D$1</c:f>
              <c:strCache>
                <c:ptCount val="1"/>
                <c:pt idx="0">
                  <c:v>Oscar won</c:v>
                </c:pt>
              </c:strCache>
            </c:strRef>
          </c:tx>
          <c:spPr>
            <a:ln w="28575" cap="rnd">
              <a:solidFill>
                <a:schemeClr val="accent3"/>
              </a:solidFill>
              <a:round/>
            </a:ln>
            <a:effectLst/>
          </c:spPr>
          <c:marker>
            <c:symbol val="none"/>
          </c:marker>
          <c:cat>
            <c:strRef>
              <c:f>Sheet1!$A$2:$A$16</c:f>
              <c:strCache>
                <c:ptCount val="15"/>
                <c:pt idx="0">
                  <c:v>Meryl Streep</c:v>
                </c:pt>
                <c:pt idx="1">
                  <c:v>Leinardi DiCaprio</c:v>
                </c:pt>
                <c:pt idx="2">
                  <c:v>Tom Hanks</c:v>
                </c:pt>
                <c:pt idx="3">
                  <c:v>Denzel Washington</c:v>
                </c:pt>
                <c:pt idx="4">
                  <c:v>Johnny Depp</c:v>
                </c:pt>
                <c:pt idx="5">
                  <c:v>Lady Gaga</c:v>
                </c:pt>
                <c:pt idx="6">
                  <c:v>Will Smith</c:v>
                </c:pt>
                <c:pt idx="7">
                  <c:v>Mariah Carey</c:v>
                </c:pt>
                <c:pt idx="8">
                  <c:v>Justin Timberlake</c:v>
                </c:pt>
                <c:pt idx="9">
                  <c:v>Angelina Jolie</c:v>
                </c:pt>
                <c:pt idx="10">
                  <c:v>Morgan Freeman</c:v>
                </c:pt>
                <c:pt idx="11">
                  <c:v>Madonna</c:v>
                </c:pt>
                <c:pt idx="12">
                  <c:v>Oprah Winfrey</c:v>
                </c:pt>
                <c:pt idx="13">
                  <c:v>Dustin Hoffman</c:v>
                </c:pt>
                <c:pt idx="14">
                  <c:v>Eddie Murphy</c:v>
                </c:pt>
              </c:strCache>
            </c:strRef>
          </c:cat>
          <c:val>
            <c:numRef>
              <c:f>Sheet1!$D$2:$D$16</c:f>
              <c:numCache>
                <c:formatCode>General</c:formatCode>
                <c:ptCount val="15"/>
                <c:pt idx="0">
                  <c:v>3</c:v>
                </c:pt>
                <c:pt idx="1">
                  <c:v>1</c:v>
                </c:pt>
                <c:pt idx="2">
                  <c:v>2</c:v>
                </c:pt>
                <c:pt idx="3">
                  <c:v>2</c:v>
                </c:pt>
                <c:pt idx="4">
                  <c:v>0</c:v>
                </c:pt>
                <c:pt idx="5">
                  <c:v>1</c:v>
                </c:pt>
                <c:pt idx="6">
                  <c:v>0</c:v>
                </c:pt>
                <c:pt idx="7">
                  <c:v>0</c:v>
                </c:pt>
                <c:pt idx="8">
                  <c:v>0</c:v>
                </c:pt>
                <c:pt idx="9">
                  <c:v>1</c:v>
                </c:pt>
                <c:pt idx="10">
                  <c:v>1</c:v>
                </c:pt>
                <c:pt idx="11">
                  <c:v>0</c:v>
                </c:pt>
                <c:pt idx="12">
                  <c:v>0</c:v>
                </c:pt>
                <c:pt idx="13">
                  <c:v>2</c:v>
                </c:pt>
                <c:pt idx="14">
                  <c:v>0</c:v>
                </c:pt>
              </c:numCache>
            </c:numRef>
          </c:val>
          <c:smooth val="0"/>
          <c:extLst>
            <c:ext xmlns:c16="http://schemas.microsoft.com/office/drawing/2014/chart" uri="{C3380CC4-5D6E-409C-BE32-E72D297353CC}">
              <c16:uniqueId val="{00000002-49F4-4D87-A724-35DD04031E5E}"/>
            </c:ext>
          </c:extLst>
        </c:ser>
        <c:ser>
          <c:idx val="3"/>
          <c:order val="3"/>
          <c:tx>
            <c:strRef>
              <c:f>Sheet1!$E$1</c:f>
              <c:strCache>
                <c:ptCount val="1"/>
                <c:pt idx="0">
                  <c:v>Other Awards</c:v>
                </c:pt>
              </c:strCache>
            </c:strRef>
          </c:tx>
          <c:spPr>
            <a:ln w="28575" cap="rnd">
              <a:solidFill>
                <a:schemeClr val="accent4"/>
              </a:solidFill>
              <a:round/>
            </a:ln>
            <a:effectLst/>
          </c:spPr>
          <c:marker>
            <c:symbol val="none"/>
          </c:marker>
          <c:cat>
            <c:strRef>
              <c:f>Sheet1!$A$2:$A$16</c:f>
              <c:strCache>
                <c:ptCount val="15"/>
                <c:pt idx="0">
                  <c:v>Meryl Streep</c:v>
                </c:pt>
                <c:pt idx="1">
                  <c:v>Leinardi DiCaprio</c:v>
                </c:pt>
                <c:pt idx="2">
                  <c:v>Tom Hanks</c:v>
                </c:pt>
                <c:pt idx="3">
                  <c:v>Denzel Washington</c:v>
                </c:pt>
                <c:pt idx="4">
                  <c:v>Johnny Depp</c:v>
                </c:pt>
                <c:pt idx="5">
                  <c:v>Lady Gaga</c:v>
                </c:pt>
                <c:pt idx="6">
                  <c:v>Will Smith</c:v>
                </c:pt>
                <c:pt idx="7">
                  <c:v>Mariah Carey</c:v>
                </c:pt>
                <c:pt idx="8">
                  <c:v>Justin Timberlake</c:v>
                </c:pt>
                <c:pt idx="9">
                  <c:v>Angelina Jolie</c:v>
                </c:pt>
                <c:pt idx="10">
                  <c:v>Morgan Freeman</c:v>
                </c:pt>
                <c:pt idx="11">
                  <c:v>Madonna</c:v>
                </c:pt>
                <c:pt idx="12">
                  <c:v>Oprah Winfrey</c:v>
                </c:pt>
                <c:pt idx="13">
                  <c:v>Dustin Hoffman</c:v>
                </c:pt>
                <c:pt idx="14">
                  <c:v>Eddie Murphy</c:v>
                </c:pt>
              </c:strCache>
            </c:strRef>
          </c:cat>
          <c:val>
            <c:numRef>
              <c:f>Sheet1!$E$2:$E$16</c:f>
              <c:numCache>
                <c:formatCode>General</c:formatCode>
                <c:ptCount val="15"/>
                <c:pt idx="0">
                  <c:v>171</c:v>
                </c:pt>
                <c:pt idx="1">
                  <c:v>100</c:v>
                </c:pt>
                <c:pt idx="2">
                  <c:v>82</c:v>
                </c:pt>
                <c:pt idx="3">
                  <c:v>84</c:v>
                </c:pt>
                <c:pt idx="4">
                  <c:v>73</c:v>
                </c:pt>
                <c:pt idx="5">
                  <c:v>55</c:v>
                </c:pt>
                <c:pt idx="6">
                  <c:v>66</c:v>
                </c:pt>
                <c:pt idx="7">
                  <c:v>69</c:v>
                </c:pt>
                <c:pt idx="8">
                  <c:v>41</c:v>
                </c:pt>
                <c:pt idx="9">
                  <c:v>57</c:v>
                </c:pt>
                <c:pt idx="10">
                  <c:v>64</c:v>
                </c:pt>
                <c:pt idx="11">
                  <c:v>43</c:v>
                </c:pt>
                <c:pt idx="12">
                  <c:v>35</c:v>
                </c:pt>
                <c:pt idx="13">
                  <c:v>59</c:v>
                </c:pt>
                <c:pt idx="14">
                  <c:v>41</c:v>
                </c:pt>
              </c:numCache>
            </c:numRef>
          </c:val>
          <c:smooth val="0"/>
          <c:extLst>
            <c:ext xmlns:c16="http://schemas.microsoft.com/office/drawing/2014/chart" uri="{C3380CC4-5D6E-409C-BE32-E72D297353CC}">
              <c16:uniqueId val="{00000003-49F4-4D87-A724-35DD04031E5E}"/>
            </c:ext>
          </c:extLst>
        </c:ser>
        <c:ser>
          <c:idx val="4"/>
          <c:order val="4"/>
          <c:tx>
            <c:strRef>
              <c:f>Sheet1!$F$1</c:f>
              <c:strCache>
                <c:ptCount val="1"/>
                <c:pt idx="0">
                  <c:v>Total Awards Won</c:v>
                </c:pt>
              </c:strCache>
            </c:strRef>
          </c:tx>
          <c:spPr>
            <a:ln w="28575" cap="rnd">
              <a:solidFill>
                <a:schemeClr val="accent5"/>
              </a:solidFill>
              <a:round/>
            </a:ln>
            <a:effectLst/>
          </c:spPr>
          <c:marker>
            <c:symbol val="none"/>
          </c:marker>
          <c:cat>
            <c:strRef>
              <c:f>Sheet1!$A$2:$A$16</c:f>
              <c:strCache>
                <c:ptCount val="15"/>
                <c:pt idx="0">
                  <c:v>Meryl Streep</c:v>
                </c:pt>
                <c:pt idx="1">
                  <c:v>Leinardi DiCaprio</c:v>
                </c:pt>
                <c:pt idx="2">
                  <c:v>Tom Hanks</c:v>
                </c:pt>
                <c:pt idx="3">
                  <c:v>Denzel Washington</c:v>
                </c:pt>
                <c:pt idx="4">
                  <c:v>Johnny Depp</c:v>
                </c:pt>
                <c:pt idx="5">
                  <c:v>Lady Gaga</c:v>
                </c:pt>
                <c:pt idx="6">
                  <c:v>Will Smith</c:v>
                </c:pt>
                <c:pt idx="7">
                  <c:v>Mariah Carey</c:v>
                </c:pt>
                <c:pt idx="8">
                  <c:v>Justin Timberlake</c:v>
                </c:pt>
                <c:pt idx="9">
                  <c:v>Angelina Jolie</c:v>
                </c:pt>
                <c:pt idx="10">
                  <c:v>Morgan Freeman</c:v>
                </c:pt>
                <c:pt idx="11">
                  <c:v>Madonna</c:v>
                </c:pt>
                <c:pt idx="12">
                  <c:v>Oprah Winfrey</c:v>
                </c:pt>
                <c:pt idx="13">
                  <c:v>Dustin Hoffman</c:v>
                </c:pt>
                <c:pt idx="14">
                  <c:v>Eddie Murphy</c:v>
                </c:pt>
              </c:strCache>
            </c:strRef>
          </c:cat>
          <c:val>
            <c:numRef>
              <c:f>Sheet1!$F$2:$F$16</c:f>
              <c:numCache>
                <c:formatCode>General</c:formatCode>
                <c:ptCount val="15"/>
                <c:pt idx="0">
                  <c:v>177</c:v>
                </c:pt>
                <c:pt idx="1">
                  <c:v>101</c:v>
                </c:pt>
                <c:pt idx="2">
                  <c:v>91</c:v>
                </c:pt>
                <c:pt idx="3">
                  <c:v>86</c:v>
                </c:pt>
                <c:pt idx="4">
                  <c:v>73</c:v>
                </c:pt>
                <c:pt idx="5">
                  <c:v>68</c:v>
                </c:pt>
                <c:pt idx="6">
                  <c:v>70</c:v>
                </c:pt>
                <c:pt idx="7">
                  <c:v>75</c:v>
                </c:pt>
                <c:pt idx="8">
                  <c:v>55</c:v>
                </c:pt>
                <c:pt idx="9">
                  <c:v>58</c:v>
                </c:pt>
                <c:pt idx="10">
                  <c:v>65</c:v>
                </c:pt>
                <c:pt idx="11">
                  <c:v>49</c:v>
                </c:pt>
                <c:pt idx="12">
                  <c:v>53</c:v>
                </c:pt>
                <c:pt idx="13">
                  <c:v>63</c:v>
                </c:pt>
                <c:pt idx="14">
                  <c:v>43</c:v>
                </c:pt>
              </c:numCache>
            </c:numRef>
          </c:val>
          <c:smooth val="0"/>
          <c:extLst>
            <c:ext xmlns:c16="http://schemas.microsoft.com/office/drawing/2014/chart" uri="{C3380CC4-5D6E-409C-BE32-E72D297353CC}">
              <c16:uniqueId val="{00000004-49F4-4D87-A724-35DD04031E5E}"/>
            </c:ext>
          </c:extLst>
        </c:ser>
        <c:ser>
          <c:idx val="5"/>
          <c:order val="5"/>
          <c:tx>
            <c:strRef>
              <c:f>Sheet1!$G$1</c:f>
              <c:strCache>
                <c:ptCount val="1"/>
                <c:pt idx="0">
                  <c:v>Total Nominees</c:v>
                </c:pt>
              </c:strCache>
            </c:strRef>
          </c:tx>
          <c:spPr>
            <a:ln w="28575" cap="rnd">
              <a:solidFill>
                <a:schemeClr val="accent6"/>
              </a:solidFill>
              <a:round/>
            </a:ln>
            <a:effectLst/>
          </c:spPr>
          <c:marker>
            <c:symbol val="none"/>
          </c:marker>
          <c:cat>
            <c:strRef>
              <c:f>Sheet1!$A$2:$A$16</c:f>
              <c:strCache>
                <c:ptCount val="15"/>
                <c:pt idx="0">
                  <c:v>Meryl Streep</c:v>
                </c:pt>
                <c:pt idx="1">
                  <c:v>Leinardi DiCaprio</c:v>
                </c:pt>
                <c:pt idx="2">
                  <c:v>Tom Hanks</c:v>
                </c:pt>
                <c:pt idx="3">
                  <c:v>Denzel Washington</c:v>
                </c:pt>
                <c:pt idx="4">
                  <c:v>Johnny Depp</c:v>
                </c:pt>
                <c:pt idx="5">
                  <c:v>Lady Gaga</c:v>
                </c:pt>
                <c:pt idx="6">
                  <c:v>Will Smith</c:v>
                </c:pt>
                <c:pt idx="7">
                  <c:v>Mariah Carey</c:v>
                </c:pt>
                <c:pt idx="8">
                  <c:v>Justin Timberlake</c:v>
                </c:pt>
                <c:pt idx="9">
                  <c:v>Angelina Jolie</c:v>
                </c:pt>
                <c:pt idx="10">
                  <c:v>Morgan Freeman</c:v>
                </c:pt>
                <c:pt idx="11">
                  <c:v>Madonna</c:v>
                </c:pt>
                <c:pt idx="12">
                  <c:v>Oprah Winfrey</c:v>
                </c:pt>
                <c:pt idx="13">
                  <c:v>Dustin Hoffman</c:v>
                </c:pt>
                <c:pt idx="14">
                  <c:v>Eddie Murphy</c:v>
                </c:pt>
              </c:strCache>
            </c:strRef>
          </c:cat>
          <c:val>
            <c:numRef>
              <c:f>Sheet1!$G$2:$G$16</c:f>
              <c:numCache>
                <c:formatCode>General</c:formatCode>
                <c:ptCount val="15"/>
                <c:pt idx="0">
                  <c:v>540</c:v>
                </c:pt>
                <c:pt idx="1">
                  <c:v>355</c:v>
                </c:pt>
                <c:pt idx="2">
                  <c:v>290</c:v>
                </c:pt>
                <c:pt idx="3">
                  <c:v>273</c:v>
                </c:pt>
                <c:pt idx="4">
                  <c:v>232</c:v>
                </c:pt>
                <c:pt idx="5">
                  <c:v>239</c:v>
                </c:pt>
                <c:pt idx="6">
                  <c:v>231</c:v>
                </c:pt>
                <c:pt idx="7">
                  <c:v>208</c:v>
                </c:pt>
                <c:pt idx="8">
                  <c:v>185</c:v>
                </c:pt>
                <c:pt idx="9">
                  <c:v>174</c:v>
                </c:pt>
                <c:pt idx="10">
                  <c:v>147</c:v>
                </c:pt>
                <c:pt idx="11">
                  <c:v>158</c:v>
                </c:pt>
                <c:pt idx="12">
                  <c:v>145</c:v>
                </c:pt>
                <c:pt idx="13">
                  <c:v>117</c:v>
                </c:pt>
                <c:pt idx="14">
                  <c:v>144</c:v>
                </c:pt>
              </c:numCache>
            </c:numRef>
          </c:val>
          <c:smooth val="0"/>
          <c:extLst>
            <c:ext xmlns:c16="http://schemas.microsoft.com/office/drawing/2014/chart" uri="{C3380CC4-5D6E-409C-BE32-E72D297353CC}">
              <c16:uniqueId val="{00000005-49F4-4D87-A724-35DD04031E5E}"/>
            </c:ext>
          </c:extLst>
        </c:ser>
        <c:dLbls>
          <c:showLegendKey val="0"/>
          <c:showVal val="0"/>
          <c:showCatName val="0"/>
          <c:showSerName val="0"/>
          <c:showPercent val="0"/>
          <c:showBubbleSize val="0"/>
        </c:dLbls>
        <c:smooth val="0"/>
        <c:axId val="706552751"/>
        <c:axId val="1397755631"/>
      </c:lineChart>
      <c:catAx>
        <c:axId val="706552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7755631"/>
        <c:crosses val="autoZero"/>
        <c:auto val="1"/>
        <c:lblAlgn val="ctr"/>
        <c:lblOffset val="100"/>
        <c:noMultiLvlLbl val="0"/>
      </c:catAx>
      <c:valAx>
        <c:axId val="139775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6552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1-21T20:43:49.22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rainyquote.com/authors/paula-abdul-quot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138518"/>
            <a:ext cx="4873752" cy="2811690"/>
          </a:xfrm>
        </p:spPr>
        <p:txBody>
          <a:bodyPr/>
          <a:lstStyle/>
          <a:p>
            <a:r>
              <a:rPr lang="en-US" dirty="0"/>
              <a:t>Entertainer Data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616824"/>
            <a:ext cx="4873752" cy="636494"/>
          </a:xfrm>
        </p:spPr>
        <p:txBody>
          <a:bodyPr/>
          <a:lstStyle/>
          <a:p>
            <a:r>
              <a:rPr lang="en-US" dirty="0"/>
              <a:t>Iqra Kaularikar</a:t>
            </a:r>
          </a:p>
        </p:txBody>
      </p:sp>
      <p:pic>
        <p:nvPicPr>
          <p:cNvPr id="5" name="Picture Placeholder 4">
            <a:extLst>
              <a:ext uri="{FF2B5EF4-FFF2-40B4-BE49-F238E27FC236}">
                <a16:creationId xmlns:a16="http://schemas.microsoft.com/office/drawing/2014/main" id="{DD1A1BAD-BED7-2D5D-1A79-C7BD114CA7FF}"/>
              </a:ext>
            </a:extLst>
          </p:cNvPr>
          <p:cNvPicPr>
            <a:picLocks noGrp="1" noChangeAspect="1"/>
          </p:cNvPicPr>
          <p:nvPr>
            <p:ph type="pic" sz="quarter" idx="10"/>
          </p:nvPr>
        </p:nvPicPr>
        <p:blipFill>
          <a:blip r:embed="rId2"/>
          <a:srcRect l="11099" r="11099"/>
          <a:stretch>
            <a:fillRect/>
          </a:stretch>
        </p:blipFill>
        <p:spPr>
          <a:xfrm>
            <a:off x="7252447" y="812292"/>
            <a:ext cx="3828960"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10</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Entertainer Data Analysis</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2024</a:t>
            </a:r>
          </a:p>
        </p:txBody>
      </p:sp>
      <p:sp>
        <p:nvSpPr>
          <p:cNvPr id="10" name="Title 9">
            <a:extLst>
              <a:ext uri="{FF2B5EF4-FFF2-40B4-BE49-F238E27FC236}">
                <a16:creationId xmlns:a16="http://schemas.microsoft.com/office/drawing/2014/main" id="{FD039DD4-BFAE-F277-C612-B1A187077C7B}"/>
              </a:ext>
            </a:extLst>
          </p:cNvPr>
          <p:cNvSpPr>
            <a:spLocks noGrp="1"/>
          </p:cNvSpPr>
          <p:nvPr>
            <p:ph type="title"/>
          </p:nvPr>
        </p:nvSpPr>
        <p:spPr>
          <a:xfrm>
            <a:off x="2862072" y="2322576"/>
            <a:ext cx="6473952" cy="2455612"/>
          </a:xfrm>
        </p:spPr>
        <p:txBody>
          <a:bodyPr/>
          <a:lstStyle/>
          <a:p>
            <a:r>
              <a:rPr lang="en-US" sz="2800" b="0" i="0" dirty="0">
                <a:solidFill>
                  <a:srgbClr val="101010"/>
                </a:solidFill>
                <a:effectLst/>
                <a:latin typeface="Arial" panose="020B0604020202020204" pitchFamily="34" charset="0"/>
              </a:rPr>
              <a:t>The cool part of being an entertainer is getting the opportunity to get your feet wet in all areas.</a:t>
            </a:r>
            <a:br>
              <a:rPr lang="en-US" sz="2800" b="0" i="0" dirty="0">
                <a:solidFill>
                  <a:srgbClr val="101010"/>
                </a:solidFill>
                <a:effectLst/>
                <a:latin typeface="Arial" panose="020B0604020202020204" pitchFamily="34" charset="0"/>
              </a:rPr>
            </a:br>
            <a:br>
              <a:rPr lang="en-US" sz="2800" b="0" i="0" dirty="0">
                <a:solidFill>
                  <a:srgbClr val="101010"/>
                </a:solidFill>
                <a:effectLst/>
                <a:latin typeface="Arial" panose="020B0604020202020204" pitchFamily="34" charset="0"/>
              </a:rPr>
            </a:br>
            <a:br>
              <a:rPr lang="en-US" sz="1800" b="0" i="0" dirty="0">
                <a:solidFill>
                  <a:srgbClr val="101010"/>
                </a:solidFill>
                <a:effectLst/>
                <a:latin typeface="Arial" panose="020B0604020202020204" pitchFamily="34" charset="0"/>
              </a:rPr>
            </a:br>
            <a:r>
              <a:rPr lang="en-US" sz="3200" b="1" i="0" u="none" strike="noStrike" dirty="0">
                <a:solidFill>
                  <a:srgbClr val="0000AA"/>
                </a:solidFill>
                <a:effectLst/>
                <a:latin typeface="Arial" panose="020B0604020202020204" pitchFamily="34" charset="0"/>
                <a:hlinkClick r:id="rId2"/>
              </a:rPr>
              <a:t>Paula Abdul</a:t>
            </a:r>
            <a:br>
              <a:rPr lang="en-US" b="1" i="0" dirty="0">
                <a:solidFill>
                  <a:srgbClr val="222222"/>
                </a:solidFill>
                <a:effectLst/>
                <a:latin typeface="Arial" panose="020B0604020202020204" pitchFamily="34" charset="0"/>
              </a:rPr>
            </a:br>
            <a:endParaRPr lang="en-IN" dirty="0"/>
          </a:p>
        </p:txBody>
      </p:sp>
    </p:spTree>
    <p:extLst>
      <p:ext uri="{BB962C8B-B14F-4D97-AF65-F5344CB8AC3E}">
        <p14:creationId xmlns:p14="http://schemas.microsoft.com/office/powerpoint/2010/main" val="61328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CF81-9013-146E-5910-471E884FEE32}"/>
              </a:ext>
            </a:extLst>
          </p:cNvPr>
          <p:cNvSpPr>
            <a:spLocks noGrp="1"/>
          </p:cNvSpPr>
          <p:nvPr>
            <p:ph type="title"/>
          </p:nvPr>
        </p:nvSpPr>
        <p:spPr/>
        <p:txBody>
          <a:bodyPr/>
          <a:lstStyle/>
          <a:p>
            <a:r>
              <a:rPr lang="en-IN" dirty="0"/>
              <a:t>Visuals And Dashboard</a:t>
            </a:r>
          </a:p>
        </p:txBody>
      </p:sp>
      <p:graphicFrame>
        <p:nvGraphicFramePr>
          <p:cNvPr id="9" name="Content Placeholder 8">
            <a:extLst>
              <a:ext uri="{FF2B5EF4-FFF2-40B4-BE49-F238E27FC236}">
                <a16:creationId xmlns:a16="http://schemas.microsoft.com/office/drawing/2014/main" id="{14CB0F34-EB21-E9C7-CF53-99CC87BE9774}"/>
              </a:ext>
            </a:extLst>
          </p:cNvPr>
          <p:cNvGraphicFramePr>
            <a:graphicFrameLocks noGrp="1"/>
          </p:cNvGraphicFramePr>
          <p:nvPr>
            <p:ph idx="1"/>
            <p:extLst>
              <p:ext uri="{D42A27DB-BD31-4B8C-83A1-F6EECF244321}">
                <p14:modId xmlns:p14="http://schemas.microsoft.com/office/powerpoint/2010/main" val="131081252"/>
              </p:ext>
            </p:extLst>
          </p:nvPr>
        </p:nvGraphicFramePr>
        <p:xfrm>
          <a:off x="484189" y="1809750"/>
          <a:ext cx="4007130" cy="416083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F1F40BF2-A868-70C6-1A8F-CA6DAB021625}"/>
              </a:ext>
            </a:extLst>
          </p:cNvPr>
          <p:cNvSpPr>
            <a:spLocks noGrp="1"/>
          </p:cNvSpPr>
          <p:nvPr>
            <p:ph type="sldNum" sz="quarter" idx="12"/>
          </p:nvPr>
        </p:nvSpPr>
        <p:spPr/>
        <p:txBody>
          <a:bodyPr/>
          <a:lstStyle/>
          <a:p>
            <a:fld id="{8D0AFDD5-844D-364D-8AEC-50CF4D36D55D}" type="slidenum">
              <a:rPr lang="en-US" noProof="0" smtClean="0"/>
              <a:t>11</a:t>
            </a:fld>
            <a:endParaRPr lang="en-US" noProof="0" dirty="0"/>
          </a:p>
        </p:txBody>
      </p:sp>
      <p:sp>
        <p:nvSpPr>
          <p:cNvPr id="5" name="Footer Placeholder 4">
            <a:extLst>
              <a:ext uri="{FF2B5EF4-FFF2-40B4-BE49-F238E27FC236}">
                <a16:creationId xmlns:a16="http://schemas.microsoft.com/office/drawing/2014/main" id="{92003B59-7EC1-E86A-3B05-70F9AC2BA638}"/>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61CC07BB-2EE2-AB3A-BC74-8188904305CB}"/>
              </a:ext>
            </a:extLst>
          </p:cNvPr>
          <p:cNvSpPr>
            <a:spLocks noGrp="1"/>
          </p:cNvSpPr>
          <p:nvPr>
            <p:ph type="dt" sz="half" idx="10"/>
          </p:nvPr>
        </p:nvSpPr>
        <p:spPr/>
        <p:txBody>
          <a:bodyPr/>
          <a:lstStyle/>
          <a:p>
            <a:r>
              <a:rPr lang="en-US" noProof="0" dirty="0"/>
              <a:t>2024</a:t>
            </a:r>
          </a:p>
        </p:txBody>
      </p:sp>
      <p:sp>
        <p:nvSpPr>
          <p:cNvPr id="11" name="TextBox 10">
            <a:extLst>
              <a:ext uri="{FF2B5EF4-FFF2-40B4-BE49-F238E27FC236}">
                <a16:creationId xmlns:a16="http://schemas.microsoft.com/office/drawing/2014/main" id="{33850DF7-751F-54C8-BF6A-BA7C9599C303}"/>
              </a:ext>
            </a:extLst>
          </p:cNvPr>
          <p:cNvSpPr txBox="1"/>
          <p:nvPr/>
        </p:nvSpPr>
        <p:spPr>
          <a:xfrm>
            <a:off x="5611907" y="1918446"/>
            <a:ext cx="5657318"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Distribution of Entertainers into respective categories in accordance of their art.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Pop stars, dancers, rock stars etc. added into “Singers”.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Hosts and various ground actors are counted under “Actors”.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Some allrounders (singers as well as actors) are added according to their main art.</a:t>
            </a:r>
          </a:p>
        </p:txBody>
      </p:sp>
    </p:spTree>
    <p:extLst>
      <p:ext uri="{BB962C8B-B14F-4D97-AF65-F5344CB8AC3E}">
        <p14:creationId xmlns:p14="http://schemas.microsoft.com/office/powerpoint/2010/main" val="377153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2F63-B476-C350-9AB0-B2A97BBC326D}"/>
              </a:ext>
            </a:extLst>
          </p:cNvPr>
          <p:cNvSpPr>
            <a:spLocks noGrp="1"/>
          </p:cNvSpPr>
          <p:nvPr>
            <p:ph type="title"/>
          </p:nvPr>
        </p:nvSpPr>
        <p:spPr/>
        <p:txBody>
          <a:bodyPr/>
          <a:lstStyle/>
          <a:p>
            <a:r>
              <a:rPr lang="en-IN" sz="4000" dirty="0"/>
              <a:t>Pie Chart By Gender</a:t>
            </a:r>
          </a:p>
        </p:txBody>
      </p:sp>
      <p:graphicFrame>
        <p:nvGraphicFramePr>
          <p:cNvPr id="12" name="Content Placeholder 11">
            <a:extLst>
              <a:ext uri="{FF2B5EF4-FFF2-40B4-BE49-F238E27FC236}">
                <a16:creationId xmlns:a16="http://schemas.microsoft.com/office/drawing/2014/main" id="{92BA7768-0EE8-838C-3856-DE13D0979143}"/>
              </a:ext>
            </a:extLst>
          </p:cNvPr>
          <p:cNvGraphicFramePr>
            <a:graphicFrameLocks noGrp="1"/>
          </p:cNvGraphicFramePr>
          <p:nvPr>
            <p:ph idx="1"/>
            <p:extLst>
              <p:ext uri="{D42A27DB-BD31-4B8C-83A1-F6EECF244321}">
                <p14:modId xmlns:p14="http://schemas.microsoft.com/office/powerpoint/2010/main" val="2230626122"/>
              </p:ext>
            </p:extLst>
          </p:nvPr>
        </p:nvGraphicFramePr>
        <p:xfrm>
          <a:off x="484188" y="1809750"/>
          <a:ext cx="9269411" cy="416083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26A36FFF-57D4-4E51-2508-EE03AD7E760C}"/>
              </a:ext>
            </a:extLst>
          </p:cNvPr>
          <p:cNvSpPr>
            <a:spLocks noGrp="1"/>
          </p:cNvSpPr>
          <p:nvPr>
            <p:ph type="sldNum" sz="quarter" idx="12"/>
          </p:nvPr>
        </p:nvSpPr>
        <p:spPr/>
        <p:txBody>
          <a:bodyPr/>
          <a:lstStyle/>
          <a:p>
            <a:fld id="{8D0AFDD5-844D-364D-8AEC-50CF4D36D55D}" type="slidenum">
              <a:rPr lang="en-US" noProof="0" smtClean="0"/>
              <a:t>12</a:t>
            </a:fld>
            <a:endParaRPr lang="en-US" noProof="0" dirty="0"/>
          </a:p>
        </p:txBody>
      </p:sp>
      <p:sp>
        <p:nvSpPr>
          <p:cNvPr id="5" name="Footer Placeholder 4">
            <a:extLst>
              <a:ext uri="{FF2B5EF4-FFF2-40B4-BE49-F238E27FC236}">
                <a16:creationId xmlns:a16="http://schemas.microsoft.com/office/drawing/2014/main" id="{BEA09ADF-3E43-0353-0794-9FA303991E27}"/>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8E0DA9B2-D73C-40A1-BADB-C024E626A5D7}"/>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36006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5532-7C87-3080-600E-5AF1086196B6}"/>
              </a:ext>
            </a:extLst>
          </p:cNvPr>
          <p:cNvSpPr>
            <a:spLocks noGrp="1"/>
          </p:cNvSpPr>
          <p:nvPr>
            <p:ph type="title"/>
          </p:nvPr>
        </p:nvSpPr>
        <p:spPr>
          <a:xfrm>
            <a:off x="1014446" y="186362"/>
            <a:ext cx="9912096" cy="1014984"/>
          </a:xfrm>
        </p:spPr>
        <p:txBody>
          <a:bodyPr/>
          <a:lstStyle/>
          <a:p>
            <a:r>
              <a:rPr lang="en-IN" sz="4000" dirty="0"/>
              <a:t>Total Awards Won &amp; Nominees</a:t>
            </a:r>
          </a:p>
        </p:txBody>
      </p:sp>
      <p:graphicFrame>
        <p:nvGraphicFramePr>
          <p:cNvPr id="12" name="Content Placeholder 11">
            <a:extLst>
              <a:ext uri="{FF2B5EF4-FFF2-40B4-BE49-F238E27FC236}">
                <a16:creationId xmlns:a16="http://schemas.microsoft.com/office/drawing/2014/main" id="{4D874966-55B5-7E80-6A18-4CB4686BE09C}"/>
              </a:ext>
            </a:extLst>
          </p:cNvPr>
          <p:cNvGraphicFramePr>
            <a:graphicFrameLocks noGrp="1"/>
          </p:cNvGraphicFramePr>
          <p:nvPr>
            <p:ph idx="1"/>
            <p:extLst>
              <p:ext uri="{D42A27DB-BD31-4B8C-83A1-F6EECF244321}">
                <p14:modId xmlns:p14="http://schemas.microsoft.com/office/powerpoint/2010/main" val="3255329218"/>
              </p:ext>
            </p:extLst>
          </p:nvPr>
        </p:nvGraphicFramePr>
        <p:xfrm>
          <a:off x="412377" y="1201346"/>
          <a:ext cx="11349318" cy="5047054"/>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B3A70B60-D3FB-8AE7-5A59-4672226D5875}"/>
              </a:ext>
            </a:extLst>
          </p:cNvPr>
          <p:cNvSpPr>
            <a:spLocks noGrp="1"/>
          </p:cNvSpPr>
          <p:nvPr>
            <p:ph type="sldNum" sz="quarter" idx="12"/>
          </p:nvPr>
        </p:nvSpPr>
        <p:spPr/>
        <p:txBody>
          <a:bodyPr/>
          <a:lstStyle/>
          <a:p>
            <a:fld id="{8D0AFDD5-844D-364D-8AEC-50CF4D36D55D}" type="slidenum">
              <a:rPr lang="en-US" noProof="0" smtClean="0"/>
              <a:t>13</a:t>
            </a:fld>
            <a:endParaRPr lang="en-US" noProof="0" dirty="0"/>
          </a:p>
        </p:txBody>
      </p:sp>
      <p:sp>
        <p:nvSpPr>
          <p:cNvPr id="5" name="Footer Placeholder 4">
            <a:extLst>
              <a:ext uri="{FF2B5EF4-FFF2-40B4-BE49-F238E27FC236}">
                <a16:creationId xmlns:a16="http://schemas.microsoft.com/office/drawing/2014/main" id="{F6F6D37C-1D15-0953-415B-0DC70FDD32F6}"/>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1ACED66D-1BDA-6B6D-B9A5-DE460BAFB0E0}"/>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103108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3FF1-4FE3-031F-7E58-94AF9A5E3FBA}"/>
              </a:ext>
            </a:extLst>
          </p:cNvPr>
          <p:cNvSpPr>
            <a:spLocks noGrp="1"/>
          </p:cNvSpPr>
          <p:nvPr>
            <p:ph type="title"/>
          </p:nvPr>
        </p:nvSpPr>
        <p:spPr/>
        <p:txBody>
          <a:bodyPr/>
          <a:lstStyle/>
          <a:p>
            <a:r>
              <a:rPr lang="en-IN" sz="4000" dirty="0"/>
              <a:t>Most Awards Won</a:t>
            </a:r>
          </a:p>
        </p:txBody>
      </p:sp>
      <p:graphicFrame>
        <p:nvGraphicFramePr>
          <p:cNvPr id="9" name="Content Placeholder 8">
            <a:extLst>
              <a:ext uri="{FF2B5EF4-FFF2-40B4-BE49-F238E27FC236}">
                <a16:creationId xmlns:a16="http://schemas.microsoft.com/office/drawing/2014/main" id="{0244ABA8-BF0F-11F6-DC3D-C801792C97FF}"/>
              </a:ext>
            </a:extLst>
          </p:cNvPr>
          <p:cNvGraphicFramePr>
            <a:graphicFrameLocks noGrp="1"/>
          </p:cNvGraphicFramePr>
          <p:nvPr>
            <p:ph idx="1"/>
            <p:extLst>
              <p:ext uri="{D42A27DB-BD31-4B8C-83A1-F6EECF244321}">
                <p14:modId xmlns:p14="http://schemas.microsoft.com/office/powerpoint/2010/main" val="2659180207"/>
              </p:ext>
            </p:extLst>
          </p:nvPr>
        </p:nvGraphicFramePr>
        <p:xfrm>
          <a:off x="484188" y="1228165"/>
          <a:ext cx="11001375" cy="4742423"/>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F89A2391-3142-E692-2AB6-5D6711837E43}"/>
              </a:ext>
            </a:extLst>
          </p:cNvPr>
          <p:cNvSpPr>
            <a:spLocks noGrp="1"/>
          </p:cNvSpPr>
          <p:nvPr>
            <p:ph type="sldNum" sz="quarter" idx="12"/>
          </p:nvPr>
        </p:nvSpPr>
        <p:spPr/>
        <p:txBody>
          <a:bodyPr/>
          <a:lstStyle/>
          <a:p>
            <a:fld id="{8D0AFDD5-844D-364D-8AEC-50CF4D36D55D}" type="slidenum">
              <a:rPr lang="en-US" noProof="0" smtClean="0"/>
              <a:t>14</a:t>
            </a:fld>
            <a:endParaRPr lang="en-US" noProof="0" dirty="0"/>
          </a:p>
        </p:txBody>
      </p:sp>
      <p:sp>
        <p:nvSpPr>
          <p:cNvPr id="5" name="Footer Placeholder 4">
            <a:extLst>
              <a:ext uri="{FF2B5EF4-FFF2-40B4-BE49-F238E27FC236}">
                <a16:creationId xmlns:a16="http://schemas.microsoft.com/office/drawing/2014/main" id="{F0D4A52A-5F4A-A5B7-2852-9EF862421FB5}"/>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B94985B9-4C57-5E49-8277-2F0EBAF55592}"/>
              </a:ext>
            </a:extLst>
          </p:cNvPr>
          <p:cNvSpPr>
            <a:spLocks noGrp="1"/>
          </p:cNvSpPr>
          <p:nvPr>
            <p:ph type="dt" sz="half" idx="10"/>
          </p:nvPr>
        </p:nvSpPr>
        <p:spPr/>
        <p:txBody>
          <a:bodyPr/>
          <a:lstStyle/>
          <a:p>
            <a:r>
              <a:rPr lang="en-US" dirty="0"/>
              <a:t>2024</a:t>
            </a:r>
            <a:endParaRPr lang="en-US" noProof="0" dirty="0"/>
          </a:p>
        </p:txBody>
      </p:sp>
    </p:spTree>
    <p:extLst>
      <p:ext uri="{BB962C8B-B14F-4D97-AF65-F5344CB8AC3E}">
        <p14:creationId xmlns:p14="http://schemas.microsoft.com/office/powerpoint/2010/main" val="147894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A72F-FAC9-5FA9-05AE-9F889121FBC7}"/>
              </a:ext>
            </a:extLst>
          </p:cNvPr>
          <p:cNvSpPr>
            <a:spLocks noGrp="1"/>
          </p:cNvSpPr>
          <p:nvPr>
            <p:ph type="title"/>
          </p:nvPr>
        </p:nvSpPr>
        <p:spPr/>
        <p:txBody>
          <a:bodyPr/>
          <a:lstStyle/>
          <a:p>
            <a:r>
              <a:rPr lang="en-IN" sz="4000" dirty="0"/>
              <a:t>Top 15 Entertainers</a:t>
            </a:r>
          </a:p>
        </p:txBody>
      </p:sp>
      <p:graphicFrame>
        <p:nvGraphicFramePr>
          <p:cNvPr id="13" name="Content Placeholder 12">
            <a:extLst>
              <a:ext uri="{FF2B5EF4-FFF2-40B4-BE49-F238E27FC236}">
                <a16:creationId xmlns:a16="http://schemas.microsoft.com/office/drawing/2014/main" id="{17963B31-0178-DB7C-351E-6FAEC5C85C21}"/>
              </a:ext>
            </a:extLst>
          </p:cNvPr>
          <p:cNvGraphicFramePr>
            <a:graphicFrameLocks noGrp="1"/>
          </p:cNvGraphicFramePr>
          <p:nvPr>
            <p:ph idx="1"/>
            <p:extLst>
              <p:ext uri="{D42A27DB-BD31-4B8C-83A1-F6EECF244321}">
                <p14:modId xmlns:p14="http://schemas.microsoft.com/office/powerpoint/2010/main" val="1323435486"/>
              </p:ext>
            </p:extLst>
          </p:nvPr>
        </p:nvGraphicFramePr>
        <p:xfrm>
          <a:off x="484188" y="1299882"/>
          <a:ext cx="11001375" cy="4670706"/>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6D6CA286-64F1-3C42-40FE-DC818A771561}"/>
              </a:ext>
            </a:extLst>
          </p:cNvPr>
          <p:cNvSpPr>
            <a:spLocks noGrp="1"/>
          </p:cNvSpPr>
          <p:nvPr>
            <p:ph type="sldNum" sz="quarter" idx="12"/>
          </p:nvPr>
        </p:nvSpPr>
        <p:spPr/>
        <p:txBody>
          <a:bodyPr/>
          <a:lstStyle/>
          <a:p>
            <a:fld id="{8D0AFDD5-844D-364D-8AEC-50CF4D36D55D}" type="slidenum">
              <a:rPr lang="en-US" noProof="0" smtClean="0"/>
              <a:t>15</a:t>
            </a:fld>
            <a:endParaRPr lang="en-US" noProof="0" dirty="0"/>
          </a:p>
        </p:txBody>
      </p:sp>
      <p:sp>
        <p:nvSpPr>
          <p:cNvPr id="5" name="Footer Placeholder 4">
            <a:extLst>
              <a:ext uri="{FF2B5EF4-FFF2-40B4-BE49-F238E27FC236}">
                <a16:creationId xmlns:a16="http://schemas.microsoft.com/office/drawing/2014/main" id="{E3A74BB4-58FE-F505-6393-D9B5B7F39D4F}"/>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B7ADFA40-AD8C-F5A3-3832-58888C202A2C}"/>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75257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978024" y="1066800"/>
            <a:ext cx="4959821" cy="1264024"/>
          </a:xfrm>
        </p:spPr>
        <p:txBody>
          <a:bodyPr/>
          <a:lstStyle/>
          <a:p>
            <a:r>
              <a:rPr lang="en-US" dirty="0"/>
              <a:t>Analysis</a:t>
            </a:r>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360894" y="2026024"/>
            <a:ext cx="5916706" cy="3048896"/>
          </a:xfrm>
        </p:spPr>
        <p:txBody>
          <a:bodyPr/>
          <a:lstStyle/>
          <a:p>
            <a:pPr marL="285750" indent="-285750">
              <a:buFont typeface="Arial" panose="020B0604020202020204" pitchFamily="34" charset="0"/>
              <a:buChar char="•"/>
            </a:pPr>
            <a:r>
              <a:rPr lang="en-US" sz="2000" dirty="0"/>
              <a:t>Meryl Streep is the best entertainer with 177 total wins including 3 Oscars and 3 Emmys also she has 540 nominees.</a:t>
            </a:r>
          </a:p>
          <a:p>
            <a:pPr marL="285750" indent="-285750">
              <a:buFont typeface="Arial" panose="020B0604020202020204" pitchFamily="34" charset="0"/>
              <a:buChar char="•"/>
            </a:pPr>
            <a:r>
              <a:rPr lang="en-US" sz="2000" dirty="0"/>
              <a:t>Most of the Entertainers are From Actors category.</a:t>
            </a:r>
          </a:p>
          <a:p>
            <a:pPr marL="285750" indent="-285750">
              <a:buFont typeface="Arial" panose="020B0604020202020204" pitchFamily="34" charset="0"/>
              <a:buChar char="•"/>
            </a:pPr>
            <a:r>
              <a:rPr lang="en-US" sz="2000" dirty="0"/>
              <a:t>Katherine Hepburn has the Highest Oscars (4).</a:t>
            </a:r>
          </a:p>
          <a:p>
            <a:pPr marL="285750" indent="-285750">
              <a:buFont typeface="Arial" panose="020B0604020202020204" pitchFamily="34" charset="0"/>
              <a:buChar char="•"/>
            </a:pPr>
            <a:r>
              <a:rPr lang="en-US" sz="2000" dirty="0"/>
              <a:t>Oprah Winfrey has the Highest </a:t>
            </a:r>
            <a:r>
              <a:rPr lang="en-US" sz="2000" dirty="0" err="1"/>
              <a:t>Emmies</a:t>
            </a:r>
            <a:r>
              <a:rPr lang="en-US" sz="2000" dirty="0"/>
              <a:t> (18).</a:t>
            </a:r>
          </a:p>
          <a:p>
            <a:pPr marL="285750" indent="-285750">
              <a:buFont typeface="Arial" panose="020B0604020202020204" pitchFamily="34" charset="0"/>
              <a:buChar char="•"/>
            </a:pPr>
            <a:r>
              <a:rPr lang="en-US" sz="2000" dirty="0"/>
              <a:t>Stevie Wonder has the Highest Grammies (24).</a:t>
            </a:r>
          </a:p>
          <a:p>
            <a:pPr marL="285750" indent="-285750">
              <a:buFont typeface="Arial" panose="020B0604020202020204" pitchFamily="34" charset="0"/>
              <a:buChar char="•"/>
            </a:pPr>
            <a:r>
              <a:rPr lang="en-US" sz="2000" dirty="0"/>
              <a:t>Stevie Wonder has the Highest Known awards (24 Grammies + 1 Oscar).</a:t>
            </a:r>
          </a:p>
          <a:p>
            <a:pPr marL="285750" indent="-285750">
              <a:buFont typeface="Arial" panose="020B0604020202020204" pitchFamily="34" charset="0"/>
              <a:buChar char="•"/>
            </a:pPr>
            <a:r>
              <a:rPr lang="en-US" sz="2000" dirty="0"/>
              <a:t>There are very less entertainers who won awards from their breakthrough</a:t>
            </a:r>
            <a:r>
              <a:rPr lang="en-US" dirty="0"/>
              <a:t>.</a:t>
            </a:r>
            <a:endParaRPr lang="en-US" altLang="zh-CN"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16</a:t>
            </a:fld>
            <a:endParaRPr lang="en-US" dirty="0"/>
          </a:p>
        </p:txBody>
      </p:sp>
      <p:pic>
        <p:nvPicPr>
          <p:cNvPr id="11" name="Picture Placeholder 10">
            <a:extLst>
              <a:ext uri="{FF2B5EF4-FFF2-40B4-BE49-F238E27FC236}">
                <a16:creationId xmlns:a16="http://schemas.microsoft.com/office/drawing/2014/main" id="{FA1573C8-7B9F-0758-66E8-A582910BD11F}"/>
              </a:ext>
            </a:extLst>
          </p:cNvPr>
          <p:cNvPicPr>
            <a:picLocks noGrp="1" noChangeAspect="1"/>
          </p:cNvPicPr>
          <p:nvPr>
            <p:ph type="pic" sz="quarter" idx="13"/>
          </p:nvPr>
        </p:nvPicPr>
        <p:blipFill>
          <a:blip r:embed="rId2"/>
          <a:srcRect l="4068" r="4068"/>
          <a:stretch>
            <a:fillRect/>
          </a:stretch>
        </p:blipFill>
        <p:spPr>
          <a:xfrm rot="16200000">
            <a:off x="-1252538" y="1252538"/>
            <a:ext cx="6858001" cy="4352925"/>
          </a:xfrm>
        </p:spPr>
      </p:pic>
    </p:spTree>
    <p:extLst>
      <p:ext uri="{BB962C8B-B14F-4D97-AF65-F5344CB8AC3E}">
        <p14:creationId xmlns:p14="http://schemas.microsoft.com/office/powerpoint/2010/main" val="59172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3496234"/>
            <a:ext cx="3913632" cy="1496389"/>
          </a:xfrm>
        </p:spPr>
        <p:txBody>
          <a:bodyPr/>
          <a:lstStyle/>
          <a:p>
            <a:r>
              <a:rPr lang="en-US" sz="2000" dirty="0"/>
              <a:t>Iqra Majid Kaularikar</a:t>
            </a:r>
          </a:p>
          <a:p>
            <a:r>
              <a:rPr lang="en-US" sz="2000" dirty="0"/>
              <a:t>iqrakaularikar@gmail.com</a:t>
            </a:r>
          </a:p>
          <a:p>
            <a:endParaRPr lang="en-US" dirty="0"/>
          </a:p>
        </p:txBody>
      </p:sp>
      <p:pic>
        <p:nvPicPr>
          <p:cNvPr id="5" name="Picture Placeholder 4">
            <a:extLst>
              <a:ext uri="{FF2B5EF4-FFF2-40B4-BE49-F238E27FC236}">
                <a16:creationId xmlns:a16="http://schemas.microsoft.com/office/drawing/2014/main" id="{2F9AB300-EB1E-5D66-5A82-427A09D83050}"/>
              </a:ext>
            </a:extLst>
          </p:cNvPr>
          <p:cNvPicPr>
            <a:picLocks noGrp="1" noChangeAspect="1"/>
          </p:cNvPicPr>
          <p:nvPr>
            <p:ph type="pic" sz="quarter" idx="10"/>
          </p:nvPr>
        </p:nvPicPr>
        <p:blipFill>
          <a:blip r:embed="rId2"/>
          <a:srcRect l="2964" r="2964"/>
          <a:stretch>
            <a:fillRect/>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Given Tasks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Data Preparation &amp; Description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Visuals &amp; Dashboard</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Analysis</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Entertainer Data Analysis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995082"/>
            <a:ext cx="5038344" cy="941294"/>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1936376"/>
            <a:ext cx="5010912" cy="3248272"/>
          </a:xfrm>
        </p:spPr>
        <p:txBody>
          <a:bodyPr/>
          <a:lstStyle/>
          <a:p>
            <a:r>
              <a:rPr lang="en-US" dirty="0"/>
              <a:t>In our daily lives, we often experience stress and the need for relaxation. Finding entertainment through others can be a wonderful way to take a break from the demands of life. It can help alleviate stress and assist us in facing life's challenges more easily. The media and entertainment industry encompasses various forms of entertainment such as film, television, radio, and print. These segments include movies, TV shows, radio shows, news, music, newspapers, magazines, and books. The entertainment industry is a collective term for the sub-industries dedicated to providing entertainment. It is commonly used to describe the mass media companies that control the distribution and production of mass media entertainment.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5" name="Picture Placeholder 14">
            <a:extLst>
              <a:ext uri="{FF2B5EF4-FFF2-40B4-BE49-F238E27FC236}">
                <a16:creationId xmlns:a16="http://schemas.microsoft.com/office/drawing/2014/main" id="{0054D248-E367-A207-F998-311DD64E0176}"/>
              </a:ext>
            </a:extLst>
          </p:cNvPr>
          <p:cNvPicPr>
            <a:picLocks noGrp="1" noChangeAspect="1"/>
          </p:cNvPicPr>
          <p:nvPr>
            <p:ph type="pic" sz="quarter" idx="13"/>
          </p:nvPr>
        </p:nvPicPr>
        <p:blipFill>
          <a:blip r:embed="rId2"/>
          <a:srcRect l="21597" r="21597"/>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US" dirty="0"/>
              <a:t>Given Tasks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endParaRPr lang="en-US" altLang="zh-CN" dirty="0"/>
          </a:p>
        </p:txBody>
      </p:sp>
      <p:pic>
        <p:nvPicPr>
          <p:cNvPr id="16" name="Picture Placeholder 15" descr="Woman jumping in front of wall">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rotWithShape="1">
          <a:blip r:embed="rId2"/>
          <a:srcRect l="52" r="52"/>
          <a:stretch/>
        </p:blipFill>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A84531-922A-FB35-39F0-DE9BEF76633C}"/>
              </a:ext>
            </a:extLst>
          </p:cNvPr>
          <p:cNvSpPr>
            <a:spLocks noGrp="1"/>
          </p:cNvSpPr>
          <p:nvPr>
            <p:ph type="body" idx="1"/>
          </p:nvPr>
        </p:nvSpPr>
        <p:spPr>
          <a:xfrm>
            <a:off x="758951" y="188259"/>
            <a:ext cx="9944907" cy="6131859"/>
          </a:xfrm>
        </p:spPr>
        <p:txBody>
          <a:bodyPr/>
          <a:lstStyle/>
          <a:p>
            <a:pPr marL="457200" indent="-457200">
              <a:buAutoNum type="arabicPeriod"/>
            </a:pPr>
            <a:r>
              <a:rPr lang="en-US" sz="3200" dirty="0"/>
              <a:t>Write the process the data added to the current dataset. In addition, mention the theme on which you will be creating the Dashboard. </a:t>
            </a:r>
          </a:p>
          <a:p>
            <a:pPr marL="457200" indent="-457200">
              <a:buAutoNum type="arabicPeriod"/>
            </a:pPr>
            <a:endParaRPr lang="en-US" sz="3200" dirty="0"/>
          </a:p>
          <a:p>
            <a:pPr marL="457200" indent="-457200">
              <a:buAutoNum type="arabicPeriod"/>
            </a:pPr>
            <a:r>
              <a:rPr lang="en-US" sz="3200" dirty="0"/>
              <a:t>The data can be added as per ones convenience and comfort.</a:t>
            </a:r>
          </a:p>
          <a:p>
            <a:pPr marL="457200" indent="-457200">
              <a:buAutoNum type="arabicPeriod"/>
            </a:pPr>
            <a:endParaRPr lang="en-US" sz="3200" dirty="0"/>
          </a:p>
          <a:p>
            <a:pPr marL="457200" indent="-457200">
              <a:buAutoNum type="arabicPeriod"/>
            </a:pPr>
            <a:r>
              <a:rPr lang="en-US" sz="3200" dirty="0"/>
              <a:t>Then, the data presentation needs to be done.</a:t>
            </a:r>
          </a:p>
          <a:p>
            <a:pPr marL="457200" indent="-457200">
              <a:buAutoNum type="arabicPeriod"/>
            </a:pPr>
            <a:endParaRPr lang="en-US" sz="3200" dirty="0"/>
          </a:p>
          <a:p>
            <a:pPr marL="457200" indent="-457200">
              <a:buAutoNum type="arabicPeriod"/>
            </a:pPr>
            <a:r>
              <a:rPr lang="en-US" sz="3200" dirty="0"/>
              <a:t>Build the dashboard.</a:t>
            </a:r>
          </a:p>
          <a:p>
            <a:pPr marL="457200" indent="-457200">
              <a:buAutoNum type="arabicPeriod"/>
            </a:pPr>
            <a:endParaRPr lang="en-US" sz="3200" dirty="0"/>
          </a:p>
          <a:p>
            <a:pPr marL="457200" indent="-457200">
              <a:buAutoNum type="arabicPeriod"/>
            </a:pPr>
            <a:r>
              <a:rPr lang="en-US" sz="3200" dirty="0"/>
              <a:t>Build the storyline.</a:t>
            </a:r>
            <a:endParaRPr lang="en-IN" sz="3200" dirty="0"/>
          </a:p>
        </p:txBody>
      </p:sp>
    </p:spTree>
    <p:extLst>
      <p:ext uri="{BB962C8B-B14F-4D97-AF65-F5344CB8AC3E}">
        <p14:creationId xmlns:p14="http://schemas.microsoft.com/office/powerpoint/2010/main" val="216963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210208"/>
            <a:ext cx="9912096" cy="1950286"/>
          </a:xfrm>
        </p:spPr>
        <p:txBody>
          <a:bodyPr/>
          <a:lstStyle/>
          <a:p>
            <a:r>
              <a:rPr lang="en-US" dirty="0"/>
              <a:t>Data Preparation &amp; Description</a:t>
            </a:r>
            <a:br>
              <a:rPr lang="en-US" dirty="0"/>
            </a:b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Entertainer Data Analysis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76838646-92AE-F326-38ED-F32425A17651}"/>
              </a:ext>
            </a:extLst>
          </p:cNvPr>
          <p:cNvSpPr>
            <a:spLocks noGrp="1"/>
          </p:cNvSpPr>
          <p:nvPr>
            <p:ph idx="1"/>
          </p:nvPr>
        </p:nvSpPr>
        <p:spPr>
          <a:xfrm>
            <a:off x="484632" y="2474259"/>
            <a:ext cx="11000232" cy="4087905"/>
          </a:xfrm>
        </p:spPr>
        <p:txBody>
          <a:bodyPr/>
          <a:lstStyle/>
          <a:p>
            <a:r>
              <a:rPr lang="en-IN" sz="2600" dirty="0"/>
              <a:t>The data is prepared into three parts : </a:t>
            </a:r>
          </a:p>
          <a:p>
            <a:pPr marL="0" indent="0">
              <a:buNone/>
            </a:pPr>
            <a:r>
              <a:rPr lang="en-IN" sz="2000" dirty="0"/>
              <a:t>1.Entertainer Basic Info            2. Entertainer Breakthrough Info                3. Entertainer Last Work Info</a:t>
            </a:r>
          </a:p>
          <a:p>
            <a:r>
              <a:rPr lang="en-IN" sz="2600" dirty="0"/>
              <a:t>Altogether the data is put into Entertainer Final Data.</a:t>
            </a:r>
          </a:p>
          <a:p>
            <a:r>
              <a:rPr lang="en-IN" sz="2600" dirty="0"/>
              <a:t>Since the given data is insufficient for analysis, therefore, additional data is required.</a:t>
            </a:r>
          </a:p>
          <a:p>
            <a:r>
              <a:rPr lang="en-IN" sz="2600" dirty="0"/>
              <a:t>Number of awards and nominees won by them, award from breakthrough etc. are added.</a:t>
            </a:r>
          </a:p>
          <a:p>
            <a:r>
              <a:rPr lang="en-IN" sz="2600" dirty="0"/>
              <a:t>The data is specifically in the form of numeric and alphabetic characters.</a:t>
            </a:r>
          </a:p>
          <a:p>
            <a:r>
              <a:rPr lang="en-IN" sz="2600" dirty="0"/>
              <a:t>Additional data is added from various websites</a:t>
            </a:r>
            <a:r>
              <a:rPr lang="en-IN" sz="2400" dirty="0"/>
              <a:t>.</a:t>
            </a:r>
          </a:p>
        </p:txBody>
      </p:sp>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033C-9E10-8F5E-A297-C327B0756FC7}"/>
              </a:ext>
            </a:extLst>
          </p:cNvPr>
          <p:cNvSpPr>
            <a:spLocks noGrp="1"/>
          </p:cNvSpPr>
          <p:nvPr>
            <p:ph type="title"/>
          </p:nvPr>
        </p:nvSpPr>
        <p:spPr>
          <a:xfrm>
            <a:off x="1139952" y="210208"/>
            <a:ext cx="9912096" cy="838663"/>
          </a:xfrm>
        </p:spPr>
        <p:txBody>
          <a:bodyPr/>
          <a:lstStyle/>
          <a:p>
            <a:r>
              <a:rPr lang="en-IN" sz="5000" dirty="0"/>
              <a:t>Entertainer Final Data</a:t>
            </a:r>
            <a:br>
              <a:rPr lang="en-IN" sz="5000" dirty="0"/>
            </a:br>
            <a:endParaRPr lang="en-IN" sz="5000" dirty="0"/>
          </a:p>
        </p:txBody>
      </p:sp>
      <p:sp>
        <p:nvSpPr>
          <p:cNvPr id="4" name="Slide Number Placeholder 3">
            <a:extLst>
              <a:ext uri="{FF2B5EF4-FFF2-40B4-BE49-F238E27FC236}">
                <a16:creationId xmlns:a16="http://schemas.microsoft.com/office/drawing/2014/main" id="{24829747-EE32-257B-8B4F-EDE01EC09AAA}"/>
              </a:ext>
            </a:extLst>
          </p:cNvPr>
          <p:cNvSpPr>
            <a:spLocks noGrp="1"/>
          </p:cNvSpPr>
          <p:nvPr>
            <p:ph type="sldNum" sz="quarter" idx="12"/>
          </p:nvPr>
        </p:nvSpPr>
        <p:spPr/>
        <p:txBody>
          <a:bodyPr/>
          <a:lstStyle/>
          <a:p>
            <a:fld id="{8D0AFDD5-844D-364D-8AEC-50CF4D36D55D}" type="slidenum">
              <a:rPr lang="en-US" noProof="0" smtClean="0"/>
              <a:t>7</a:t>
            </a:fld>
            <a:endParaRPr lang="en-US" noProof="0" dirty="0"/>
          </a:p>
        </p:txBody>
      </p:sp>
      <p:sp>
        <p:nvSpPr>
          <p:cNvPr id="5" name="Footer Placeholder 4">
            <a:extLst>
              <a:ext uri="{FF2B5EF4-FFF2-40B4-BE49-F238E27FC236}">
                <a16:creationId xmlns:a16="http://schemas.microsoft.com/office/drawing/2014/main" id="{86A3EFAB-65B0-C938-F3EA-626F6B18F0C3}"/>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7A494D3D-ACBD-F72E-A451-1C684D789EB5}"/>
              </a:ext>
            </a:extLst>
          </p:cNvPr>
          <p:cNvSpPr>
            <a:spLocks noGrp="1"/>
          </p:cNvSpPr>
          <p:nvPr>
            <p:ph type="dt" sz="half" idx="10"/>
          </p:nvPr>
        </p:nvSpPr>
        <p:spPr/>
        <p:txBody>
          <a:bodyPr/>
          <a:lstStyle/>
          <a:p>
            <a:r>
              <a:rPr lang="en-US" noProof="0" dirty="0"/>
              <a:t>2024</a:t>
            </a:r>
          </a:p>
        </p:txBody>
      </p:sp>
      <p:pic>
        <p:nvPicPr>
          <p:cNvPr id="12" name="Content Placeholder 11">
            <a:extLst>
              <a:ext uri="{FF2B5EF4-FFF2-40B4-BE49-F238E27FC236}">
                <a16:creationId xmlns:a16="http://schemas.microsoft.com/office/drawing/2014/main" id="{3046157A-54AF-A1BB-7031-2AFEE66BEABB}"/>
              </a:ext>
            </a:extLst>
          </p:cNvPr>
          <p:cNvPicPr>
            <a:picLocks noGrp="1" noChangeAspect="1"/>
          </p:cNvPicPr>
          <p:nvPr>
            <p:ph idx="1"/>
          </p:nvPr>
        </p:nvPicPr>
        <p:blipFill>
          <a:blip r:embed="rId2"/>
          <a:stretch>
            <a:fillRect/>
          </a:stretch>
        </p:blipFill>
        <p:spPr>
          <a:xfrm>
            <a:off x="605118" y="1281952"/>
            <a:ext cx="9912096" cy="5118951"/>
          </a:xfrm>
        </p:spPr>
      </p:pic>
    </p:spTree>
    <p:extLst>
      <p:ext uri="{BB962C8B-B14F-4D97-AF65-F5344CB8AC3E}">
        <p14:creationId xmlns:p14="http://schemas.microsoft.com/office/powerpoint/2010/main" val="1953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74BE-4975-A7DC-C369-0189F18144B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D721783-2581-7427-44A1-A19FD5C011AD}"/>
              </a:ext>
            </a:extLst>
          </p:cNvPr>
          <p:cNvSpPr>
            <a:spLocks noGrp="1"/>
          </p:cNvSpPr>
          <p:nvPr>
            <p:ph idx="1"/>
          </p:nvPr>
        </p:nvSpPr>
        <p:spPr>
          <a:xfrm>
            <a:off x="484632" y="295835"/>
            <a:ext cx="11000232" cy="5675197"/>
          </a:xfrm>
        </p:spPr>
        <p:txBody>
          <a:bodyPr/>
          <a:lstStyle/>
          <a:p>
            <a:pPr marL="0" indent="0">
              <a:buNone/>
            </a:pPr>
            <a:r>
              <a:rPr lang="en-US" sz="3600" b="1" dirty="0"/>
              <a:t>     Column Name                                     Description</a:t>
            </a:r>
          </a:p>
          <a:p>
            <a:r>
              <a:rPr lang="en-US" dirty="0"/>
              <a:t>Entertainer                                                       Name of the Entertainer.                                                         </a:t>
            </a:r>
          </a:p>
          <a:p>
            <a:r>
              <a:rPr lang="en-US" dirty="0"/>
              <a:t>Gender (traditional)                                         Gender of the Entertainer.</a:t>
            </a:r>
          </a:p>
          <a:p>
            <a:r>
              <a:rPr lang="en-US" dirty="0"/>
              <a:t>Birth Year                                                         Birth Year of the Entertainer.</a:t>
            </a:r>
          </a:p>
          <a:p>
            <a:r>
              <a:rPr lang="en-US" dirty="0"/>
              <a:t>Year of Breakthrough/#1 hit/ Award               Year of Breakthrough/#1 hit/ Award Nomination                                                       </a:t>
            </a:r>
            <a:r>
              <a:rPr lang="en-US" dirty="0" err="1"/>
              <a:t>Nomination</a:t>
            </a:r>
            <a:r>
              <a:rPr lang="en-US" dirty="0"/>
              <a:t> of the Entertainer.</a:t>
            </a:r>
          </a:p>
          <a:p>
            <a:r>
              <a:rPr lang="en-US" dirty="0"/>
              <a:t> Breakthrough Name                                       </a:t>
            </a:r>
            <a:r>
              <a:rPr lang="en-US" dirty="0" err="1"/>
              <a:t>Name</a:t>
            </a:r>
            <a:r>
              <a:rPr lang="en-US" dirty="0"/>
              <a:t> of breakthrough album / show.</a:t>
            </a:r>
          </a:p>
          <a:p>
            <a:r>
              <a:rPr lang="en-US" dirty="0"/>
              <a:t>Year of first Oscar/Grammy/Emmy                 Year of 1</a:t>
            </a:r>
            <a:r>
              <a:rPr lang="en-US" baseline="30000" dirty="0"/>
              <a:t>st</a:t>
            </a:r>
            <a:r>
              <a:rPr lang="en-US" dirty="0"/>
              <a:t> won mega award.</a:t>
            </a:r>
          </a:p>
          <a:p>
            <a:r>
              <a:rPr lang="en-US" dirty="0"/>
              <a:t>Year of Last Major Work (arguable)                Last major album or show or movie.</a:t>
            </a:r>
          </a:p>
          <a:p>
            <a:r>
              <a:rPr lang="en-US" dirty="0"/>
              <a:t>Year of Death                                                   Entertainer’s death year, if any.</a:t>
            </a:r>
          </a:p>
          <a:p>
            <a:r>
              <a:rPr lang="en-US" dirty="0"/>
              <a:t>Award won from Breakthrough                        Any award/s from breakthrough.</a:t>
            </a:r>
          </a:p>
        </p:txBody>
      </p:sp>
      <p:sp>
        <p:nvSpPr>
          <p:cNvPr id="4" name="Slide Number Placeholder 3">
            <a:extLst>
              <a:ext uri="{FF2B5EF4-FFF2-40B4-BE49-F238E27FC236}">
                <a16:creationId xmlns:a16="http://schemas.microsoft.com/office/drawing/2014/main" id="{5052F885-1DB4-33AE-36BA-864C686FA924}"/>
              </a:ext>
            </a:extLst>
          </p:cNvPr>
          <p:cNvSpPr>
            <a:spLocks noGrp="1"/>
          </p:cNvSpPr>
          <p:nvPr>
            <p:ph type="sldNum" sz="quarter" idx="12"/>
          </p:nvPr>
        </p:nvSpPr>
        <p:spPr/>
        <p:txBody>
          <a:bodyPr/>
          <a:lstStyle/>
          <a:p>
            <a:fld id="{8D0AFDD5-844D-364D-8AEC-50CF4D36D55D}" type="slidenum">
              <a:rPr lang="en-US" noProof="0" smtClean="0"/>
              <a:t>8</a:t>
            </a:fld>
            <a:endParaRPr lang="en-US" noProof="0" dirty="0"/>
          </a:p>
        </p:txBody>
      </p:sp>
      <p:sp>
        <p:nvSpPr>
          <p:cNvPr id="5" name="Footer Placeholder 4">
            <a:extLst>
              <a:ext uri="{FF2B5EF4-FFF2-40B4-BE49-F238E27FC236}">
                <a16:creationId xmlns:a16="http://schemas.microsoft.com/office/drawing/2014/main" id="{48E5AE64-E7A0-EDF4-F56E-B80FD700B3F3}"/>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2FB50126-D983-99A4-D7E0-BB6B4FB8A91E}"/>
              </a:ext>
            </a:extLst>
          </p:cNvPr>
          <p:cNvSpPr>
            <a:spLocks noGrp="1"/>
          </p:cNvSpPr>
          <p:nvPr>
            <p:ph type="dt" sz="half" idx="10"/>
          </p:nvPr>
        </p:nvSpPr>
        <p:spPr>
          <a:xfrm>
            <a:off x="10638110" y="6400904"/>
            <a:ext cx="640080" cy="246888"/>
          </a:xfrm>
        </p:spPr>
        <p:txBody>
          <a:bodyPr/>
          <a:lstStyle/>
          <a:p>
            <a:r>
              <a:rPr lang="en-US" noProof="0" dirty="0"/>
              <a:t>2024</a:t>
            </a:r>
          </a:p>
        </p:txBody>
      </p:sp>
    </p:spTree>
    <p:extLst>
      <p:ext uri="{BB962C8B-B14F-4D97-AF65-F5344CB8AC3E}">
        <p14:creationId xmlns:p14="http://schemas.microsoft.com/office/powerpoint/2010/main" val="232661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80CF-7CE1-5BA0-05FE-5C1805BE0AA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DAB025D-8711-D748-8A2D-D00804BBBCF6}"/>
              </a:ext>
            </a:extLst>
          </p:cNvPr>
          <p:cNvSpPr>
            <a:spLocks noGrp="1"/>
          </p:cNvSpPr>
          <p:nvPr>
            <p:ph idx="1"/>
          </p:nvPr>
        </p:nvSpPr>
        <p:spPr>
          <a:xfrm>
            <a:off x="484632" y="443345"/>
            <a:ext cx="11000232" cy="5527687"/>
          </a:xfrm>
        </p:spPr>
        <p:txBody>
          <a:bodyPr/>
          <a:lstStyle/>
          <a:p>
            <a:r>
              <a:rPr lang="en-US" dirty="0"/>
              <a:t>Total Awards Won                                 Total awards won by the Entertainer. </a:t>
            </a:r>
          </a:p>
          <a:p>
            <a:r>
              <a:rPr lang="en-US" dirty="0"/>
              <a:t>Total Nominees                                      Total nominees chosen for awards.</a:t>
            </a:r>
          </a:p>
          <a:p>
            <a:r>
              <a:rPr lang="en-US" dirty="0"/>
              <a:t>Profession                                               Category of Entertainer(singer/actor).</a:t>
            </a:r>
          </a:p>
          <a:p>
            <a:r>
              <a:rPr lang="en-US" dirty="0"/>
              <a:t>Oscar won                                               Total number of Oscars awards won.</a:t>
            </a:r>
          </a:p>
          <a:p>
            <a:r>
              <a:rPr lang="en-US" dirty="0"/>
              <a:t>Grammy won                                           Total number of Grammy awards won.</a:t>
            </a:r>
          </a:p>
          <a:p>
            <a:r>
              <a:rPr lang="en-US" dirty="0"/>
              <a:t>Emmy won                                               Total number of Emmy awards won.</a:t>
            </a:r>
          </a:p>
          <a:p>
            <a:r>
              <a:rPr lang="en-US" dirty="0"/>
              <a:t>Other Award                                             Total number of other awards won.</a:t>
            </a:r>
            <a:endParaRPr lang="en-IN" dirty="0"/>
          </a:p>
          <a:p>
            <a:endParaRPr lang="en-IN" dirty="0"/>
          </a:p>
        </p:txBody>
      </p:sp>
      <p:sp>
        <p:nvSpPr>
          <p:cNvPr id="4" name="Slide Number Placeholder 3">
            <a:extLst>
              <a:ext uri="{FF2B5EF4-FFF2-40B4-BE49-F238E27FC236}">
                <a16:creationId xmlns:a16="http://schemas.microsoft.com/office/drawing/2014/main" id="{342D94FB-1ABE-79BF-B545-31D1854DDE70}"/>
              </a:ext>
            </a:extLst>
          </p:cNvPr>
          <p:cNvSpPr>
            <a:spLocks noGrp="1"/>
          </p:cNvSpPr>
          <p:nvPr>
            <p:ph type="sldNum" sz="quarter" idx="12"/>
          </p:nvPr>
        </p:nvSpPr>
        <p:spPr/>
        <p:txBody>
          <a:bodyPr/>
          <a:lstStyle/>
          <a:p>
            <a:fld id="{8D0AFDD5-844D-364D-8AEC-50CF4D36D55D}" type="slidenum">
              <a:rPr lang="en-US" noProof="0" smtClean="0"/>
              <a:t>9</a:t>
            </a:fld>
            <a:endParaRPr lang="en-US" noProof="0" dirty="0"/>
          </a:p>
        </p:txBody>
      </p:sp>
      <p:sp>
        <p:nvSpPr>
          <p:cNvPr id="5" name="Footer Placeholder 4">
            <a:extLst>
              <a:ext uri="{FF2B5EF4-FFF2-40B4-BE49-F238E27FC236}">
                <a16:creationId xmlns:a16="http://schemas.microsoft.com/office/drawing/2014/main" id="{F0DBAAC7-CE1C-B069-2C51-97A6BEA241AA}"/>
              </a:ext>
            </a:extLst>
          </p:cNvPr>
          <p:cNvSpPr>
            <a:spLocks noGrp="1"/>
          </p:cNvSpPr>
          <p:nvPr>
            <p:ph type="ftr" sz="quarter" idx="11"/>
          </p:nvPr>
        </p:nvSpPr>
        <p:spPr/>
        <p:txBody>
          <a:bodyPr/>
          <a:lstStyle/>
          <a:p>
            <a:r>
              <a:rPr lang="en-US" dirty="0"/>
              <a:t>Entertainer Data Analysis</a:t>
            </a:r>
            <a:endParaRPr lang="en-US" noProof="0" dirty="0"/>
          </a:p>
        </p:txBody>
      </p:sp>
      <p:sp>
        <p:nvSpPr>
          <p:cNvPr id="6" name="Date Placeholder 5">
            <a:extLst>
              <a:ext uri="{FF2B5EF4-FFF2-40B4-BE49-F238E27FC236}">
                <a16:creationId xmlns:a16="http://schemas.microsoft.com/office/drawing/2014/main" id="{810DB3EB-1BC1-BEA9-A5C4-0E69B808C3BE}"/>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383205713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www.w3.org/XML/1998/namespace"/>
    <ds:schemaRef ds:uri="http://schemas.microsoft.com/office/2006/documentManagement/types"/>
    <ds:schemaRef ds:uri="http://purl.org/dc/dcmitype/"/>
    <ds:schemaRef ds:uri="16c05727-aa75-4e4a-9b5f-8a80a1165891"/>
    <ds:schemaRef ds:uri="http://purl.org/dc/elements/1.1/"/>
    <ds:schemaRef ds:uri="230e9df3-be65-4c73-a93b-d1236ebd677e"/>
    <ds:schemaRef ds:uri="http://purl.org/dc/terms/"/>
    <ds:schemaRef ds:uri="71af3243-3dd4-4a8d-8c0d-dd76da1f02a5"/>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{AD4123AF-1118-4B6B-8CCB-963A45D22210}tf11429527_win32</Template>
  <TotalTime>1548</TotalTime>
  <Words>736</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DM Sans Medium</vt:lpstr>
      <vt:lpstr>Karla</vt:lpstr>
      <vt:lpstr>Univers Condensed Light</vt:lpstr>
      <vt:lpstr>Office Theme</vt:lpstr>
      <vt:lpstr>Entertainer Data Analysis</vt:lpstr>
      <vt:lpstr>Contents</vt:lpstr>
      <vt:lpstr>Introduction </vt:lpstr>
      <vt:lpstr>Given Tasks</vt:lpstr>
      <vt:lpstr>PowerPoint Presentation</vt:lpstr>
      <vt:lpstr>Data Preparation &amp; Description </vt:lpstr>
      <vt:lpstr>Entertainer Final Data </vt:lpstr>
      <vt:lpstr>PowerPoint Presentation</vt:lpstr>
      <vt:lpstr>PowerPoint Presentation</vt:lpstr>
      <vt:lpstr>The cool part of being an entertainer is getting the opportunity to get your feet wet in all areas.   Paula Abdul </vt:lpstr>
      <vt:lpstr>Visuals And Dashboard</vt:lpstr>
      <vt:lpstr>Pie Chart By Gender</vt:lpstr>
      <vt:lpstr>Total Awards Won &amp; Nominees</vt:lpstr>
      <vt:lpstr>Most Awards Won</vt:lpstr>
      <vt:lpstr>Top 15 Entertainers</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Iqra Kaularikar</dc:creator>
  <cp:lastModifiedBy>Iqra Kaularikar</cp:lastModifiedBy>
  <cp:revision>1</cp:revision>
  <dcterms:created xsi:type="dcterms:W3CDTF">2024-01-21T06:21:54Z</dcterms:created>
  <dcterms:modified xsi:type="dcterms:W3CDTF">2024-01-22T08:10:40Z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