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ato" panose="020F0502020204030203" pitchFamily="34" charset="77"/>
      <p:regular r:id="rId29"/>
      <p:bold r:id="rId30"/>
      <p:italic r:id="rId31"/>
      <p:boldItalic r:id="rId32"/>
    </p:embeddedFont>
    <p:embeddedFont>
      <p:font typeface="Montserrat"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f13b2db2a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f13b2db2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f13b2db2a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f13b2db2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f13b2db2a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f13b2db2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f13b2db2a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af13b2db2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f13b2db2a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f13b2db2a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af13b2db2a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af13b2db2a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f13b2db2a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f13b2db2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f13b2db2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af13b2db2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f13b2db2a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f13b2db2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f13b2db2a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f13b2db2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f13b2db2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f13b2db2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f13b2db2a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f13b2db2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f13b2db2a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f13b2db2a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f13b2db2a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f13b2db2a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f13b2db2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f13b2db2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f13b2db2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f13b2db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f13b2db2a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f13b2db2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f13b2db2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f13b2db2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f13b2db2a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f13b2db2a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f13b2db2a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f13b2db2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f13b2db2a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f13b2db2a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230650"/>
            <a:ext cx="5017500" cy="19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6D9EEB"/>
                </a:solidFill>
              </a:rPr>
              <a:t>CMPT 318</a:t>
            </a:r>
            <a:endParaRPr>
              <a:solidFill>
                <a:srgbClr val="6D9EEB"/>
              </a:solidFill>
            </a:endParaRPr>
          </a:p>
          <a:p>
            <a:pPr marL="0" lvl="0" indent="0" algn="l" rtl="0">
              <a:spcBef>
                <a:spcPts val="0"/>
              </a:spcBef>
              <a:spcAft>
                <a:spcPts val="0"/>
              </a:spcAft>
              <a:buNone/>
            </a:pPr>
            <a:r>
              <a:rPr lang="en-GB">
                <a:solidFill>
                  <a:srgbClr val="6D9EEB"/>
                </a:solidFill>
              </a:rPr>
              <a:t>Technical Project</a:t>
            </a:r>
            <a:endParaRPr>
              <a:solidFill>
                <a:srgbClr val="6D9EEB"/>
              </a:solidFill>
            </a:endParaRPr>
          </a:p>
        </p:txBody>
      </p:sp>
      <p:sp>
        <p:nvSpPr>
          <p:cNvPr id="135" name="Google Shape;135;p13"/>
          <p:cNvSpPr txBox="1">
            <a:spLocks noGrp="1"/>
          </p:cNvSpPr>
          <p:nvPr>
            <p:ph type="subTitle" idx="1"/>
          </p:nvPr>
        </p:nvSpPr>
        <p:spPr>
          <a:xfrm>
            <a:off x="5083950" y="3924925"/>
            <a:ext cx="3470700" cy="73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D9EAD3"/>
                </a:solidFill>
              </a:rPr>
              <a:t>Shivanshu Bansal			301386409</a:t>
            </a:r>
            <a:endParaRPr>
              <a:solidFill>
                <a:srgbClr val="D9EAD3"/>
              </a:solidFill>
            </a:endParaRPr>
          </a:p>
          <a:p>
            <a:pPr marL="0" lvl="0" indent="0" algn="l" rtl="0">
              <a:spcBef>
                <a:spcPts val="0"/>
              </a:spcBef>
              <a:spcAft>
                <a:spcPts val="0"/>
              </a:spcAft>
              <a:buNone/>
            </a:pPr>
            <a:r>
              <a:rPr lang="en-GB">
                <a:solidFill>
                  <a:srgbClr val="D9EAD3"/>
                </a:solidFill>
              </a:rPr>
              <a:t>Naman Bharti			301386412</a:t>
            </a:r>
            <a:endParaRPr>
              <a:solidFill>
                <a:srgbClr val="D9EAD3"/>
              </a:solidFill>
            </a:endParaRPr>
          </a:p>
          <a:p>
            <a:pPr marL="0" lvl="0" indent="0" algn="l" rtl="0">
              <a:spcBef>
                <a:spcPts val="0"/>
              </a:spcBef>
              <a:spcAft>
                <a:spcPts val="0"/>
              </a:spcAft>
              <a:buNone/>
            </a:pPr>
            <a:r>
              <a:rPr lang="en-GB">
                <a:solidFill>
                  <a:srgbClr val="D9EAD3"/>
                </a:solidFill>
              </a:rPr>
              <a:t>SM Shahjiban Munjoreen		301323565</a:t>
            </a:r>
            <a:endParaRPr>
              <a:solidFill>
                <a:srgbClr val="D9EAD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Univariate Modeling</a:t>
            </a:r>
            <a:endParaRPr sz="2500">
              <a:solidFill>
                <a:srgbClr val="FCE5CD"/>
              </a:solidFill>
            </a:endParaRPr>
          </a:p>
          <a:p>
            <a:pPr marL="0" lvl="0" indent="0" algn="l" rtl="0">
              <a:spcBef>
                <a:spcPts val="0"/>
              </a:spcBef>
              <a:spcAft>
                <a:spcPts val="0"/>
              </a:spcAft>
              <a:buNone/>
            </a:pPr>
            <a:r>
              <a:rPr lang="en-GB" sz="2500">
                <a:solidFill>
                  <a:srgbClr val="FCE5CD"/>
                </a:solidFill>
              </a:rPr>
              <a:t>					</a:t>
            </a:r>
            <a:r>
              <a:rPr lang="en-GB" sz="1600">
                <a:solidFill>
                  <a:srgbClr val="E6B8AF"/>
                </a:solidFill>
              </a:rPr>
              <a:t>Training &amp; Testing</a:t>
            </a:r>
            <a:endParaRPr sz="1600">
              <a:solidFill>
                <a:srgbClr val="E6B8AF"/>
              </a:solidFill>
            </a:endParaRPr>
          </a:p>
        </p:txBody>
      </p:sp>
      <p:sp>
        <p:nvSpPr>
          <p:cNvPr id="194" name="Google Shape;194;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Char char="●"/>
            </a:pPr>
            <a:r>
              <a:rPr lang="en-GB" sz="1400">
                <a:solidFill>
                  <a:srgbClr val="FFFFFF"/>
                </a:solidFill>
                <a:latin typeface="Arial"/>
                <a:ea typeface="Arial"/>
                <a:cs typeface="Arial"/>
                <a:sym typeface="Arial"/>
              </a:rPr>
              <a:t>For weekdays, after normalizing the log likelihoods of both the train and test datasets, we get a difference of 0.005908501 which confirms that the model that we got from 17 number of states is a good fit model.</a:t>
            </a:r>
            <a:br>
              <a:rPr lang="en-GB" sz="1400">
                <a:solidFill>
                  <a:srgbClr val="FFFFFF"/>
                </a:solidFill>
                <a:latin typeface="Arial"/>
                <a:ea typeface="Arial"/>
                <a:cs typeface="Arial"/>
                <a:sym typeface="Arial"/>
              </a:rPr>
            </a:br>
            <a:endParaRPr sz="1400">
              <a:solidFill>
                <a:srgbClr val="FFFFFF"/>
              </a:solidFill>
              <a:latin typeface="Arial"/>
              <a:ea typeface="Arial"/>
              <a:cs typeface="Arial"/>
              <a:sym typeface="Arial"/>
            </a:endParaRPr>
          </a:p>
          <a:p>
            <a:pPr marL="457200" lvl="0" indent="-317500" algn="l" rtl="0">
              <a:spcBef>
                <a:spcPts val="0"/>
              </a:spcBef>
              <a:spcAft>
                <a:spcPts val="0"/>
              </a:spcAft>
              <a:buSzPts val="1400"/>
              <a:buChar char="●"/>
            </a:pPr>
            <a:r>
              <a:rPr lang="en-GB" sz="1400">
                <a:solidFill>
                  <a:schemeClr val="lt2"/>
                </a:solidFill>
              </a:rPr>
              <a:t>Similarly, for weekends, after normalizing the log likelihoods of both the train and test datasets, we get a difference of 0.000466885 which ensures that the model that we got from 17 number of states is a good fit model. </a:t>
            </a:r>
            <a:br>
              <a:rPr lang="en-GB" sz="1400"/>
            </a:br>
            <a:endParaRPr sz="1400"/>
          </a:p>
          <a:p>
            <a:pPr marL="457200" lvl="0" indent="-317500" algn="l" rtl="0">
              <a:spcBef>
                <a:spcPts val="0"/>
              </a:spcBef>
              <a:spcAft>
                <a:spcPts val="0"/>
              </a:spcAft>
              <a:buSzPts val="1400"/>
              <a:buChar char="●"/>
            </a:pPr>
            <a:r>
              <a:rPr lang="en-GB" sz="1400"/>
              <a:t>These results imply that we can use these models in the future to study different datasets for finding various outcomes such as estimating the number of anomalies in datasets. </a:t>
            </a:r>
            <a:endParaRPr sz="1400"/>
          </a:p>
          <a:p>
            <a:pPr marL="457200" lvl="0" indent="0" algn="l" rtl="0">
              <a:spcBef>
                <a:spcPts val="1600"/>
              </a:spcBef>
              <a:spcAft>
                <a:spcPts val="1600"/>
              </a:spcAft>
              <a:buNone/>
            </a:pPr>
            <a:br>
              <a:rPr lang="en-GB" sz="1400">
                <a:solidFill>
                  <a:srgbClr val="FFFFFF"/>
                </a:solidFill>
                <a:latin typeface="Arial"/>
                <a:ea typeface="Arial"/>
                <a:cs typeface="Arial"/>
                <a:sym typeface="Arial"/>
              </a:rPr>
            </a:b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Multivariate Modeling</a:t>
            </a:r>
            <a:endParaRPr sz="2500">
              <a:solidFill>
                <a:srgbClr val="FCE5CD"/>
              </a:solidFill>
            </a:endParaRPr>
          </a:p>
        </p:txBody>
      </p:sp>
      <p:sp>
        <p:nvSpPr>
          <p:cNvPr id="200" name="Google Shape;200;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A multivariate analysis is utilized to study datasets that are much more complex compared to what the methods of a univariate model can handle. In fact, it is pretty much impossible for someone to work with such datasets by hand.</a:t>
            </a:r>
            <a:endParaRPr sz="1400"/>
          </a:p>
          <a:p>
            <a:pPr marL="457200" lvl="0" indent="0" algn="l" rtl="0">
              <a:spcBef>
                <a:spcPts val="1600"/>
              </a:spcBef>
              <a:spcAft>
                <a:spcPts val="0"/>
              </a:spcAft>
              <a:buNone/>
            </a:pPr>
            <a:endParaRPr sz="1400"/>
          </a:p>
          <a:p>
            <a:pPr marL="457200" lvl="0" indent="-317500" algn="l" rtl="0">
              <a:spcBef>
                <a:spcPts val="1600"/>
              </a:spcBef>
              <a:spcAft>
                <a:spcPts val="0"/>
              </a:spcAft>
              <a:buClr>
                <a:schemeClr val="lt2"/>
              </a:buClr>
              <a:buSzPts val="1400"/>
              <a:buChar char="●"/>
            </a:pPr>
            <a:r>
              <a:rPr lang="en-GB" sz="1400">
                <a:solidFill>
                  <a:schemeClr val="lt2"/>
                </a:solidFill>
                <a:highlight>
                  <a:schemeClr val="dk1"/>
                </a:highlight>
              </a:rPr>
              <a:t>Multivariate statistics is also a subdivision of statistics wherein a simultaneous observation and analysis of more than one outcome variable is carried out. </a:t>
            </a:r>
            <a:endParaRPr sz="1400">
              <a:solidFill>
                <a:schemeClr val="lt2"/>
              </a:solidFill>
              <a:highlight>
                <a:schemeClr val="dk1"/>
              </a:highlight>
            </a:endParaRPr>
          </a:p>
          <a:p>
            <a:pPr marL="457200" lvl="0" indent="0" algn="l" rtl="0">
              <a:spcBef>
                <a:spcPts val="1600"/>
              </a:spcBef>
              <a:spcAft>
                <a:spcPts val="0"/>
              </a:spcAft>
              <a:buNone/>
            </a:pPr>
            <a:endParaRPr sz="1400">
              <a:highlight>
                <a:schemeClr val="dk1"/>
              </a:highlight>
            </a:endParaRPr>
          </a:p>
          <a:p>
            <a:pPr marL="457200" lvl="0" indent="-317500" algn="l" rtl="0">
              <a:spcBef>
                <a:spcPts val="1600"/>
              </a:spcBef>
              <a:spcAft>
                <a:spcPts val="0"/>
              </a:spcAft>
              <a:buSzPts val="1400"/>
              <a:buChar char="●"/>
            </a:pPr>
            <a:r>
              <a:rPr lang="en-GB" sz="1400"/>
              <a:t>For this model, Global Intensity and Voltage were chosen as the response variables due to their high outcomes in the principal component analysis.</a:t>
            </a:r>
            <a:endParaRPr sz="1400">
              <a:highlight>
                <a:schemeClr val="dk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Multivariate Modelling</a:t>
            </a:r>
            <a:endParaRPr sz="2500">
              <a:solidFill>
                <a:srgbClr val="FCE5CD"/>
              </a:solidFill>
            </a:endParaRPr>
          </a:p>
          <a:p>
            <a:pPr marL="0" lvl="0" indent="0" algn="l" rtl="0">
              <a:spcBef>
                <a:spcPts val="0"/>
              </a:spcBef>
              <a:spcAft>
                <a:spcPts val="0"/>
              </a:spcAft>
              <a:buNone/>
            </a:pPr>
            <a:r>
              <a:rPr lang="en-GB" sz="2500">
                <a:solidFill>
                  <a:srgbClr val="FCE5CD"/>
                </a:solidFill>
              </a:rPr>
              <a:t>					</a:t>
            </a:r>
            <a:r>
              <a:rPr lang="en-GB" sz="1600">
                <a:solidFill>
                  <a:srgbClr val="E6B8AF"/>
                </a:solidFill>
              </a:rPr>
              <a:t>Training &amp; Testing</a:t>
            </a:r>
            <a:endParaRPr sz="1600">
              <a:solidFill>
                <a:srgbClr val="E6B8AF"/>
              </a:solidFill>
            </a:endParaRPr>
          </a:p>
        </p:txBody>
      </p:sp>
      <p:sp>
        <p:nvSpPr>
          <p:cNvPr id="206" name="Google Shape;206;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sz="1400"/>
              <a:t>For the training of our multivariate weekdays and weekends model, we chose the number of states to be 10, 13 and 17 . We chose these numbers because they provide a good variation between the range of 10 to 20, where it is likely that we can see a good fit of model.  </a:t>
            </a:r>
            <a:endParaRPr sz="1400"/>
          </a:p>
          <a:p>
            <a:pPr marL="457200" lvl="0" indent="-311150" algn="l" rtl="0">
              <a:spcBef>
                <a:spcPts val="0"/>
              </a:spcBef>
              <a:spcAft>
                <a:spcPts val="0"/>
              </a:spcAft>
              <a:buClr>
                <a:schemeClr val="lt2"/>
              </a:buClr>
              <a:buSzPts val="1300"/>
              <a:buChar char="●"/>
            </a:pPr>
            <a:r>
              <a:rPr lang="en-GB" sz="1400">
                <a:solidFill>
                  <a:schemeClr val="lt2"/>
                </a:solidFill>
              </a:rPr>
              <a:t>After training for 17 number of states for weekends model, we trained our model for 19 number of states because we assumed that we can get a better balance between BIC and log likelihood for 19 number of states.</a:t>
            </a:r>
            <a:endParaRPr sz="1400">
              <a:solidFill>
                <a:schemeClr val="lt2"/>
              </a:solidFill>
            </a:endParaRPr>
          </a:p>
        </p:txBody>
      </p:sp>
      <p:pic>
        <p:nvPicPr>
          <p:cNvPr id="207" name="Google Shape;207;p24"/>
          <p:cNvPicPr preferRelativeResize="0"/>
          <p:nvPr/>
        </p:nvPicPr>
        <p:blipFill>
          <a:blip r:embed="rId3">
            <a:alphaModFix/>
          </a:blip>
          <a:stretch>
            <a:fillRect/>
          </a:stretch>
        </p:blipFill>
        <p:spPr>
          <a:xfrm>
            <a:off x="76200" y="3564650"/>
            <a:ext cx="4453175" cy="914100"/>
          </a:xfrm>
          <a:prstGeom prst="rect">
            <a:avLst/>
          </a:prstGeom>
          <a:noFill/>
          <a:ln>
            <a:noFill/>
          </a:ln>
        </p:spPr>
      </p:pic>
      <p:pic>
        <p:nvPicPr>
          <p:cNvPr id="208" name="Google Shape;208;p24"/>
          <p:cNvPicPr preferRelativeResize="0"/>
          <p:nvPr/>
        </p:nvPicPr>
        <p:blipFill>
          <a:blip r:embed="rId4">
            <a:alphaModFix/>
          </a:blip>
          <a:stretch>
            <a:fillRect/>
          </a:stretch>
        </p:blipFill>
        <p:spPr>
          <a:xfrm>
            <a:off x="4662225" y="3564650"/>
            <a:ext cx="4394525" cy="91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Multivariate Modelling</a:t>
            </a:r>
            <a:endParaRPr sz="2500">
              <a:solidFill>
                <a:srgbClr val="FCE5CD"/>
              </a:solidFill>
            </a:endParaRPr>
          </a:p>
          <a:p>
            <a:pPr marL="0" lvl="0" indent="0" algn="l" rtl="0">
              <a:spcBef>
                <a:spcPts val="0"/>
              </a:spcBef>
              <a:spcAft>
                <a:spcPts val="0"/>
              </a:spcAft>
              <a:buNone/>
            </a:pPr>
            <a:r>
              <a:rPr lang="en-GB" sz="2500">
                <a:solidFill>
                  <a:srgbClr val="FCE5CD"/>
                </a:solidFill>
              </a:rPr>
              <a:t>					</a:t>
            </a:r>
            <a:r>
              <a:rPr lang="en-GB" sz="1600">
                <a:solidFill>
                  <a:srgbClr val="E6B8AF"/>
                </a:solidFill>
              </a:rPr>
              <a:t>Training &amp; Testing</a:t>
            </a:r>
            <a:endParaRPr sz="1600">
              <a:solidFill>
                <a:srgbClr val="E6B8AF"/>
              </a:solidFill>
            </a:endParaRPr>
          </a:p>
        </p:txBody>
      </p:sp>
      <p:sp>
        <p:nvSpPr>
          <p:cNvPr id="214" name="Google Shape;214;p25"/>
          <p:cNvSpPr txBox="1">
            <a:spLocks noGrp="1"/>
          </p:cNvSpPr>
          <p:nvPr>
            <p:ph type="body" idx="1"/>
          </p:nvPr>
        </p:nvSpPr>
        <p:spPr>
          <a:xfrm>
            <a:off x="1297500" y="1567550"/>
            <a:ext cx="7038900" cy="3218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GB" sz="1400"/>
              <a:t>As it can be seen from both the tables on the previous slide, we get the best balance between BIC and log likelihood from the model that corresponds to 17 number of states. This means that the model from 17 number of states can potentially be a good fit model.</a:t>
            </a:r>
            <a:br>
              <a:rPr lang="en-GB" sz="1400"/>
            </a:br>
            <a:endParaRPr sz="1400"/>
          </a:p>
          <a:p>
            <a:pPr marL="457200" lvl="0" indent="-317500" algn="l" rtl="0">
              <a:spcBef>
                <a:spcPts val="0"/>
              </a:spcBef>
              <a:spcAft>
                <a:spcPts val="0"/>
              </a:spcAft>
              <a:buClr>
                <a:schemeClr val="lt2"/>
              </a:buClr>
              <a:buSzPts val="1400"/>
              <a:buChar char="●"/>
            </a:pPr>
            <a:r>
              <a:rPr lang="en-GB" sz="1400">
                <a:solidFill>
                  <a:schemeClr val="lt2"/>
                </a:solidFill>
              </a:rPr>
              <a:t>After normalizing the log likelihoods of both the train and test datasets, we get a difference of 0.3178618 for weekdays and 0.3465053 for weekends which ensures that the model that we got from 17 number of states is a good fit model. </a:t>
            </a:r>
            <a:br>
              <a:rPr lang="en-GB" sz="1400">
                <a:solidFill>
                  <a:schemeClr val="lt2"/>
                </a:solidFill>
              </a:rPr>
            </a:br>
            <a:endParaRPr sz="1400">
              <a:solidFill>
                <a:schemeClr val="lt2"/>
              </a:solidFill>
            </a:endParaRPr>
          </a:p>
          <a:p>
            <a:pPr marL="457200" lvl="0" indent="-317500" algn="l" rtl="0">
              <a:spcBef>
                <a:spcPts val="0"/>
              </a:spcBef>
              <a:spcAft>
                <a:spcPts val="0"/>
              </a:spcAft>
              <a:buSzPts val="1400"/>
              <a:buChar char="●"/>
            </a:pPr>
            <a:r>
              <a:rPr lang="en-GB" sz="1400"/>
              <a:t>Now, we will use the models that we got from multivariate weekdays and weekends modelling to model three datasets so that we can estimate the number of anomalies that are injected in them.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Anomaly Detection</a:t>
            </a:r>
            <a:endParaRPr sz="2500">
              <a:solidFill>
                <a:srgbClr val="FCE5CD"/>
              </a:solidFill>
            </a:endParaRPr>
          </a:p>
        </p:txBody>
      </p:sp>
      <p:sp>
        <p:nvSpPr>
          <p:cNvPr id="220" name="Google Shape;220;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Anomaly detection is about finding patterns in datasets that do not conform to the normal behavior in datasets.</a:t>
            </a:r>
            <a:endParaRPr sz="1400"/>
          </a:p>
          <a:p>
            <a:pPr marL="457200" lvl="0" indent="-317500" algn="l" rtl="0">
              <a:spcBef>
                <a:spcPts val="0"/>
              </a:spcBef>
              <a:spcAft>
                <a:spcPts val="0"/>
              </a:spcAft>
              <a:buClr>
                <a:schemeClr val="lt2"/>
              </a:buClr>
              <a:buSzPts val="1400"/>
              <a:buChar char="●"/>
            </a:pPr>
            <a:r>
              <a:rPr lang="en-GB" sz="1400">
                <a:solidFill>
                  <a:schemeClr val="lt2"/>
                </a:solidFill>
              </a:rPr>
              <a:t>Anomaly Detection can be used for various purposes such as detecting fraud for credit cards, intrusion detection for cybersecurity, military surveillance or counterterrorism.</a:t>
            </a:r>
            <a:endParaRPr sz="1400">
              <a:solidFill>
                <a:schemeClr val="lt2"/>
              </a:solidFill>
            </a:endParaRPr>
          </a:p>
          <a:p>
            <a:pPr marL="457200" lvl="0" indent="-317500" algn="l" rtl="0">
              <a:spcBef>
                <a:spcPts val="0"/>
              </a:spcBef>
              <a:spcAft>
                <a:spcPts val="0"/>
              </a:spcAft>
              <a:buSzPts val="1400"/>
              <a:buChar char="●"/>
            </a:pPr>
            <a:r>
              <a:rPr lang="en-GB" sz="1400"/>
              <a:t>The method of Log Likelihood was used in detecting anomalies in the datasets. A lower log likelihood indicates that the corresponding dataset contains lesser anomalies compared to the other datasets.</a:t>
            </a:r>
            <a:br>
              <a:rPr lang="en-GB" sz="1400"/>
            </a:br>
            <a:endParaRPr sz="1400"/>
          </a:p>
          <a:p>
            <a:pPr marL="0" lvl="0" indent="0" algn="l" rtl="0">
              <a:spcBef>
                <a:spcPts val="1600"/>
              </a:spcBef>
              <a:spcAft>
                <a:spcPts val="1600"/>
              </a:spcAft>
              <a:buNone/>
            </a:pPr>
            <a:r>
              <a:rPr lang="en-GB" sz="1400"/>
              <a:t>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Anomaly Detection</a:t>
            </a:r>
            <a:endParaRPr sz="2500">
              <a:solidFill>
                <a:srgbClr val="FCE5CD"/>
              </a:solidFill>
            </a:endParaRPr>
          </a:p>
        </p:txBody>
      </p:sp>
      <p:sp>
        <p:nvSpPr>
          <p:cNvPr id="226" name="Google Shape;226;p27"/>
          <p:cNvSpPr txBox="1">
            <a:spLocks noGrp="1"/>
          </p:cNvSpPr>
          <p:nvPr>
            <p:ph type="body" idx="1"/>
          </p:nvPr>
        </p:nvSpPr>
        <p:spPr>
          <a:xfrm>
            <a:off x="536450" y="1725325"/>
            <a:ext cx="2997900" cy="7359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sz="1400"/>
          </a:p>
          <a:p>
            <a:pPr marL="457200" lvl="0" indent="0" algn="l" rtl="0">
              <a:spcBef>
                <a:spcPts val="1600"/>
              </a:spcBef>
              <a:spcAft>
                <a:spcPts val="1600"/>
              </a:spcAft>
              <a:buNone/>
            </a:pPr>
            <a:r>
              <a:rPr lang="en-GB" sz="1400"/>
              <a:t>Observations for Weekdays:</a:t>
            </a:r>
            <a:endParaRPr sz="1400"/>
          </a:p>
        </p:txBody>
      </p:sp>
      <p:pic>
        <p:nvPicPr>
          <p:cNvPr id="227" name="Google Shape;227;p27"/>
          <p:cNvPicPr preferRelativeResize="0"/>
          <p:nvPr/>
        </p:nvPicPr>
        <p:blipFill>
          <a:blip r:embed="rId3">
            <a:alphaModFix/>
          </a:blip>
          <a:stretch>
            <a:fillRect/>
          </a:stretch>
        </p:blipFill>
        <p:spPr>
          <a:xfrm>
            <a:off x="3672525" y="1307850"/>
            <a:ext cx="5339201" cy="1682500"/>
          </a:xfrm>
          <a:prstGeom prst="rect">
            <a:avLst/>
          </a:prstGeom>
          <a:noFill/>
          <a:ln>
            <a:noFill/>
          </a:ln>
        </p:spPr>
      </p:pic>
      <p:pic>
        <p:nvPicPr>
          <p:cNvPr id="228" name="Google Shape;228;p27"/>
          <p:cNvPicPr preferRelativeResize="0"/>
          <p:nvPr/>
        </p:nvPicPr>
        <p:blipFill>
          <a:blip r:embed="rId4">
            <a:alphaModFix/>
          </a:blip>
          <a:stretch>
            <a:fillRect/>
          </a:stretch>
        </p:blipFill>
        <p:spPr>
          <a:xfrm>
            <a:off x="3672525" y="3166008"/>
            <a:ext cx="5339200" cy="1646467"/>
          </a:xfrm>
          <a:prstGeom prst="rect">
            <a:avLst/>
          </a:prstGeom>
          <a:noFill/>
          <a:ln>
            <a:noFill/>
          </a:ln>
        </p:spPr>
      </p:pic>
      <p:sp>
        <p:nvSpPr>
          <p:cNvPr id="229" name="Google Shape;229;p27"/>
          <p:cNvSpPr txBox="1">
            <a:spLocks noGrp="1"/>
          </p:cNvSpPr>
          <p:nvPr>
            <p:ph type="body" idx="1"/>
          </p:nvPr>
        </p:nvSpPr>
        <p:spPr>
          <a:xfrm>
            <a:off x="536450" y="3526613"/>
            <a:ext cx="2997900" cy="7359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sz="1400"/>
          </a:p>
          <a:p>
            <a:pPr marL="457200" lvl="0" indent="0" algn="l" rtl="0">
              <a:spcBef>
                <a:spcPts val="1600"/>
              </a:spcBef>
              <a:spcAft>
                <a:spcPts val="1600"/>
              </a:spcAft>
              <a:buNone/>
            </a:pPr>
            <a:r>
              <a:rPr lang="en-GB" sz="1400"/>
              <a:t>Observations for Weekends: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Anomaly Detection</a:t>
            </a:r>
            <a:endParaRPr sz="2500">
              <a:solidFill>
                <a:srgbClr val="FCE5CD"/>
              </a:solidFill>
            </a:endParaRPr>
          </a:p>
        </p:txBody>
      </p:sp>
      <p:sp>
        <p:nvSpPr>
          <p:cNvPr id="235" name="Google Shape;235;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For both weekdays and weekends, it can be clearly seen that the normalized log likelihoods for dataset 1 and dataset 3 are same and the log likelihood of dataset 2 is larger than both of them.</a:t>
            </a:r>
            <a:br>
              <a:rPr lang="en-GB" sz="1400"/>
            </a:br>
            <a:endParaRPr sz="1400"/>
          </a:p>
          <a:p>
            <a:pPr marL="457200" lvl="0" indent="-317500" algn="l" rtl="0">
              <a:spcBef>
                <a:spcPts val="0"/>
              </a:spcBef>
              <a:spcAft>
                <a:spcPts val="0"/>
              </a:spcAft>
              <a:buClr>
                <a:schemeClr val="lt2"/>
              </a:buClr>
              <a:buSzPts val="1400"/>
              <a:buChar char="●"/>
            </a:pPr>
            <a:r>
              <a:rPr lang="en-GB" sz="1400">
                <a:solidFill>
                  <a:schemeClr val="lt2"/>
                </a:solidFill>
              </a:rPr>
              <a:t>This implies that the degree of anomalies present in dataset 2 is larger than the degree of anomalies present in dataset 1 and dataset 3. It also implies that the degree of anomalies present in dataset 1 and dataset 3 are same. </a:t>
            </a:r>
            <a:br>
              <a:rPr lang="en-GB" sz="1400"/>
            </a:br>
            <a:endParaRPr sz="1400"/>
          </a:p>
          <a:p>
            <a:pPr marL="457200" lvl="0" indent="-317500" algn="l" rtl="0">
              <a:spcBef>
                <a:spcPts val="0"/>
              </a:spcBef>
              <a:spcAft>
                <a:spcPts val="0"/>
              </a:spcAft>
              <a:buClr>
                <a:srgbClr val="FFFFFF"/>
              </a:buClr>
              <a:buSzPts val="1400"/>
              <a:buChar char="●"/>
            </a:pPr>
            <a:r>
              <a:rPr lang="en-GB" sz="1400">
                <a:solidFill>
                  <a:srgbClr val="FFFFFF"/>
                </a:solidFill>
              </a:rPr>
              <a:t>In the next section, we will learn some more ways for anomaly detection.  </a:t>
            </a:r>
            <a:endParaRPr sz="1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INTRODUCTION</a:t>
            </a:r>
            <a:endParaRPr sz="2500">
              <a:solidFill>
                <a:srgbClr val="FCE5CD"/>
              </a:solidFill>
            </a:endParaRPr>
          </a:p>
          <a:p>
            <a:pPr marL="0" lvl="0" indent="0" algn="l" rtl="0">
              <a:spcBef>
                <a:spcPts val="0"/>
              </a:spcBef>
              <a:spcAft>
                <a:spcPts val="0"/>
              </a:spcAft>
              <a:buNone/>
            </a:pPr>
            <a:r>
              <a:rPr lang="en-GB"/>
              <a:t>					</a:t>
            </a:r>
            <a:r>
              <a:rPr lang="en-GB" sz="1600">
                <a:solidFill>
                  <a:srgbClr val="E6B8AF"/>
                </a:solidFill>
              </a:rPr>
              <a:t>Part 2</a:t>
            </a:r>
            <a:endParaRPr sz="1600">
              <a:solidFill>
                <a:srgbClr val="E6B8AF"/>
              </a:solidFill>
            </a:endParaRPr>
          </a:p>
        </p:txBody>
      </p:sp>
      <p:sp>
        <p:nvSpPr>
          <p:cNvPr id="241" name="Google Shape;24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 Intrusion detection is one of the most viable method to defend against complex cyber attacks and computer virus</a:t>
            </a:r>
            <a:endParaRPr sz="1400"/>
          </a:p>
          <a:p>
            <a:pPr marL="457200" lvl="0" indent="-317500" algn="l" rtl="0">
              <a:spcBef>
                <a:spcPts val="0"/>
              </a:spcBef>
              <a:spcAft>
                <a:spcPts val="0"/>
              </a:spcAft>
              <a:buSzPts val="1400"/>
              <a:buChar char="●"/>
            </a:pPr>
            <a:r>
              <a:rPr lang="en-GB" sz="1400"/>
              <a:t>Intrusion detection consists of developing behaviour models and patterns to detect intrusion</a:t>
            </a:r>
            <a:endParaRPr sz="1400"/>
          </a:p>
          <a:p>
            <a:pPr marL="457200" lvl="0" indent="-317500" algn="l" rtl="0">
              <a:spcBef>
                <a:spcPts val="0"/>
              </a:spcBef>
              <a:spcAft>
                <a:spcPts val="0"/>
              </a:spcAft>
              <a:buSzPts val="1400"/>
              <a:buChar char="●"/>
            </a:pPr>
            <a:r>
              <a:rPr lang="en-GB" sz="1400"/>
              <a:t>The core problem is to come up with good behaviour models and patterns that will go through large amounts of data and find differences between normal behaviour and unexpected behaviour accurately and efficiently</a:t>
            </a:r>
            <a:endParaRPr sz="1400"/>
          </a:p>
          <a:p>
            <a:pPr marL="0" lvl="0" indent="0" algn="l" rtl="0">
              <a:spcBef>
                <a:spcPts val="0"/>
              </a:spcBef>
              <a:spcAft>
                <a:spcPts val="0"/>
              </a:spcAft>
              <a:buNone/>
            </a:pPr>
            <a:endParaRPr sz="1400"/>
          </a:p>
          <a:p>
            <a:pPr marL="0" lvl="0" indent="0" algn="l" rtl="0">
              <a:spcBef>
                <a:spcPts val="1200"/>
              </a:spcBef>
              <a:spcAft>
                <a:spcPts val="0"/>
              </a:spcAft>
              <a:buNone/>
            </a:pPr>
            <a:endParaRPr sz="1400">
              <a:solidFill>
                <a:srgbClr val="000000"/>
              </a:solidFill>
              <a:latin typeface="Calibri"/>
              <a:ea typeface="Calibri"/>
              <a:cs typeface="Calibri"/>
              <a:sym typeface="Calibri"/>
            </a:endParaRPr>
          </a:p>
          <a:p>
            <a:pPr marL="0" lvl="0" indent="0" algn="l" rtl="0">
              <a:spcBef>
                <a:spcPts val="12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Early Models</a:t>
            </a:r>
            <a:endParaRPr sz="1600">
              <a:solidFill>
                <a:srgbClr val="E6B8AF"/>
              </a:solidFill>
            </a:endParaRPr>
          </a:p>
        </p:txBody>
      </p:sp>
      <p:sp>
        <p:nvSpPr>
          <p:cNvPr id="247" name="Google Shape;247;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en-GB" sz="1400"/>
              <a:t>One of the first intrusion detection models drawn by D.E. Dennings was constructed based on the hypothesis that security violations can be spotted by observing a system’s audit records ro irregular patterns of system usage</a:t>
            </a:r>
            <a:endParaRPr sz="1400"/>
          </a:p>
          <a:p>
            <a:pPr marL="457200" lvl="0" indent="-317500" algn="l" rtl="0">
              <a:spcBef>
                <a:spcPts val="0"/>
              </a:spcBef>
              <a:spcAft>
                <a:spcPts val="0"/>
              </a:spcAft>
              <a:buSzPts val="1400"/>
              <a:buChar char="●"/>
            </a:pPr>
            <a:r>
              <a:rPr lang="en-GB" sz="1400"/>
              <a:t>Since then, researchers have tried to come up with the most effective form of intrusion detection models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Anomaly Detection Systems and Machine Learning</a:t>
            </a:r>
            <a:endParaRPr sz="1600">
              <a:solidFill>
                <a:srgbClr val="E6B8AF"/>
              </a:solidFill>
            </a:endParaRPr>
          </a:p>
        </p:txBody>
      </p:sp>
      <p:sp>
        <p:nvSpPr>
          <p:cNvPr id="259" name="Google Shape;259;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en-GB" sz="1400"/>
              <a:t>By using machine learning algorithms, adaptive anomaly detection models can automatically be constructed based on  labeled or unlabeled audit data</a:t>
            </a:r>
            <a:endParaRPr sz="1400"/>
          </a:p>
          <a:p>
            <a:pPr marL="457200" lvl="0" indent="-317500" algn="l" rtl="0">
              <a:spcBef>
                <a:spcPts val="0"/>
              </a:spcBef>
              <a:spcAft>
                <a:spcPts val="0"/>
              </a:spcAft>
              <a:buSzPts val="1400"/>
              <a:buChar char="●"/>
            </a:pPr>
            <a:r>
              <a:rPr lang="en-GB" sz="1400"/>
              <a:t>For an anomaly detection system to work, a machine learning model is trained with long lists of normal expected data</a:t>
            </a:r>
            <a:endParaRPr sz="1400"/>
          </a:p>
          <a:p>
            <a:pPr marL="457200" lvl="0" indent="-317500" algn="l" rtl="0">
              <a:spcBef>
                <a:spcPts val="0"/>
              </a:spcBef>
              <a:spcAft>
                <a:spcPts val="0"/>
              </a:spcAft>
              <a:buSzPts val="1400"/>
              <a:buChar char="●"/>
            </a:pPr>
            <a:r>
              <a:rPr lang="en-GB" sz="1400"/>
              <a:t>With time, the model gets better at identifying anomalies</a:t>
            </a:r>
            <a:endParaRPr sz="1400"/>
          </a:p>
          <a:p>
            <a:pPr marL="457200" lvl="0" indent="-317500" algn="l" rtl="0">
              <a:spcBef>
                <a:spcPts val="0"/>
              </a:spcBef>
              <a:spcAft>
                <a:spcPts val="0"/>
              </a:spcAft>
              <a:buSzPts val="1400"/>
              <a:buChar char="●"/>
            </a:pPr>
            <a:r>
              <a:rPr lang="en-GB" sz="1400"/>
              <a:t>As security measures get stronger and more sophisticated, criminals must do the same with their attacks to keep up</a:t>
            </a:r>
            <a:endParaRPr sz="1400"/>
          </a:p>
          <a:p>
            <a:pPr marL="457200" lvl="0" indent="-317500" algn="l" rtl="0">
              <a:spcBef>
                <a:spcPts val="0"/>
              </a:spcBef>
              <a:spcAft>
                <a:spcPts val="0"/>
              </a:spcAft>
              <a:buSzPts val="1400"/>
              <a:buChar char="●"/>
            </a:pPr>
            <a:r>
              <a:rPr lang="en-GB" sz="1400"/>
              <a:t>Training must be continuous for a machine learning model to work in this scenario</a:t>
            </a:r>
            <a:endParaRPr sz="1400"/>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solidFill>
                  <a:srgbClr val="FFF2CC"/>
                </a:solidFill>
              </a:rPr>
              <a:t>Agenda</a:t>
            </a:r>
            <a:endParaRPr sz="2600">
              <a:solidFill>
                <a:srgbClr val="FFF2CC"/>
              </a:solidFill>
            </a:endParaRPr>
          </a:p>
        </p:txBody>
      </p:sp>
      <p:sp>
        <p:nvSpPr>
          <p:cNvPr id="141" name="Google Shape;141;p14"/>
          <p:cNvSpPr txBox="1">
            <a:spLocks noGrp="1"/>
          </p:cNvSpPr>
          <p:nvPr>
            <p:ph type="body" idx="1"/>
          </p:nvPr>
        </p:nvSpPr>
        <p:spPr>
          <a:xfrm>
            <a:off x="1297500" y="1567550"/>
            <a:ext cx="32745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CFE2F3"/>
              </a:buClr>
              <a:buSzPts val="1600"/>
              <a:buChar char="●"/>
            </a:pPr>
            <a:r>
              <a:rPr lang="en-GB" sz="1600" b="1">
                <a:solidFill>
                  <a:srgbClr val="CFE2F3"/>
                </a:solidFill>
              </a:rPr>
              <a:t>Part 1</a:t>
            </a:r>
            <a:endParaRPr sz="1600" b="1">
              <a:solidFill>
                <a:srgbClr val="CFE2F3"/>
              </a:solidFill>
            </a:endParaRPr>
          </a:p>
          <a:p>
            <a:pPr marL="914400" lvl="1" indent="-311150" algn="l" rtl="0">
              <a:spcBef>
                <a:spcPts val="0"/>
              </a:spcBef>
              <a:spcAft>
                <a:spcPts val="0"/>
              </a:spcAft>
              <a:buSzPts val="1300"/>
              <a:buChar char="○"/>
            </a:pPr>
            <a:r>
              <a:rPr lang="en-GB" sz="1300"/>
              <a:t>Introduction</a:t>
            </a:r>
            <a:endParaRPr sz="1300"/>
          </a:p>
          <a:p>
            <a:pPr marL="914400" lvl="1" indent="-311150" algn="l" rtl="0">
              <a:spcBef>
                <a:spcPts val="0"/>
              </a:spcBef>
              <a:spcAft>
                <a:spcPts val="0"/>
              </a:spcAft>
              <a:buSzPts val="1300"/>
              <a:buChar char="○"/>
            </a:pPr>
            <a:r>
              <a:rPr lang="en-GB" sz="1300"/>
              <a:t>Classification of Data</a:t>
            </a:r>
            <a:endParaRPr sz="1300"/>
          </a:p>
          <a:p>
            <a:pPr marL="914400" lvl="1" indent="-311150" algn="l" rtl="0">
              <a:spcBef>
                <a:spcPts val="0"/>
              </a:spcBef>
              <a:spcAft>
                <a:spcPts val="0"/>
              </a:spcAft>
              <a:buSzPts val="1300"/>
              <a:buChar char="○"/>
            </a:pPr>
            <a:r>
              <a:rPr lang="en-GB" sz="1300"/>
              <a:t>What is PCA?</a:t>
            </a:r>
            <a:endParaRPr sz="1300"/>
          </a:p>
          <a:p>
            <a:pPr marL="914400" lvl="1" indent="-311150" algn="l" rtl="0">
              <a:spcBef>
                <a:spcPts val="0"/>
              </a:spcBef>
              <a:spcAft>
                <a:spcPts val="0"/>
              </a:spcAft>
              <a:buSzPts val="1300"/>
              <a:buChar char="○"/>
            </a:pPr>
            <a:r>
              <a:rPr lang="en-GB" sz="1300"/>
              <a:t>Response Variable Selection</a:t>
            </a:r>
            <a:endParaRPr sz="1300"/>
          </a:p>
          <a:p>
            <a:pPr marL="914400" lvl="1" indent="-311150" algn="l" rtl="0">
              <a:spcBef>
                <a:spcPts val="0"/>
              </a:spcBef>
              <a:spcAft>
                <a:spcPts val="0"/>
              </a:spcAft>
              <a:buSzPts val="1300"/>
              <a:buChar char="○"/>
            </a:pPr>
            <a:r>
              <a:rPr lang="en-GB" sz="1300"/>
              <a:t>Univariate Modeling</a:t>
            </a:r>
            <a:endParaRPr sz="1300"/>
          </a:p>
          <a:p>
            <a:pPr marL="1371600" lvl="2" indent="-311150" algn="l" rtl="0">
              <a:spcBef>
                <a:spcPts val="0"/>
              </a:spcBef>
              <a:spcAft>
                <a:spcPts val="0"/>
              </a:spcAft>
              <a:buSzPts val="1300"/>
              <a:buChar char="■"/>
            </a:pPr>
            <a:r>
              <a:rPr lang="en-GB" sz="1300"/>
              <a:t>Training and Testing</a:t>
            </a:r>
            <a:endParaRPr sz="1300"/>
          </a:p>
          <a:p>
            <a:pPr marL="914400" lvl="1" indent="-311150" algn="l" rtl="0">
              <a:spcBef>
                <a:spcPts val="0"/>
              </a:spcBef>
              <a:spcAft>
                <a:spcPts val="0"/>
              </a:spcAft>
              <a:buSzPts val="1300"/>
              <a:buChar char="○"/>
            </a:pPr>
            <a:r>
              <a:rPr lang="en-GB" sz="1300"/>
              <a:t>Multivariate Modeling</a:t>
            </a:r>
            <a:endParaRPr sz="1300"/>
          </a:p>
          <a:p>
            <a:pPr marL="1371600" lvl="2" indent="-311150" algn="l" rtl="0">
              <a:spcBef>
                <a:spcPts val="0"/>
              </a:spcBef>
              <a:spcAft>
                <a:spcPts val="0"/>
              </a:spcAft>
              <a:buSzPts val="1300"/>
              <a:buChar char="■"/>
            </a:pPr>
            <a:r>
              <a:rPr lang="en-GB" sz="1300"/>
              <a:t>Training and Testing</a:t>
            </a:r>
            <a:endParaRPr sz="1300"/>
          </a:p>
          <a:p>
            <a:pPr marL="914400" lvl="1" indent="-311150" algn="l" rtl="0">
              <a:spcBef>
                <a:spcPts val="0"/>
              </a:spcBef>
              <a:spcAft>
                <a:spcPts val="0"/>
              </a:spcAft>
              <a:buSzPts val="1300"/>
              <a:buChar char="○"/>
            </a:pPr>
            <a:r>
              <a:rPr lang="en-GB" sz="1300"/>
              <a:t>Anomaly Detection</a:t>
            </a:r>
            <a:endParaRPr sz="1300"/>
          </a:p>
        </p:txBody>
      </p:sp>
      <p:sp>
        <p:nvSpPr>
          <p:cNvPr id="142" name="Google Shape;142;p14"/>
          <p:cNvSpPr txBox="1">
            <a:spLocks noGrp="1"/>
          </p:cNvSpPr>
          <p:nvPr>
            <p:ph type="body" idx="1"/>
          </p:nvPr>
        </p:nvSpPr>
        <p:spPr>
          <a:xfrm>
            <a:off x="4955100" y="1567550"/>
            <a:ext cx="32745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CFE2F3"/>
              </a:buClr>
              <a:buSzPts val="1600"/>
              <a:buChar char="●"/>
            </a:pPr>
            <a:r>
              <a:rPr lang="en-GB" sz="1600" b="1" dirty="0">
                <a:solidFill>
                  <a:srgbClr val="CFE2F3"/>
                </a:solidFill>
              </a:rPr>
              <a:t>Part 2</a:t>
            </a:r>
            <a:endParaRPr sz="1600" b="1" dirty="0">
              <a:solidFill>
                <a:srgbClr val="CFE2F3"/>
              </a:solidFill>
            </a:endParaRPr>
          </a:p>
          <a:p>
            <a:pPr marL="914400" lvl="1" indent="-311150" algn="l" rtl="0">
              <a:spcBef>
                <a:spcPts val="0"/>
              </a:spcBef>
              <a:spcAft>
                <a:spcPts val="0"/>
              </a:spcAft>
              <a:buSzPts val="1300"/>
              <a:buChar char="○"/>
            </a:pPr>
            <a:r>
              <a:rPr lang="en-GB" sz="1300" dirty="0"/>
              <a:t>Introduction</a:t>
            </a:r>
            <a:endParaRPr sz="1300" dirty="0"/>
          </a:p>
          <a:p>
            <a:pPr marL="914400" lvl="1" indent="-311150" algn="l" rtl="0">
              <a:spcBef>
                <a:spcPts val="0"/>
              </a:spcBef>
              <a:spcAft>
                <a:spcPts val="0"/>
              </a:spcAft>
              <a:buSzPts val="1300"/>
              <a:buChar char="○"/>
            </a:pPr>
            <a:r>
              <a:rPr lang="en-GB" sz="1300" dirty="0"/>
              <a:t>Early Models</a:t>
            </a:r>
            <a:endParaRPr sz="1300" dirty="0"/>
          </a:p>
          <a:p>
            <a:pPr marL="914400" lvl="1" indent="-311150" algn="l" rtl="0">
              <a:spcBef>
                <a:spcPts val="0"/>
              </a:spcBef>
              <a:spcAft>
                <a:spcPts val="0"/>
              </a:spcAft>
              <a:buSzPts val="1300"/>
              <a:buChar char="○"/>
            </a:pPr>
            <a:r>
              <a:rPr lang="en-GB" sz="1300" dirty="0"/>
              <a:t>Anomaly Detection Systems</a:t>
            </a:r>
            <a:endParaRPr sz="1300" dirty="0"/>
          </a:p>
          <a:p>
            <a:pPr marL="914400" lvl="1" indent="-311150" algn="l" rtl="0">
              <a:spcBef>
                <a:spcPts val="0"/>
              </a:spcBef>
              <a:spcAft>
                <a:spcPts val="0"/>
              </a:spcAft>
              <a:buSzPts val="1300"/>
              <a:buChar char="○"/>
            </a:pPr>
            <a:r>
              <a:rPr lang="en-GB" sz="1300" dirty="0"/>
              <a:t>Markov Decision Process</a:t>
            </a:r>
            <a:endParaRPr sz="1300" dirty="0"/>
          </a:p>
          <a:p>
            <a:pPr marL="914400" lvl="1" indent="-311150" algn="l" rtl="0">
              <a:spcBef>
                <a:spcPts val="0"/>
              </a:spcBef>
              <a:spcAft>
                <a:spcPts val="0"/>
              </a:spcAft>
              <a:buSzPts val="1300"/>
              <a:buChar char="○"/>
            </a:pPr>
            <a:r>
              <a:rPr lang="en-GB" sz="1300" dirty="0"/>
              <a:t>Example</a:t>
            </a:r>
            <a:endParaRPr sz="1300" dirty="0"/>
          </a:p>
          <a:p>
            <a:pPr marL="914400" lvl="1" indent="-311150" algn="l" rtl="0">
              <a:spcBef>
                <a:spcPts val="0"/>
              </a:spcBef>
              <a:spcAft>
                <a:spcPts val="0"/>
              </a:spcAft>
              <a:buSzPts val="1300"/>
              <a:buChar char="○"/>
            </a:pPr>
            <a:r>
              <a:rPr lang="en-GB" sz="1300" dirty="0"/>
              <a:t>Conclusion</a:t>
            </a:r>
            <a:endParaRPr sz="13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Markov Decision Process</a:t>
            </a:r>
            <a:endParaRPr sz="1600">
              <a:solidFill>
                <a:srgbClr val="E6B8AF"/>
              </a:solidFill>
            </a:endParaRPr>
          </a:p>
        </p:txBody>
      </p:sp>
      <p:sp>
        <p:nvSpPr>
          <p:cNvPr id="265" name="Google Shape;265;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en-GB" sz="1400"/>
              <a:t>Involves evaluative feedback and an associative aspect - choosing different actions in various situations</a:t>
            </a:r>
            <a:endParaRPr sz="1400"/>
          </a:p>
          <a:p>
            <a:pPr marL="457200" lvl="0" indent="-317500" algn="l" rtl="0">
              <a:spcBef>
                <a:spcPts val="0"/>
              </a:spcBef>
              <a:spcAft>
                <a:spcPts val="0"/>
              </a:spcAft>
              <a:buSzPts val="1400"/>
              <a:buChar char="●"/>
            </a:pPr>
            <a:r>
              <a:rPr lang="en-GB" sz="1400"/>
              <a:t>Sequential decision making, where actions impact not just instant rewards, but also succeeding situations, or states, and through those future rewards</a:t>
            </a:r>
            <a:endParaRPr sz="1400"/>
          </a:p>
          <a:p>
            <a:pPr marL="0" lvl="0" indent="0" algn="l" rtl="0">
              <a:spcBef>
                <a:spcPts val="0"/>
              </a:spcBef>
              <a:spcAft>
                <a:spcPts val="0"/>
              </a:spcAft>
              <a:buNone/>
            </a:pPr>
            <a:endParaRPr sz="1400"/>
          </a:p>
          <a:p>
            <a:pPr marL="0" lvl="0" indent="0" algn="l" rtl="0">
              <a:spcBef>
                <a:spcPts val="0"/>
              </a:spcBef>
              <a:spcAft>
                <a:spcPts val="1600"/>
              </a:spcAft>
              <a:buNone/>
            </a:pPr>
            <a:endParaRPr/>
          </a:p>
        </p:txBody>
      </p:sp>
      <p:pic>
        <p:nvPicPr>
          <p:cNvPr id="266" name="Google Shape;266;p33"/>
          <p:cNvPicPr preferRelativeResize="0"/>
          <p:nvPr/>
        </p:nvPicPr>
        <p:blipFill>
          <a:blip r:embed="rId3">
            <a:alphaModFix/>
          </a:blip>
          <a:stretch>
            <a:fillRect/>
          </a:stretch>
        </p:blipFill>
        <p:spPr>
          <a:xfrm>
            <a:off x="2553950" y="3003375"/>
            <a:ext cx="3606676" cy="138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a:solidFill>
                  <a:srgbClr val="FCE5CD"/>
                </a:solidFill>
              </a:rPr>
              <a:t>Example</a:t>
            </a:r>
            <a:endParaRPr sz="1600" dirty="0">
              <a:solidFill>
                <a:srgbClr val="E6B8AF"/>
              </a:solidFill>
            </a:endParaRPr>
          </a:p>
        </p:txBody>
      </p:sp>
      <p:sp>
        <p:nvSpPr>
          <p:cNvPr id="272" name="Google Shape;272;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Self driving school bus that has the job of picking up students from their houses and taking them all to school</a:t>
            </a:r>
            <a:endParaRPr sz="1400"/>
          </a:p>
          <a:p>
            <a:pPr marL="457200" lvl="0" indent="-317500" algn="l" rtl="0">
              <a:spcBef>
                <a:spcPts val="0"/>
              </a:spcBef>
              <a:spcAft>
                <a:spcPts val="0"/>
              </a:spcAft>
              <a:buSzPts val="1400"/>
              <a:buChar char="●"/>
            </a:pPr>
            <a:r>
              <a:rPr lang="en-GB" sz="1400"/>
              <a:t>The bus’s control system has mechanisms for interpreting sensory information, for traversing, and for controlling the wheels</a:t>
            </a:r>
            <a:endParaRPr sz="1400"/>
          </a:p>
          <a:p>
            <a:pPr marL="457200" lvl="0" indent="-317500" algn="l" rtl="0">
              <a:spcBef>
                <a:spcPts val="0"/>
              </a:spcBef>
              <a:spcAft>
                <a:spcPts val="0"/>
              </a:spcAft>
              <a:buSzPts val="1400"/>
              <a:buChar char="●"/>
            </a:pPr>
            <a:r>
              <a:rPr lang="en-GB" sz="1400"/>
              <a:t>High level decisions are made by a reinforcement learning agent based on the current charge level of the battery</a:t>
            </a:r>
            <a:endParaRPr sz="1400"/>
          </a:p>
          <a:p>
            <a:pPr marL="457200" lvl="0" indent="-317500" algn="l" rtl="0">
              <a:spcBef>
                <a:spcPts val="0"/>
              </a:spcBef>
              <a:spcAft>
                <a:spcPts val="0"/>
              </a:spcAft>
              <a:buSzPts val="1400"/>
              <a:buChar char="●"/>
            </a:pPr>
            <a:r>
              <a:rPr lang="en-GB" sz="1400"/>
              <a:t>The agent decided whether the bus should</a:t>
            </a:r>
            <a:endParaRPr sz="1400"/>
          </a:p>
          <a:p>
            <a:pPr marL="457200" lvl="0" indent="0" algn="l" rtl="0">
              <a:spcBef>
                <a:spcPts val="0"/>
              </a:spcBef>
              <a:spcAft>
                <a:spcPts val="0"/>
              </a:spcAft>
              <a:buNone/>
            </a:pPr>
            <a:r>
              <a:rPr lang="en-GB" sz="1400"/>
              <a:t>-  actively drive for a certain period of time</a:t>
            </a:r>
            <a:endParaRPr sz="1400"/>
          </a:p>
          <a:p>
            <a:pPr marL="457200" lvl="0" indent="0" algn="l" rtl="0">
              <a:spcBef>
                <a:spcPts val="0"/>
              </a:spcBef>
              <a:spcAft>
                <a:spcPts val="0"/>
              </a:spcAft>
              <a:buNone/>
            </a:pPr>
            <a:r>
              <a:rPr lang="en-GB" sz="1400"/>
              <a:t>- remain stationery for a child to get on or off</a:t>
            </a:r>
            <a:endParaRPr sz="1400"/>
          </a:p>
          <a:p>
            <a:pPr marL="457200" lvl="0" indent="0" algn="l" rtl="0">
              <a:spcBef>
                <a:spcPts val="0"/>
              </a:spcBef>
              <a:spcAft>
                <a:spcPts val="0"/>
              </a:spcAft>
              <a:buNone/>
            </a:pPr>
            <a:r>
              <a:rPr lang="en-GB" sz="1400"/>
              <a:t>- get back to its home base to recharge its battery</a:t>
            </a:r>
            <a:endParaRPr sz="1400"/>
          </a:p>
          <a:p>
            <a:pPr marL="0" lvl="0" indent="0" algn="l" rtl="0">
              <a:spcBef>
                <a:spcPts val="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Conclusion</a:t>
            </a:r>
            <a:endParaRPr sz="1600">
              <a:solidFill>
                <a:srgbClr val="E6B8AF"/>
              </a:solidFill>
            </a:endParaRPr>
          </a:p>
        </p:txBody>
      </p:sp>
      <p:sp>
        <p:nvSpPr>
          <p:cNvPr id="278" name="Google Shape;278;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A reinforcement learning problem can be modelled in various different ways depending on the level of knowledge primarily available to the agent</a:t>
            </a:r>
            <a:endParaRPr sz="1400"/>
          </a:p>
          <a:p>
            <a:pPr marL="457200" lvl="0" indent="-317500" algn="l" rtl="0">
              <a:spcBef>
                <a:spcPts val="0"/>
              </a:spcBef>
              <a:spcAft>
                <a:spcPts val="0"/>
              </a:spcAft>
              <a:buSzPts val="1400"/>
              <a:buChar char="●"/>
            </a:pPr>
            <a:r>
              <a:rPr lang="en-GB" sz="1400"/>
              <a:t>Even if the agent has complete and accurate environment model, the agent is usually unable to perform sufficient calculation per time step to fully use it </a:t>
            </a:r>
            <a:endParaRPr sz="1400"/>
          </a:p>
          <a:p>
            <a:pPr marL="457200" lvl="0" indent="-317500" algn="l" rtl="0">
              <a:spcBef>
                <a:spcPts val="0"/>
              </a:spcBef>
              <a:spcAft>
                <a:spcPts val="0"/>
              </a:spcAft>
              <a:buSzPts val="1400"/>
              <a:buChar char="●"/>
            </a:pPr>
            <a:r>
              <a:rPr lang="en-GB" sz="1400"/>
              <a:t>In most cases of practical interests, approximations must be made because there are too many states than entries can be made in a table</a:t>
            </a:r>
            <a:endParaRPr sz="1400">
              <a:solidFill>
                <a:srgbClr val="000000"/>
              </a:solidFill>
              <a:latin typeface="Calibri"/>
              <a:ea typeface="Calibri"/>
              <a:cs typeface="Calibri"/>
              <a:sym typeface="Calibri"/>
            </a:endParaRPr>
          </a:p>
          <a:p>
            <a:pPr marL="0" lvl="0" indent="0" algn="l" rtl="0">
              <a:spcBef>
                <a:spcPts val="1200"/>
              </a:spcBef>
              <a:spcAft>
                <a:spcPts val="0"/>
              </a:spcAft>
              <a:buNone/>
            </a:pPr>
            <a:endParaRPr sz="1400">
              <a:solidFill>
                <a:srgbClr val="000000"/>
              </a:solidFill>
              <a:latin typeface="Calibri"/>
              <a:ea typeface="Calibri"/>
              <a:cs typeface="Calibri"/>
              <a:sym typeface="Calibri"/>
            </a:endParaRPr>
          </a:p>
          <a:p>
            <a:pPr marL="0" lvl="0" indent="0" algn="l" rtl="0">
              <a:spcBef>
                <a:spcPts val="1200"/>
              </a:spcBef>
              <a:spcAft>
                <a:spcPts val="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INTRODUCTION</a:t>
            </a:r>
            <a:endParaRPr sz="2500">
              <a:solidFill>
                <a:srgbClr val="FCE5CD"/>
              </a:solidFill>
            </a:endParaRPr>
          </a:p>
          <a:p>
            <a:pPr marL="0" lvl="0" indent="0" algn="l" rtl="0">
              <a:spcBef>
                <a:spcPts val="0"/>
              </a:spcBef>
              <a:spcAft>
                <a:spcPts val="0"/>
              </a:spcAft>
              <a:buNone/>
            </a:pPr>
            <a:r>
              <a:rPr lang="en-GB"/>
              <a:t>					</a:t>
            </a:r>
            <a:r>
              <a:rPr lang="en-GB" sz="1600">
                <a:solidFill>
                  <a:srgbClr val="E6B8AF"/>
                </a:solidFill>
              </a:rPr>
              <a:t>Part 1</a:t>
            </a:r>
            <a:endParaRPr sz="1600">
              <a:solidFill>
                <a:srgbClr val="E6B8AF"/>
              </a:solidFill>
            </a:endParaRPr>
          </a:p>
        </p:txBody>
      </p:sp>
      <p:sp>
        <p:nvSpPr>
          <p:cNvPr id="148" name="Google Shape;148;p15"/>
          <p:cNvSpPr txBox="1">
            <a:spLocks noGrp="1"/>
          </p:cNvSpPr>
          <p:nvPr>
            <p:ph type="body" idx="1"/>
          </p:nvPr>
        </p:nvSpPr>
        <p:spPr>
          <a:xfrm>
            <a:off x="1297500" y="1567550"/>
            <a:ext cx="7038900" cy="3165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With the rapid growth of technology and minimal focus on securities and exploitation, we have given tremendous amount of power in the hands of almost the entire habitation of the planet Earth. </a:t>
            </a:r>
            <a:endParaRPr sz="1400"/>
          </a:p>
          <a:p>
            <a:pPr marL="457200" lvl="0" indent="-317500" algn="l" rtl="0">
              <a:spcBef>
                <a:spcPts val="0"/>
              </a:spcBef>
              <a:spcAft>
                <a:spcPts val="0"/>
              </a:spcAft>
              <a:buClr>
                <a:schemeClr val="lt2"/>
              </a:buClr>
              <a:buSzPts val="1400"/>
              <a:buChar char="●"/>
            </a:pPr>
            <a:r>
              <a:rPr lang="en-GB" sz="1400">
                <a:solidFill>
                  <a:schemeClr val="lt2"/>
                </a:solidFill>
              </a:rPr>
              <a:t>In many instances or professions such as journalism and politics this anonymity is required to maintain safety and peace whereas in some, it is a necessity to being about a restoration of peace.</a:t>
            </a:r>
            <a:endParaRPr sz="1400">
              <a:solidFill>
                <a:schemeClr val="lt2"/>
              </a:solidFill>
            </a:endParaRPr>
          </a:p>
          <a:p>
            <a:pPr marL="457200" lvl="0" indent="-317500" algn="l" rtl="0">
              <a:spcBef>
                <a:spcPts val="0"/>
              </a:spcBef>
              <a:spcAft>
                <a:spcPts val="0"/>
              </a:spcAft>
              <a:buSzPts val="1400"/>
              <a:buChar char="●"/>
            </a:pPr>
            <a:r>
              <a:rPr lang="en-GB" sz="1400"/>
              <a:t>One negative side to anonymity is cybercrime and terrorism where anonymity is the enemy of stability and peace.</a:t>
            </a:r>
            <a:endParaRPr sz="1400"/>
          </a:p>
          <a:p>
            <a:pPr marL="457200" lvl="0" indent="-317500" algn="l" rtl="0">
              <a:spcBef>
                <a:spcPts val="0"/>
              </a:spcBef>
              <a:spcAft>
                <a:spcPts val="0"/>
              </a:spcAft>
              <a:buClr>
                <a:schemeClr val="lt2"/>
              </a:buClr>
              <a:buSzPts val="1400"/>
              <a:buChar char="●"/>
            </a:pPr>
            <a:r>
              <a:rPr lang="en-GB" sz="1400">
                <a:solidFill>
                  <a:schemeClr val="lt2"/>
                </a:solidFill>
              </a:rPr>
              <a:t>A electric grid worker tasked with recognizing suspicious activity in the community may start by monitoring the household electricity consumption of the neighbourhood and then use statistical models such as Hidden Markov Models to detect any anomalies.</a:t>
            </a:r>
            <a:endParaRPr sz="14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Classification of Data</a:t>
            </a:r>
            <a:endParaRPr sz="2500">
              <a:solidFill>
                <a:srgbClr val="FCE5CD"/>
              </a:solidFill>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We </a:t>
            </a:r>
            <a:r>
              <a:rPr lang="en-GB" sz="1400"/>
              <a:t>separated our data into two different sets consisting of weekdays and weekends </a:t>
            </a:r>
            <a:r>
              <a:rPr lang="en-GB" sz="1400">
                <a:solidFill>
                  <a:srgbClr val="FFFFFF"/>
                </a:solidFill>
                <a:latin typeface="Arial"/>
                <a:ea typeface="Arial"/>
                <a:cs typeface="Arial"/>
                <a:sym typeface="Arial"/>
              </a:rPr>
              <a:t>as people consume electricity in different patterns on weekdays when compared to weekends and vice versa.</a:t>
            </a:r>
            <a:endParaRPr sz="1400">
              <a:solidFill>
                <a:srgbClr val="FFFFFF"/>
              </a:solidFill>
            </a:endParaRPr>
          </a:p>
          <a:p>
            <a:pPr marL="457200" lvl="0" indent="-317500" algn="l" rtl="0">
              <a:spcBef>
                <a:spcPts val="0"/>
              </a:spcBef>
              <a:spcAft>
                <a:spcPts val="0"/>
              </a:spcAft>
              <a:buClr>
                <a:schemeClr val="lt2"/>
              </a:buClr>
              <a:buSzPts val="1400"/>
              <a:buChar char="●"/>
            </a:pPr>
            <a:r>
              <a:rPr lang="en-GB" sz="1400">
                <a:solidFill>
                  <a:schemeClr val="lt2"/>
                </a:solidFill>
                <a:latin typeface="Arial"/>
                <a:ea typeface="Arial"/>
                <a:cs typeface="Arial"/>
                <a:sym typeface="Arial"/>
              </a:rPr>
              <a:t>After that, we further divided our four-year dataset into two parts: three-year dataset and one-year dataset as three year dataset gives us sufficient data to train our model and one year dataset to test test our model.</a:t>
            </a:r>
            <a:endParaRPr sz="1400">
              <a:solidFill>
                <a:schemeClr val="lt2"/>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GB" sz="1400">
                <a:solidFill>
                  <a:srgbClr val="FFFFFF"/>
                </a:solidFill>
                <a:latin typeface="Arial"/>
                <a:ea typeface="Arial"/>
                <a:cs typeface="Arial"/>
                <a:sym typeface="Arial"/>
              </a:rPr>
              <a:t>The time window chosen from the data was from 6:00 pm to 10:00 pm as people usually return home by 6pm on weekdays and go to bed by 10pm. On weekends, people spend their time in leisure activities around 6pm and go to bed by 10pm.</a:t>
            </a:r>
            <a:endParaRPr sz="14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Selection of Response Variables</a:t>
            </a:r>
            <a:endParaRPr sz="2500">
              <a:solidFill>
                <a:srgbClr val="FCE5CD"/>
              </a:solidFill>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sz="1400"/>
              <a:t>This method gives us a number for each response variable which tells us how much variance there is for each response variable which helps us to visualize the spread of response variables in our data. </a:t>
            </a:r>
            <a:endParaRPr sz="1400"/>
          </a:p>
          <a:p>
            <a:pPr marL="457200" lvl="0" indent="-317500" algn="l" rtl="0">
              <a:spcBef>
                <a:spcPts val="0"/>
              </a:spcBef>
              <a:spcAft>
                <a:spcPts val="0"/>
              </a:spcAft>
              <a:buClr>
                <a:schemeClr val="lt2"/>
              </a:buClr>
              <a:buSzPts val="1400"/>
              <a:buChar char="●"/>
            </a:pPr>
            <a:r>
              <a:rPr lang="en-GB" sz="1400">
                <a:solidFill>
                  <a:schemeClr val="lt2"/>
                </a:solidFill>
              </a:rPr>
              <a:t>Selection for Weekdays:                                                                                                                                      </a:t>
            </a:r>
            <a:br>
              <a:rPr lang="en-GB" sz="1400">
                <a:solidFill>
                  <a:schemeClr val="lt2"/>
                </a:solidFill>
              </a:rPr>
            </a:br>
            <a:r>
              <a:rPr lang="en-GB" sz="1400">
                <a:solidFill>
                  <a:schemeClr val="lt2"/>
                </a:solidFill>
                <a:latin typeface="Arial"/>
                <a:ea typeface="Arial"/>
                <a:cs typeface="Arial"/>
                <a:sym typeface="Arial"/>
              </a:rPr>
              <a:t>After using prcomp() function and plotting in R for calculating the PCA of response variables of weekdays, we get the graph </a:t>
            </a:r>
            <a:endParaRPr sz="1400">
              <a:solidFill>
                <a:schemeClr val="lt2"/>
              </a:solidFill>
            </a:endParaRPr>
          </a:p>
        </p:txBody>
      </p:sp>
      <p:pic>
        <p:nvPicPr>
          <p:cNvPr id="161" name="Google Shape;161;p17"/>
          <p:cNvPicPr preferRelativeResize="0"/>
          <p:nvPr/>
        </p:nvPicPr>
        <p:blipFill>
          <a:blip r:embed="rId3">
            <a:alphaModFix/>
          </a:blip>
          <a:stretch>
            <a:fillRect/>
          </a:stretch>
        </p:blipFill>
        <p:spPr>
          <a:xfrm>
            <a:off x="4873850" y="3210225"/>
            <a:ext cx="2049626" cy="1786525"/>
          </a:xfrm>
          <a:prstGeom prst="rect">
            <a:avLst/>
          </a:prstGeom>
          <a:noFill/>
          <a:ln>
            <a:noFill/>
          </a:ln>
          <a:effectLst>
            <a:outerShdw blurRad="371475" dist="85725" dir="3060000" algn="bl" rotWithShape="0">
              <a:srgbClr val="C9DAF8">
                <a:alpha val="57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Selection of Response Variables</a:t>
            </a:r>
            <a:endParaRPr sz="2500">
              <a:solidFill>
                <a:srgbClr val="FCE5CD"/>
              </a:solidFill>
            </a:endParaRPr>
          </a:p>
        </p:txBody>
      </p:sp>
      <p:sp>
        <p:nvSpPr>
          <p:cNvPr id="167" name="Google Shape;167;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Arial"/>
              <a:buChar char="●"/>
            </a:pPr>
            <a:r>
              <a:rPr lang="en-GB" sz="1400">
                <a:solidFill>
                  <a:srgbClr val="FFFFFF"/>
                </a:solidFill>
                <a:latin typeface="Arial"/>
                <a:ea typeface="Arial"/>
                <a:cs typeface="Arial"/>
                <a:sym typeface="Arial"/>
              </a:rPr>
              <a:t>Selection for Weekends:</a:t>
            </a:r>
            <a:br>
              <a:rPr lang="en-GB" sz="1400">
                <a:solidFill>
                  <a:srgbClr val="FFFFFF"/>
                </a:solidFill>
                <a:latin typeface="Arial"/>
                <a:ea typeface="Arial"/>
                <a:cs typeface="Arial"/>
                <a:sym typeface="Arial"/>
              </a:rPr>
            </a:br>
            <a:r>
              <a:rPr lang="en-GB" sz="1400">
                <a:solidFill>
                  <a:srgbClr val="FFFFFF"/>
                </a:solidFill>
                <a:latin typeface="Arial"/>
                <a:ea typeface="Arial"/>
                <a:cs typeface="Arial"/>
                <a:sym typeface="Arial"/>
              </a:rPr>
              <a:t>After using prcomp() function and plotting in R for calculating the PCA of response variables of weekends, we get the following graph </a:t>
            </a:r>
            <a:endParaRPr sz="1400">
              <a:solidFill>
                <a:srgbClr val="FFFFFF"/>
              </a:solidFill>
              <a:latin typeface="Arial"/>
              <a:ea typeface="Arial"/>
              <a:cs typeface="Arial"/>
              <a:sym typeface="Arial"/>
            </a:endParaRPr>
          </a:p>
        </p:txBody>
      </p:sp>
      <p:pic>
        <p:nvPicPr>
          <p:cNvPr id="168" name="Google Shape;168;p18"/>
          <p:cNvPicPr preferRelativeResize="0"/>
          <p:nvPr/>
        </p:nvPicPr>
        <p:blipFill>
          <a:blip r:embed="rId3">
            <a:alphaModFix/>
          </a:blip>
          <a:stretch>
            <a:fillRect/>
          </a:stretch>
        </p:blipFill>
        <p:spPr>
          <a:xfrm>
            <a:off x="3944525" y="2604925"/>
            <a:ext cx="2709650" cy="199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Selection of Response Variables</a:t>
            </a:r>
            <a:endParaRPr sz="2500">
              <a:solidFill>
                <a:srgbClr val="FCE5CD"/>
              </a:solidFill>
            </a:endParaRPr>
          </a:p>
        </p:txBody>
      </p:sp>
      <p:sp>
        <p:nvSpPr>
          <p:cNvPr id="174" name="Google Shape;174;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Arial"/>
              <a:buChar char="●"/>
            </a:pPr>
            <a:r>
              <a:rPr lang="en-GB" sz="1400">
                <a:solidFill>
                  <a:srgbClr val="FFFFFF"/>
                </a:solidFill>
              </a:rPr>
              <a:t>The graphs of both weekdays and weekends show us that </a:t>
            </a:r>
            <a:r>
              <a:rPr lang="en-GB" sz="1400"/>
              <a:t>PC1 has the largest proportion of variance and hence it is most likely that the response variables to be chosen will be influenced from PC1.  </a:t>
            </a:r>
            <a:br>
              <a:rPr lang="en-GB" sz="1400"/>
            </a:br>
            <a:endParaRPr sz="1400"/>
          </a:p>
          <a:p>
            <a:pPr marL="457200" lvl="0" indent="-317500" algn="l" rtl="0">
              <a:spcBef>
                <a:spcPts val="0"/>
              </a:spcBef>
              <a:spcAft>
                <a:spcPts val="0"/>
              </a:spcAft>
              <a:buClr>
                <a:srgbClr val="FFFFFF"/>
              </a:buClr>
              <a:buSzPts val="1400"/>
              <a:buFont typeface="Arial"/>
              <a:buChar char="●"/>
            </a:pPr>
            <a:r>
              <a:rPr lang="en-GB" sz="1400">
                <a:solidFill>
                  <a:schemeClr val="lt2"/>
                </a:solidFill>
              </a:rPr>
              <a:t>After doing several calculations, we see that, Global Intensity and Voltage have large numbers when compared to any other response variable from any other PCs.</a:t>
            </a:r>
            <a:br>
              <a:rPr lang="en-GB" sz="1400">
                <a:solidFill>
                  <a:schemeClr val="lt2"/>
                </a:solidFill>
              </a:rPr>
            </a:br>
            <a:r>
              <a:rPr lang="en-GB" sz="1400">
                <a:solidFill>
                  <a:srgbClr val="FFFFFF"/>
                </a:solidFill>
              </a:rPr>
              <a:t> </a:t>
            </a:r>
            <a:endParaRPr sz="1400">
              <a:solidFill>
                <a:srgbClr val="FFFFFF"/>
              </a:solidFill>
            </a:endParaRPr>
          </a:p>
          <a:p>
            <a:pPr marL="457200" lvl="0" indent="-317500" algn="l" rtl="0">
              <a:spcBef>
                <a:spcPts val="0"/>
              </a:spcBef>
              <a:spcAft>
                <a:spcPts val="0"/>
              </a:spcAft>
              <a:buClr>
                <a:srgbClr val="FFFFFF"/>
              </a:buClr>
              <a:buSzPts val="1400"/>
              <a:buFont typeface="Arial"/>
              <a:buChar char="●"/>
            </a:pPr>
            <a:r>
              <a:rPr lang="en-GB" sz="1400">
                <a:solidFill>
                  <a:srgbClr val="FFFFFF"/>
                </a:solidFill>
              </a:rPr>
              <a:t>Therefore, we will take Global Intensity for Univariate modelling and Global Intensity and Voltage for Multivariate modelling for weekdays and weekends.</a:t>
            </a:r>
            <a:endParaRPr sz="1400">
              <a:solidFill>
                <a:srgbClr val="FFFFFF"/>
              </a:solidFill>
            </a:endParaRPr>
          </a:p>
          <a:p>
            <a:pPr marL="914400" lvl="0" indent="0" algn="l" rtl="0">
              <a:spcBef>
                <a:spcPts val="1600"/>
              </a:spcBef>
              <a:spcAft>
                <a:spcPts val="0"/>
              </a:spcAft>
              <a:buNone/>
            </a:pPr>
            <a:endParaRPr sz="1400">
              <a:solidFill>
                <a:srgbClr val="FFFFFF"/>
              </a:solidFill>
            </a:endParaRPr>
          </a:p>
          <a:p>
            <a:pPr marL="914400" lvl="0" indent="0" algn="l" rtl="0">
              <a:spcBef>
                <a:spcPts val="1600"/>
              </a:spcBef>
              <a:spcAft>
                <a:spcPts val="0"/>
              </a:spcAft>
              <a:buNone/>
            </a:pPr>
            <a:endParaRPr sz="1400">
              <a:solidFill>
                <a:srgbClr val="FFFFFF"/>
              </a:solidFill>
              <a:latin typeface="Arial"/>
              <a:ea typeface="Arial"/>
              <a:cs typeface="Arial"/>
              <a:sym typeface="Arial"/>
            </a:endParaRPr>
          </a:p>
          <a:p>
            <a:pPr marL="0" lvl="0" indent="0" algn="l" rtl="0">
              <a:spcBef>
                <a:spcPts val="1600"/>
              </a:spcBef>
              <a:spcAft>
                <a:spcPts val="1600"/>
              </a:spcAft>
              <a:buNone/>
            </a:pPr>
            <a:r>
              <a:rPr lang="en-GB" sz="1400">
                <a:solidFill>
                  <a:srgbClr val="FFFFFF"/>
                </a:solidFill>
                <a:latin typeface="Arial"/>
                <a:ea typeface="Arial"/>
                <a:cs typeface="Arial"/>
                <a:sym typeface="Arial"/>
              </a:rPr>
              <a:t>     </a:t>
            </a:r>
            <a:endParaRPr sz="140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Univariate Modeling</a:t>
            </a:r>
            <a:endParaRPr sz="2500">
              <a:solidFill>
                <a:srgbClr val="FCE5CD"/>
              </a:solidFill>
            </a:endParaRPr>
          </a:p>
        </p:txBody>
      </p:sp>
      <p:sp>
        <p:nvSpPr>
          <p:cNvPr id="180" name="Google Shape;18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Univariate time analyses are extensively used in researching the quality of life. </a:t>
            </a:r>
            <a:endParaRPr sz="1400"/>
          </a:p>
          <a:p>
            <a:pPr marL="457200" lvl="0" indent="0" algn="l" rtl="0">
              <a:spcBef>
                <a:spcPts val="1600"/>
              </a:spcBef>
              <a:spcAft>
                <a:spcPts val="0"/>
              </a:spcAft>
              <a:buNone/>
            </a:pPr>
            <a:endParaRPr sz="1400"/>
          </a:p>
          <a:p>
            <a:pPr marL="457200" lvl="0" indent="-317500" algn="l" rtl="0">
              <a:spcBef>
                <a:spcPts val="1600"/>
              </a:spcBef>
              <a:spcAft>
                <a:spcPts val="0"/>
              </a:spcAft>
              <a:buClr>
                <a:schemeClr val="lt2"/>
              </a:buClr>
              <a:buSzPts val="1400"/>
              <a:buChar char="●"/>
            </a:pPr>
            <a:r>
              <a:rPr lang="en-GB" sz="1400">
                <a:solidFill>
                  <a:schemeClr val="lt2"/>
                </a:solidFill>
              </a:rPr>
              <a:t>It is also often defined as an analysis of a single variable in order to summarize it and describe its pattern.  </a:t>
            </a:r>
            <a:endParaRPr sz="1400">
              <a:solidFill>
                <a:schemeClr val="lt2"/>
              </a:solidFill>
            </a:endParaRPr>
          </a:p>
          <a:p>
            <a:pPr marL="457200" lvl="0" indent="0" algn="l" rtl="0">
              <a:spcBef>
                <a:spcPts val="1600"/>
              </a:spcBef>
              <a:spcAft>
                <a:spcPts val="0"/>
              </a:spcAft>
              <a:buNone/>
            </a:pPr>
            <a:endParaRPr sz="1400"/>
          </a:p>
          <a:p>
            <a:pPr marL="457200" lvl="0" indent="-317500" algn="l" rtl="0">
              <a:spcBef>
                <a:spcPts val="1600"/>
              </a:spcBef>
              <a:spcAft>
                <a:spcPts val="0"/>
              </a:spcAft>
              <a:buSzPts val="1400"/>
              <a:buChar char="●"/>
            </a:pPr>
            <a:r>
              <a:rPr lang="en-GB" sz="1400"/>
              <a:t>For this modeling Global Intensity variable was chosen, as its value in Principal Component 1  is the highest.</a:t>
            </a:r>
            <a:endParaRPr sz="1400"/>
          </a:p>
          <a:p>
            <a:pPr marL="0" lvl="0" indent="0" algn="l" rtl="0">
              <a:spcBef>
                <a:spcPts val="1600"/>
              </a:spcBef>
              <a:spcAft>
                <a:spcPts val="16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CE5CD"/>
                </a:solidFill>
              </a:rPr>
              <a:t>Univariate Modeling</a:t>
            </a:r>
            <a:endParaRPr sz="2500">
              <a:solidFill>
                <a:srgbClr val="FCE5CD"/>
              </a:solidFill>
            </a:endParaRPr>
          </a:p>
          <a:p>
            <a:pPr marL="0" lvl="0" indent="0" algn="l" rtl="0">
              <a:spcBef>
                <a:spcPts val="0"/>
              </a:spcBef>
              <a:spcAft>
                <a:spcPts val="0"/>
              </a:spcAft>
              <a:buNone/>
            </a:pPr>
            <a:r>
              <a:rPr lang="en-GB" sz="2500">
                <a:solidFill>
                  <a:srgbClr val="FCE5CD"/>
                </a:solidFill>
              </a:rPr>
              <a:t>					</a:t>
            </a:r>
            <a:r>
              <a:rPr lang="en-GB" sz="1600">
                <a:solidFill>
                  <a:srgbClr val="E6B8AF"/>
                </a:solidFill>
              </a:rPr>
              <a:t>Training &amp; Testing</a:t>
            </a:r>
            <a:endParaRPr sz="1600">
              <a:solidFill>
                <a:srgbClr val="E6B8AF"/>
              </a:solidFill>
            </a:endParaRPr>
          </a:p>
        </p:txBody>
      </p:sp>
      <p:sp>
        <p:nvSpPr>
          <p:cNvPr id="186" name="Google Shape;186;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GB" sz="1400">
                <a:solidFill>
                  <a:srgbClr val="FFFFFF"/>
                </a:solidFill>
                <a:latin typeface="Arial"/>
                <a:ea typeface="Arial"/>
                <a:cs typeface="Arial"/>
                <a:sym typeface="Arial"/>
              </a:rPr>
              <a:t>For the training of our univariate weekdays and weekends  model, we chose the number of states to be 10, 13 and 17. </a:t>
            </a:r>
            <a:r>
              <a:rPr lang="en-GB" sz="1400"/>
              <a:t> We chose these numbers because they provide a good variation between the range of 10 to 20, where it is most likely to get to good fit for our model.</a:t>
            </a:r>
            <a:r>
              <a:rPr lang="en-GB"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marL="457200" lvl="0" indent="-311150" algn="l" rtl="0">
              <a:spcBef>
                <a:spcPts val="0"/>
              </a:spcBef>
              <a:spcAft>
                <a:spcPts val="0"/>
              </a:spcAft>
              <a:buClr>
                <a:schemeClr val="lt2"/>
              </a:buClr>
              <a:buSzPts val="1300"/>
              <a:buChar char="●"/>
            </a:pPr>
            <a:r>
              <a:rPr lang="en-GB" sz="1400">
                <a:solidFill>
                  <a:schemeClr val="lt2"/>
                </a:solidFill>
                <a:latin typeface="Arial"/>
                <a:ea typeface="Arial"/>
                <a:cs typeface="Arial"/>
                <a:sym typeface="Arial"/>
              </a:rPr>
              <a:t>As it can be seen from both the following tables, </a:t>
            </a:r>
            <a:r>
              <a:rPr lang="en-GB" sz="1400">
                <a:solidFill>
                  <a:schemeClr val="lt2"/>
                </a:solidFill>
              </a:rPr>
              <a:t>we get the best balance between BIC and log likelihood from the model that corresponds to 17 number of states. This means that the model from 17 number of states can potentially be a good fit model. </a:t>
            </a:r>
            <a:endParaRPr sz="1400">
              <a:solidFill>
                <a:schemeClr val="lt2"/>
              </a:solidFill>
            </a:endParaRPr>
          </a:p>
          <a:p>
            <a:pPr marL="457200" lvl="0" indent="0" algn="l" rtl="0">
              <a:spcBef>
                <a:spcPts val="1600"/>
              </a:spcBef>
              <a:spcAft>
                <a:spcPts val="1600"/>
              </a:spcAft>
              <a:buNone/>
            </a:pPr>
            <a:br>
              <a:rPr lang="en-GB" sz="1400">
                <a:solidFill>
                  <a:srgbClr val="FFFFFF"/>
                </a:solidFill>
                <a:latin typeface="Arial"/>
                <a:ea typeface="Arial"/>
                <a:cs typeface="Arial"/>
                <a:sym typeface="Arial"/>
              </a:rPr>
            </a:br>
            <a:endParaRPr>
              <a:solidFill>
                <a:srgbClr val="FFFFFF"/>
              </a:solidFill>
            </a:endParaRPr>
          </a:p>
        </p:txBody>
      </p:sp>
      <p:pic>
        <p:nvPicPr>
          <p:cNvPr id="187" name="Google Shape;187;p21"/>
          <p:cNvPicPr preferRelativeResize="0"/>
          <p:nvPr/>
        </p:nvPicPr>
        <p:blipFill>
          <a:blip r:embed="rId3">
            <a:alphaModFix/>
          </a:blip>
          <a:stretch>
            <a:fillRect/>
          </a:stretch>
        </p:blipFill>
        <p:spPr>
          <a:xfrm>
            <a:off x="-14750" y="3826425"/>
            <a:ext cx="4501954" cy="914100"/>
          </a:xfrm>
          <a:prstGeom prst="rect">
            <a:avLst/>
          </a:prstGeom>
          <a:noFill/>
          <a:ln>
            <a:noFill/>
          </a:ln>
        </p:spPr>
      </p:pic>
      <p:pic>
        <p:nvPicPr>
          <p:cNvPr id="188" name="Google Shape;188;p21"/>
          <p:cNvPicPr preferRelativeResize="0"/>
          <p:nvPr/>
        </p:nvPicPr>
        <p:blipFill>
          <a:blip r:embed="rId4">
            <a:alphaModFix/>
          </a:blip>
          <a:stretch>
            <a:fillRect/>
          </a:stretch>
        </p:blipFill>
        <p:spPr>
          <a:xfrm>
            <a:off x="4596385" y="3826424"/>
            <a:ext cx="4530190" cy="9141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1790</Words>
  <Application>Microsoft Macintosh PowerPoint</Application>
  <PresentationFormat>On-screen Show (16:9)</PresentationFormat>
  <Paragraphs>124</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Montserrat</vt:lpstr>
      <vt:lpstr>Calibri</vt:lpstr>
      <vt:lpstr>Arial</vt:lpstr>
      <vt:lpstr>Lato</vt:lpstr>
      <vt:lpstr>Focus</vt:lpstr>
      <vt:lpstr>CMPT 318 Technical Project</vt:lpstr>
      <vt:lpstr>Agenda</vt:lpstr>
      <vt:lpstr>INTRODUCTION      Part 1</vt:lpstr>
      <vt:lpstr>Classification of Data</vt:lpstr>
      <vt:lpstr>Selection of Response Variables</vt:lpstr>
      <vt:lpstr>Selection of Response Variables</vt:lpstr>
      <vt:lpstr>Selection of Response Variables</vt:lpstr>
      <vt:lpstr>Univariate Modeling</vt:lpstr>
      <vt:lpstr>Univariate Modeling      Training &amp; Testing</vt:lpstr>
      <vt:lpstr>Univariate Modeling      Training &amp; Testing</vt:lpstr>
      <vt:lpstr>Multivariate Modeling</vt:lpstr>
      <vt:lpstr>Multivariate Modelling      Training &amp; Testing</vt:lpstr>
      <vt:lpstr>Multivariate Modelling      Training &amp; Testing</vt:lpstr>
      <vt:lpstr>Anomaly Detection</vt:lpstr>
      <vt:lpstr>Anomaly Detection</vt:lpstr>
      <vt:lpstr>Anomaly Detection</vt:lpstr>
      <vt:lpstr>INTRODUCTION      Part 2</vt:lpstr>
      <vt:lpstr>Early Models</vt:lpstr>
      <vt:lpstr>Anomaly Detection Systems and Machine Learning</vt:lpstr>
      <vt:lpstr>Markov Decision Process</vt:lpstr>
      <vt:lpstr>Example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318 Technical Project</dc:title>
  <cp:lastModifiedBy>Shahjiban Munjoreen</cp:lastModifiedBy>
  <cp:revision>1</cp:revision>
  <dcterms:modified xsi:type="dcterms:W3CDTF">2020-12-08T18:29:47Z</dcterms:modified>
</cp:coreProperties>
</file>