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71" r:id="rId12"/>
    <p:sldId id="270" r:id="rId13"/>
    <p:sldId id="272" r:id="rId14"/>
    <p:sldId id="274" r:id="rId15"/>
    <p:sldId id="275" r:id="rId16"/>
    <p:sldId id="276" r:id="rId17"/>
    <p:sldId id="273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18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34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449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748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06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2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3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68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121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2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42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B1DF-EFA8-42FF-9A69-B3F6355FD40B}" type="datetimeFigureOut">
              <a:rPr lang="pt-PT" smtClean="0"/>
              <a:t>09/10/2019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3578-AC95-4571-B2CC-F85D0A39D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61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eqanswers.com/forums/showthread.php?t=2304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prot.org/uniprot/?query=Methanobacterium%20formicicum%20DSM1535&amp;sort=sco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harmazie.uni-greifswald.de/fileadmin/uni-greifswald/fakultaet/mnf/pharma/biotechno/dokumente/MaxQuant_Infos_and_Tutorial_07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Proteomics analysis of Cátia’s WIFF files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/>
          <a:p>
            <a:r>
              <a:rPr lang="pt-PT" dirty="0" smtClean="0"/>
              <a:t>Activated Carbon as the Popeye’s spinach of methanogenesis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15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 analysis with 6 conditions – each sample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55" y="1690688"/>
            <a:ext cx="4204854" cy="4204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828801"/>
            <a:ext cx="4399036" cy="4399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7128" y="2701636"/>
            <a:ext cx="2757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Protein expression doesn’t cluster well at the protein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There are no defined clusters at the sample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81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 analysis with 2 conditions – AC vs no AC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9227128" y="2729348"/>
            <a:ext cx="275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Good clusters at the protein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There are no defined clusters at the sample level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71" y="1919288"/>
            <a:ext cx="4309557" cy="4309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70252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 analysis with 3 conditions – initial, exponential and end of methane production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9227128" y="2521531"/>
            <a:ext cx="2757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Good clusters at the protein level, with the exception of sample 2_1 and 4_9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There are no defined clusters at the sample level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1984654"/>
            <a:ext cx="4180619" cy="4180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2" y="1818398"/>
            <a:ext cx="4790219" cy="47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Analysis of 2 conditions – most differentially expressed proteins</a:t>
            </a:r>
            <a:endParaRPr lang="pt-P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70025"/>
              </p:ext>
            </p:extLst>
          </p:nvPr>
        </p:nvGraphicFramePr>
        <p:xfrm>
          <a:off x="2690816" y="1690688"/>
          <a:ext cx="6494747" cy="5149410"/>
        </p:xfrm>
        <a:graphic>
          <a:graphicData uri="http://schemas.openxmlformats.org/drawingml/2006/table">
            <a:tbl>
              <a:tblPr/>
              <a:tblGrid>
                <a:gridCol w="927821">
                  <a:extLst>
                    <a:ext uri="{9D8B030D-6E8A-4147-A177-3AD203B41FA5}">
                      <a16:colId xmlns:a16="http://schemas.microsoft.com/office/drawing/2014/main" val="3749445321"/>
                    </a:ext>
                  </a:extLst>
                </a:gridCol>
                <a:gridCol w="927821">
                  <a:extLst>
                    <a:ext uri="{9D8B030D-6E8A-4147-A177-3AD203B41FA5}">
                      <a16:colId xmlns:a16="http://schemas.microsoft.com/office/drawing/2014/main" val="507270865"/>
                    </a:ext>
                  </a:extLst>
                </a:gridCol>
                <a:gridCol w="927821">
                  <a:extLst>
                    <a:ext uri="{9D8B030D-6E8A-4147-A177-3AD203B41FA5}">
                      <a16:colId xmlns:a16="http://schemas.microsoft.com/office/drawing/2014/main" val="2036387843"/>
                    </a:ext>
                  </a:extLst>
                </a:gridCol>
                <a:gridCol w="927821">
                  <a:extLst>
                    <a:ext uri="{9D8B030D-6E8A-4147-A177-3AD203B41FA5}">
                      <a16:colId xmlns:a16="http://schemas.microsoft.com/office/drawing/2014/main" val="2051529663"/>
                    </a:ext>
                  </a:extLst>
                </a:gridCol>
                <a:gridCol w="927821">
                  <a:extLst>
                    <a:ext uri="{9D8B030D-6E8A-4147-A177-3AD203B41FA5}">
                      <a16:colId xmlns:a16="http://schemas.microsoft.com/office/drawing/2014/main" val="591713277"/>
                    </a:ext>
                  </a:extLst>
                </a:gridCol>
                <a:gridCol w="927821">
                  <a:extLst>
                    <a:ext uri="{9D8B030D-6E8A-4147-A177-3AD203B41FA5}">
                      <a16:colId xmlns:a16="http://schemas.microsoft.com/office/drawing/2014/main" val="4082915609"/>
                    </a:ext>
                  </a:extLst>
                </a:gridCol>
                <a:gridCol w="927821">
                  <a:extLst>
                    <a:ext uri="{9D8B030D-6E8A-4147-A177-3AD203B41FA5}">
                      <a16:colId xmlns:a16="http://schemas.microsoft.com/office/drawing/2014/main" val="2078060795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1120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A0A090I4G9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49.54291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-2.93596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0.339052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-8.65933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4.75E-18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2.69E-15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9369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A0A089ZAY7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23.42373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-7.79267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0.969144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-8.04078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8.93E-16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2.53E-13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71437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A0A090I333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14.03519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-7.06781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1.243333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-5.68457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1.31E-08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2.47E-06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56677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A0A090I3G7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103.8177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0.881674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0.175699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5.018103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5.22E-07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7.38E-05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56615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A0A090I2M3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112.485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0.71986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0.182445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3.945624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7.96E-05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0.00901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1389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A0A090I1H9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30.71442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-1.40636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0.372501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-3.77545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0.010951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91844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A0A090I2G6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90.15979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0.967555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0.257553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3.75673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0.000172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0.010951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0512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A0A090I806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8.768327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-6.38478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1.700854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-3.75386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0.000174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0.010951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6544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A0A090JW98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17.14784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7.775127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2.03359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3.82335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0.010951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4674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A0A090JVC3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82.67289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0.855619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0.231475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3.696374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0.012378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7701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A0A090I360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11.74919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4.128382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1.126161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3.665891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0.012682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42599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A0A090I2R9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75.6747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0.866659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0.240264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3.607116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0.014604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18684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A0A090JTB4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7.853702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-6.22971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1.759346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-3.54093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0.000399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0.01736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7898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A0A090JW77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6.53171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-5.95864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1.695429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-3.51453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0.000441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0.01781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19941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A0A090I4H6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7.236483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-6.11339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1.810639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-3.37637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0.000734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0.027714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51176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A0A090I8L6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104.7484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0.601991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0.184033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3.271092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0.001071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0.037898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16491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A0A090I618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5.442535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-5.69551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1.792514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-3.17739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0.001486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0.046729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3069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A0A090I912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5.398821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-5.6903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1.783223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-3.19102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0.001418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0.046729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2511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A0A090I1Y5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4.985815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-5.56904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1.824837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-3.0518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0.002275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0.067763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421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A0A090I9S3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17.95795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-2.22073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0.747397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-2.97128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0.083926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7740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A0A090I6W9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35.09337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-0.91138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0.315341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-2.89014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0.003851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0.099067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337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A0A090IB58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4.438873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-5.40746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1.862459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-2.9034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0.003691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0.099067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80145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A0A090I2W9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25.85112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-1.05292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0.392716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-2.68111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0.007338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0.159738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68622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A0A090JV59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3.768002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-5.16896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1.926247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-2.68344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0.007287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0.159738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78736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A0A090JYP3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5.942481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-5.82638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2.168224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-2.68717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0.007206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0.159738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0575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A0A090JYG5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6.241545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6.321665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2.345679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2.695026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0.007038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0.159738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653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A0A090JXV9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4.854697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5.963452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2.242384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2.659425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0.007827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0.164086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4519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A0A090I7B8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4.572822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-5.45234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2.06145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-2.6449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0.008171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0.16518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3858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A0A090I549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4.520492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-5.42589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2.091988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-2.59365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0.009496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0.185342</a:t>
                      </a:r>
                    </a:p>
                  </a:txBody>
                  <a:tcPr marL="4007" marR="4007" marT="40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55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P-value vs p-adj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fundamental difference is that a p-value is a statement about the probability of an observed test statistic given its distribution.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 an FDR is a statement about the probability of false discoveries given a certain number of simultaneous tests and their p-value distribution. It is an attempt to control for false discoveries as the type I error tends to balloon with multiple tests, and that multiplicity of errors is not reflected in the individual test statistic's p-values.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So if you base your selection on p-values, you will end up inherently including a large number of false positives. Using the FDR, you are controlling the number of false positives across all your significant statistical tests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PT" dirty="0" smtClean="0"/>
              <a:t>From: </a:t>
            </a:r>
            <a:r>
              <a:rPr lang="pt-PT" dirty="0" smtClean="0">
                <a:hlinkClick r:id="rId2"/>
              </a:rPr>
              <a:t>http</a:t>
            </a:r>
            <a:r>
              <a:rPr lang="pt-PT" dirty="0">
                <a:hlinkClick r:id="rId2"/>
              </a:rPr>
              <a:t>://seqanswers.com/forums/showthread.php?t=23049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674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Results analysis from the MS people</a:t>
            </a:r>
            <a:endParaRPr lang="pt-P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75264"/>
              </p:ext>
            </p:extLst>
          </p:nvPr>
        </p:nvGraphicFramePr>
        <p:xfrm>
          <a:off x="838200" y="2494251"/>
          <a:ext cx="9785927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48200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37371205"/>
                    </a:ext>
                  </a:extLst>
                </a:gridCol>
                <a:gridCol w="4367261">
                  <a:extLst>
                    <a:ext uri="{9D8B030D-6E8A-4147-A177-3AD203B41FA5}">
                      <a16:colId xmlns:a16="http://schemas.microsoft.com/office/drawing/2014/main" val="213419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MS people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Compomics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Quantification technique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Peptide</a:t>
                      </a:r>
                      <a:r>
                        <a:rPr lang="pt-PT" baseline="0" dirty="0" smtClean="0"/>
                        <a:t> count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Spectra count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Proteins</a:t>
                      </a:r>
                      <a:r>
                        <a:rPr lang="pt-PT" baseline="0" dirty="0" smtClean="0"/>
                        <a:t> detected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928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684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3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Organisms included in DB (organism ID)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Methanobacterium formicicum DSM1535 (2162)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Methanobacterium formicicum DSM1535 (2162),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Methanobacterium formicicum DSM3637 (1204725)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5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10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IDs overlap</a:t>
            </a:r>
            <a:endParaRPr lang="pt-PT" dirty="0"/>
          </a:p>
        </p:txBody>
      </p:sp>
      <p:pic>
        <p:nvPicPr>
          <p:cNvPr id="1028" name="Picture 4" descr="Resultado de imagem para ven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97" y="1999528"/>
            <a:ext cx="6037406" cy="45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3884" y="1506022"/>
            <a:ext cx="398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M. formicicum proteome: 2393 proteins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812079" y="6164219"/>
            <a:ext cx="299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Original analysis: 928 proteins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8088116" y="6164219"/>
            <a:ext cx="33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Compomics analysis: 684 proteins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7467600" y="5070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4103884" y="49599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246</a:t>
            </a:r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5832764" y="5440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</a:t>
            </a:r>
            <a:endParaRPr lang="pt-PT" dirty="0"/>
          </a:p>
        </p:txBody>
      </p:sp>
      <p:sp>
        <p:nvSpPr>
          <p:cNvPr id="13" name="TextBox 12"/>
          <p:cNvSpPr txBox="1"/>
          <p:nvPr/>
        </p:nvSpPr>
        <p:spPr>
          <a:xfrm>
            <a:off x="4752109" y="37427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117</a:t>
            </a:r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5715745" y="42665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565</a:t>
            </a:r>
            <a:endParaRPr lang="pt-PT" dirty="0"/>
          </a:p>
        </p:txBody>
      </p:sp>
      <p:sp>
        <p:nvSpPr>
          <p:cNvPr id="15" name="TextBox 14"/>
          <p:cNvSpPr txBox="1"/>
          <p:nvPr/>
        </p:nvSpPr>
        <p:spPr>
          <a:xfrm>
            <a:off x="6694783" y="37427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119</a:t>
            </a:r>
            <a:endParaRPr lang="pt-PT" dirty="0"/>
          </a:p>
        </p:txBody>
      </p:sp>
      <p:sp>
        <p:nvSpPr>
          <p:cNvPr id="16" name="TextBox 15"/>
          <p:cNvSpPr txBox="1"/>
          <p:nvPr/>
        </p:nvSpPr>
        <p:spPr>
          <a:xfrm>
            <a:off x="5657235" y="26354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1592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4666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Metabolic maps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To be done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641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Download the files from wetransfer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I wanted to get the files though CLI – to get them on the server - , so I used curl</a:t>
            </a:r>
          </a:p>
          <a:p>
            <a:pPr lvl="1"/>
            <a:r>
              <a:rPr lang="pt-PT" dirty="0" smtClean="0"/>
              <a:t>First, open the console of the browser (with inspect element, or the shortcut) and click download</a:t>
            </a:r>
          </a:p>
          <a:p>
            <a:pPr lvl="1"/>
            <a:r>
              <a:rPr lang="pt-PT" dirty="0" smtClean="0"/>
              <a:t>The link will appear</a:t>
            </a:r>
          </a:p>
          <a:p>
            <a:pPr lvl="2"/>
            <a:r>
              <a:rPr lang="pt-PT" sz="1300" dirty="0" smtClean="0"/>
              <a:t>&gt;R</a:t>
            </a:r>
            <a:r>
              <a:rPr lang="en-US" sz="1300" dirty="0" err="1" smtClean="0"/>
              <a:t>esource</a:t>
            </a:r>
            <a:r>
              <a:rPr lang="en-US" sz="1300" dirty="0" smtClean="0"/>
              <a:t> </a:t>
            </a:r>
            <a:r>
              <a:rPr lang="en-US" sz="1300" dirty="0"/>
              <a:t>interpreted as Document but transferred with MIME type binary/octet-stream: "</a:t>
            </a:r>
            <a:r>
              <a:rPr lang="en-US" sz="1300" dirty="0">
                <a:solidFill>
                  <a:srgbClr val="FF0000"/>
                </a:solidFill>
              </a:rPr>
              <a:t>https://download.wetransfer.com//eu2/ebd469fe68cc6950c1fe5fce102d692120190703100440/92c067cb80fb852b78943efbc66504565f4d3daa/</a:t>
            </a:r>
            <a:r>
              <a:rPr lang="en-US" sz="1300" dirty="0">
                <a:solidFill>
                  <a:srgbClr val="7030A0"/>
                </a:solidFill>
              </a:rPr>
              <a:t>wetransfer-ebd469.zip</a:t>
            </a:r>
            <a:r>
              <a:rPr lang="en-US" sz="1300" dirty="0">
                <a:solidFill>
                  <a:srgbClr val="FF0000"/>
                </a:solidFill>
              </a:rPr>
              <a:t>?cf=</a:t>
            </a:r>
            <a:r>
              <a:rPr lang="en-US" sz="1300" dirty="0" err="1">
                <a:solidFill>
                  <a:srgbClr val="FF0000"/>
                </a:solidFill>
              </a:rPr>
              <a:t>y&amp;token</a:t>
            </a:r>
            <a:r>
              <a:rPr lang="en-US" sz="1300" dirty="0">
                <a:solidFill>
                  <a:srgbClr val="FF0000"/>
                </a:solidFill>
              </a:rPr>
              <a:t>=eyJhbGciOiJIUzI1NiJ9.eyJ1bmlxdWUiOiJlYmQ0NjlmZTY4Y2M2OTUwYzFmZTVmY2UxMDJkNjkyMTIwMTkwNzAzMTAwNDQwIiwiZmlsZW5hbWUiOiJ3ZXRyYW5zZmVyLWViZDQ2OS56aXAiLCJleHBpcmVzIjoxNTYyMTYyNDE3LCJob3QiOmZhbHNlLCJieXRlc19lc3RpbWF0ZWQiOjIwMzY3NDIwMzUsImVudHJpZXNfZmluZ2VycHJpbnQiOiI5MmMwNjdjYjgwZmI4NTJiNzg5NDNlZmJjNjY1MDQ1NjVmNGQzZGFhIiwid2F5YmlsbF91cmwiOiJodHRwOi8vcHJvZHVjdGlvbi5iYWNrZW5kLnNlcnZpY2UuZXUtd2VzdC0xLnd0OjkyOTIvd2F5YmlsbC92MS8zMmFmYTE0N2JkNGIwMzU2ZGNhZTYyODk1MThhM2I5ZGMwMmVlM2E5YWE0MjY5YTJiYjRkMjU5ODBlMjBiMzY5YjQ3ZjFkZmEwNWQ1YjQ1YzVkZWJmMWY2ZTMwYTM3YTFiY2I4NDJkZGJjNjZhYWUyYTU4MTgxYTZiNmMxZDcyMyIsImNhbGxiYWNrIjoie1wiZm9ybWRhdGFcIjp7XCJhY3Rpb25cIjpcImh0dHA6Ly9wcm9kdWN0aW9uLmZyb250ZW5kLnNlcnZpY2UuZXUtd2VzdC0xLnd0OjMwMDAvYXBpL2JhY2tlbmQvdHJhbnNmZXJzL2ViZDQ2OWZlNjhjYzY5NTBjMWZlNWZjZTEwMmQ2OTIxMjAxOTA3MDMxMDA0NDAvZG93bmxvYWRzLzY2NTQ3NzIyOTAvY29tcGxldGVkXCJ9LFwiZm9ybVwiOntcInN0YXR1c1wiOltcInBhcmFtXCIsXCJzdGF0dXNcIl0sXCJkb3dubG9hZF9pZFwiOlwiNjY1NDc3MjI5MFwifX0ifQ.BJMMpibVM6GA7n8HAu3WLA571xPUKRMTFxSlRFdQEi0</a:t>
            </a:r>
            <a:r>
              <a:rPr lang="en-US" sz="1300" dirty="0" smtClean="0"/>
              <a:t>".</a:t>
            </a:r>
          </a:p>
          <a:p>
            <a:pPr lvl="1"/>
            <a:r>
              <a:rPr lang="pt-PT" dirty="0" smtClean="0"/>
              <a:t>Rato direito, copy link</a:t>
            </a:r>
          </a:p>
          <a:p>
            <a:pPr lvl="1"/>
            <a:r>
              <a:rPr lang="pt-PT" dirty="0" smtClean="0"/>
              <a:t>Then, curl does the job</a:t>
            </a:r>
          </a:p>
          <a:p>
            <a:pPr lvl="2"/>
            <a:r>
              <a:rPr lang="en-US" sz="1800" dirty="0"/>
              <a:t>curl '</a:t>
            </a:r>
            <a:r>
              <a:rPr lang="en-US" sz="1800" dirty="0">
                <a:solidFill>
                  <a:srgbClr val="FF0000"/>
                </a:solidFill>
              </a:rPr>
              <a:t>https://download.wetransfer.com//</a:t>
            </a:r>
            <a:r>
              <a:rPr lang="en-US" sz="1800" dirty="0" smtClean="0">
                <a:solidFill>
                  <a:srgbClr val="FF0000"/>
                </a:solidFill>
              </a:rPr>
              <a:t>eu2/980b15d42fb15cdc2575900e00bb750220190703095737/5d864040e884044d37a58282f780bff1da947d97/</a:t>
            </a:r>
            <a:r>
              <a:rPr lang="en-US" sz="1800" dirty="0" smtClean="0">
                <a:solidFill>
                  <a:srgbClr val="7030A0"/>
                </a:solidFill>
              </a:rPr>
              <a:t>wetransfer-980b15.zip</a:t>
            </a:r>
            <a:r>
              <a:rPr lang="en-US" sz="1800" dirty="0" smtClean="0">
                <a:solidFill>
                  <a:srgbClr val="FF0000"/>
                </a:solidFill>
              </a:rPr>
              <a:t>?cf=</a:t>
            </a:r>
            <a:r>
              <a:rPr lang="en-US" sz="1800" dirty="0" err="1" smtClean="0">
                <a:solidFill>
                  <a:srgbClr val="FF0000"/>
                </a:solidFill>
              </a:rPr>
              <a:t>y&amp;token</a:t>
            </a:r>
            <a:r>
              <a:rPr lang="en-US" sz="1800" dirty="0" smtClean="0">
                <a:solidFill>
                  <a:srgbClr val="FF0000"/>
                </a:solidFill>
              </a:rPr>
              <a:t>=eyJhbGciOiJIUzI1NiJ9.eyJ1bmlxdWUiOiI5ODBiMTVkNDJmYjE1Y2RjMjU3NTkwMGUwMGJiNzUwMjIwMTkwNzAzMDk1NzM3IiwiZmlsZW5hbWUiOiJ3ZXRyYW5zZmVyLTk4MGIxNS56aXAiLCJleHBpcmVzIjoxNTYyMTYxMDQ5LCJob3QiOmZhbHNlLCJieXRlc19lc3RpbWF0ZWQiOjE4ODQwOTMyOTEsImVudHJpZXNfZmluZ2VycHJpbnQiOiI1ZDg2NDA0MGU4ODQwNDRkMzdhNTgyODJmNzgwYmZmMWRhOTQ3ZDk3Iiwid2F5YmlsbF91cmwiOiJodHRwOi8vcHJvZHVjdGlvbi5iYWNrZW5kLnNlcnZpY2UuZXUtd2VzdC0xLnd0OjkyOTIvd2F5YmlsbC92MS80NDJmMWYzOGViYTlmNWRiYWJlNzlmNzQwNDE3MjVjN2Q3MjljOWZiZTY3NGZlNzBjMmM5YzFjMTFlZDhjMjViMzhmNjY2N2VlNjBmNjFkNWYxYzE1ZmQ0NTU5MjdhZTgyZjQzNjY1MWU2YjZmZDljNDEzODIwNTA5MWU4NDE0NiIsImNhbGxiYWNrIjoie1wiZm9ybWRhdGFcIjp7XCJhY3Rpb25cIjpcImh0dHA6Ly9wcm9kdWN0aW9uLmZyb250ZW5kLnNlcnZpY2UuZXUtd2VzdC0xLnd0OjMwMDAvYXBpL2JhY2tlbmQvdHJhbnNmZXJzLzk4MGIxNWQ0MmZiMTVjZGMyNTc1OTAwZTAwYmI3NTAyMjAxOTA3MDMwOTU3MzcvZG93bmxvYWRzLzY2NTQ1NDg0ODMvY29tcGxldGVkXCJ9LFwiZm9ybVwiOntcInN0YXR1c1wiOltcInBhcmFtXCIsXCJzdGF0dXNcIl0sXCJkb3dubG9hZF9pZFwiOlwiNjY1NDU0ODQ4M1wifX0ifQ.8xpopaXEQ7P6Dp77QYt-</a:t>
            </a:r>
            <a:r>
              <a:rPr lang="en-US" sz="1800" dirty="0">
                <a:solidFill>
                  <a:srgbClr val="FF0000"/>
                </a:solidFill>
              </a:rPr>
              <a:t>_G7EHvtCMkTxrzNFiI8Cjdk</a:t>
            </a:r>
            <a:r>
              <a:rPr lang="en-US" sz="1800" dirty="0"/>
              <a:t>' --location --output </a:t>
            </a:r>
            <a:r>
              <a:rPr lang="en-US" sz="1800" dirty="0">
                <a:solidFill>
                  <a:srgbClr val="7030A0"/>
                </a:solidFill>
              </a:rPr>
              <a:t>wetransfer-980b15.zip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6914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1703"/>
            <a:ext cx="10515600" cy="5615260"/>
          </a:xfrm>
        </p:spPr>
        <p:txBody>
          <a:bodyPr>
            <a:normAutofit/>
          </a:bodyPr>
          <a:lstStyle/>
          <a:p>
            <a:r>
              <a:rPr lang="pt-PT" dirty="0"/>
              <a:t>unzip \*.</a:t>
            </a:r>
            <a:r>
              <a:rPr lang="pt-PT" dirty="0" smtClean="0"/>
              <a:t>zip unzipped all of the zips at once (unzip *.zip did not work)</a:t>
            </a:r>
          </a:p>
          <a:p>
            <a:r>
              <a:rPr lang="pt-PT" dirty="0" smtClean="0"/>
              <a:t>Each file had four files inside</a:t>
            </a:r>
          </a:p>
          <a:p>
            <a:pPr lvl="1"/>
            <a:r>
              <a:rPr lang="pt-PT" dirty="0" smtClean="0"/>
              <a:t>wetransfer-980b15.zip</a:t>
            </a:r>
          </a:p>
          <a:p>
            <a:pPr lvl="2"/>
            <a:r>
              <a:rPr lang="pt-PT" dirty="0"/>
              <a:t>CS1_1uL.wiff. CS1_1uL.wiff.scan, CS1_9uL.wiff, </a:t>
            </a:r>
            <a:r>
              <a:rPr lang="pt-PT" dirty="0" smtClean="0"/>
              <a:t>CS1_9uL.wiff.scan</a:t>
            </a:r>
          </a:p>
          <a:p>
            <a:pPr lvl="1"/>
            <a:r>
              <a:rPr lang="pt-PT" dirty="0" smtClean="0"/>
              <a:t>wetransfer-ebd469.zip</a:t>
            </a:r>
          </a:p>
          <a:p>
            <a:pPr lvl="2"/>
            <a:r>
              <a:rPr lang="pt-PT" dirty="0" smtClean="0"/>
              <a:t>CS2_1uL.wiff</a:t>
            </a:r>
            <a:r>
              <a:rPr lang="pt-PT" dirty="0"/>
              <a:t>. </a:t>
            </a:r>
            <a:r>
              <a:rPr lang="pt-PT" dirty="0" smtClean="0"/>
              <a:t>CS2_1uL.wiff.scan</a:t>
            </a:r>
            <a:r>
              <a:rPr lang="pt-PT" dirty="0"/>
              <a:t>, </a:t>
            </a:r>
            <a:r>
              <a:rPr lang="pt-PT" dirty="0" smtClean="0"/>
              <a:t>CS2_4uL.wiff</a:t>
            </a:r>
            <a:r>
              <a:rPr lang="pt-PT" dirty="0"/>
              <a:t>, </a:t>
            </a:r>
            <a:r>
              <a:rPr lang="pt-PT" dirty="0" smtClean="0"/>
              <a:t>CS2_4uL.wiff.scan</a:t>
            </a:r>
            <a:endParaRPr lang="pt-PT" dirty="0"/>
          </a:p>
          <a:p>
            <a:pPr lvl="1"/>
            <a:r>
              <a:rPr lang="pt-PT" dirty="0"/>
              <a:t>wetransfer-5f5f8f.zip</a:t>
            </a:r>
          </a:p>
          <a:p>
            <a:pPr lvl="2"/>
            <a:r>
              <a:rPr lang="pt-PT" dirty="0" smtClean="0"/>
              <a:t>CS3_1uL.wiff, </a:t>
            </a:r>
            <a:r>
              <a:rPr lang="pt-PT" dirty="0"/>
              <a:t>CS3_1uL.wiff.scan, </a:t>
            </a:r>
            <a:r>
              <a:rPr lang="pt-PT" dirty="0" smtClean="0"/>
              <a:t>CS3_9uL.wiff</a:t>
            </a:r>
            <a:r>
              <a:rPr lang="pt-PT" dirty="0"/>
              <a:t>, CS3_9uL.wiff.scan</a:t>
            </a:r>
          </a:p>
          <a:p>
            <a:pPr lvl="1"/>
            <a:r>
              <a:rPr lang="pt-PT" dirty="0"/>
              <a:t>wetransfer-d612c5.zip</a:t>
            </a:r>
          </a:p>
          <a:p>
            <a:pPr lvl="2"/>
            <a:r>
              <a:rPr lang="pt-PT" dirty="0"/>
              <a:t>CS4_1uL.wiff</a:t>
            </a:r>
            <a:r>
              <a:rPr lang="pt-PT" dirty="0" smtClean="0"/>
              <a:t>, CS4_1uL.wiff.scan</a:t>
            </a:r>
            <a:r>
              <a:rPr lang="pt-PT" dirty="0"/>
              <a:t>, CS4_9uL.wiff</a:t>
            </a:r>
            <a:r>
              <a:rPr lang="pt-PT" dirty="0" smtClean="0"/>
              <a:t>, CS4_9uL.wiff.scan</a:t>
            </a:r>
            <a:endParaRPr lang="pt-PT" dirty="0"/>
          </a:p>
          <a:p>
            <a:pPr lvl="1"/>
            <a:r>
              <a:rPr lang="pt-PT" dirty="0"/>
              <a:t>wetransfer-9cc4d6.zip</a:t>
            </a:r>
          </a:p>
          <a:p>
            <a:pPr lvl="2"/>
            <a:r>
              <a:rPr lang="pt-PT" dirty="0" smtClean="0"/>
              <a:t>CS5_1uL.wiff, CS5_1uL.wiff.scan</a:t>
            </a:r>
            <a:r>
              <a:rPr lang="pt-PT" dirty="0"/>
              <a:t>, CS5_9uL.wiff, CS5_9uL.wiff.scan</a:t>
            </a:r>
            <a:r>
              <a:rPr lang="pt-PT" dirty="0" smtClean="0"/>
              <a:t>,</a:t>
            </a:r>
          </a:p>
          <a:p>
            <a:pPr lvl="1"/>
            <a:r>
              <a:rPr lang="pt-PT" dirty="0" smtClean="0"/>
              <a:t>wetransfer-29b961.zip</a:t>
            </a:r>
          </a:p>
          <a:p>
            <a:pPr lvl="2"/>
            <a:r>
              <a:rPr lang="pt-PT" dirty="0"/>
              <a:t>CS6_1uL.wiff, </a:t>
            </a:r>
            <a:r>
              <a:rPr lang="pt-PT" dirty="0" smtClean="0"/>
              <a:t>CS6_1uL.wiff.scan, CS6_9uL.wiff</a:t>
            </a:r>
            <a:r>
              <a:rPr lang="pt-PT" dirty="0"/>
              <a:t>, CS6_9uL.wiff.scan</a:t>
            </a:r>
            <a:endParaRPr lang="pt-PT" dirty="0" smtClean="0"/>
          </a:p>
          <a:p>
            <a:pPr lvl="2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08361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820"/>
            <a:ext cx="10515600" cy="5331143"/>
          </a:xfrm>
        </p:spPr>
        <p:txBody>
          <a:bodyPr/>
          <a:lstStyle/>
          <a:p>
            <a:r>
              <a:rPr lang="pt-PT" dirty="0" smtClean="0"/>
              <a:t>Couldn’t convert to MGF in the server</a:t>
            </a:r>
          </a:p>
          <a:p>
            <a:pPr lvl="1"/>
            <a:r>
              <a:rPr lang="en-US" dirty="0"/>
              <a:t>processing file: CS2_1uL.wiff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ReaderFail</a:t>
            </a:r>
            <a:r>
              <a:rPr lang="en-US" dirty="0"/>
              <a:t>] [</a:t>
            </a:r>
            <a:r>
              <a:rPr lang="en-US" dirty="0" err="1"/>
              <a:t>Reader_ABI</a:t>
            </a:r>
            <a:r>
              <a:rPr lang="en-US" dirty="0"/>
              <a:t>::read()] </a:t>
            </a:r>
            <a:r>
              <a:rPr lang="en-US" dirty="0" err="1"/>
              <a:t>ABSciex</a:t>
            </a:r>
            <a:r>
              <a:rPr lang="en-US" dirty="0"/>
              <a:t> WIFF reader not implemented: requires </a:t>
            </a:r>
            <a:r>
              <a:rPr lang="en-US" dirty="0" err="1"/>
              <a:t>ABSciex</a:t>
            </a:r>
            <a:r>
              <a:rPr lang="en-US" dirty="0"/>
              <a:t> DLLs which only work on Windows</a:t>
            </a:r>
          </a:p>
          <a:p>
            <a:pPr lvl="1"/>
            <a:r>
              <a:rPr lang="en-US" dirty="0"/>
              <a:t>Error processing file </a:t>
            </a:r>
            <a:r>
              <a:rPr lang="en-US" dirty="0" smtClean="0"/>
              <a:t>CS2_1uL.wiff</a:t>
            </a:r>
          </a:p>
          <a:p>
            <a:r>
              <a:rPr lang="en-US" dirty="0" smtClean="0"/>
              <a:t>Have to download to windows</a:t>
            </a:r>
          </a:p>
          <a:p>
            <a:pPr lvl="1"/>
            <a:r>
              <a:rPr lang="en-US" dirty="0" smtClean="0"/>
              <a:t>It worked without an itch</a:t>
            </a:r>
          </a:p>
          <a:p>
            <a:r>
              <a:rPr lang="en-US" dirty="0" smtClean="0"/>
              <a:t>Downloaded M. </a:t>
            </a:r>
            <a:r>
              <a:rPr lang="en-US" dirty="0" err="1" smtClean="0"/>
              <a:t>formicicum</a:t>
            </a:r>
            <a:r>
              <a:rPr lang="en-US" dirty="0" smtClean="0"/>
              <a:t> proteome</a:t>
            </a:r>
          </a:p>
          <a:p>
            <a:pPr lvl="1"/>
            <a:r>
              <a:rPr lang="pt-PT" dirty="0">
                <a:hlinkClick r:id="rId2"/>
              </a:rPr>
              <a:t>https://www.uniprot.org/uniprot/?query=Methanobacterium%20formicicum%20DSM1535&amp;sort=score#</a:t>
            </a:r>
            <a:r>
              <a:rPr lang="en-US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112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Analysing with </a:t>
            </a:r>
            <a:r>
              <a:rPr lang="pt-PT" dirty="0" smtClean="0"/>
              <a:t>MaxQUANT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Tutorial: </a:t>
            </a:r>
            <a:r>
              <a:rPr lang="pt-PT" dirty="0">
                <a:hlinkClick r:id="rId2"/>
              </a:rPr>
              <a:t>https://pharmazie.uni-greifswald.de/fileadmin/uni-greifswald/fakultaet/mnf/pharma/biotechno/dokumente/MaxQuant_Infos_and_Tutorial_07.pdf</a:t>
            </a:r>
            <a:endParaRPr lang="pt-PT" dirty="0"/>
          </a:p>
          <a:p>
            <a:r>
              <a:rPr lang="pt-PT" dirty="0"/>
              <a:t>Automatically identified spectrometry technology</a:t>
            </a:r>
          </a:p>
          <a:p>
            <a:r>
              <a:rPr lang="pt-PT" dirty="0"/>
              <a:t>Set same parameter group for all – group 0</a:t>
            </a:r>
          </a:p>
          <a:p>
            <a:r>
              <a:rPr lang="pt-PT" dirty="0"/>
              <a:t>Experiment by CS – CS1-6</a:t>
            </a:r>
          </a:p>
          <a:p>
            <a:pPr lvl="1"/>
            <a:r>
              <a:rPr lang="pt-PT" dirty="0"/>
              <a:t>In the final outputs, MAxQUANT groups the information of different data from the same experiment</a:t>
            </a:r>
          </a:p>
          <a:p>
            <a:r>
              <a:rPr lang="pt-PT" dirty="0"/>
              <a:t>Fraction set by conditions – with or without GAC</a:t>
            </a:r>
          </a:p>
          <a:p>
            <a:pPr lvl="1"/>
            <a:r>
              <a:rPr lang="pt-PT" dirty="0"/>
              <a:t>MaxQUANT tries to group the peptides found across data of same fraction to find additional proteins - 1.4.4 Match between runs</a:t>
            </a:r>
          </a:p>
          <a:p>
            <a:pPr lvl="1"/>
            <a:r>
              <a:rPr lang="pt-PT" dirty="0"/>
              <a:t>Fractions are also normalized separately</a:t>
            </a:r>
          </a:p>
          <a:p>
            <a:r>
              <a:rPr lang="pt-PT" dirty="0"/>
              <a:t>PTM True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963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7" y="1423851"/>
            <a:ext cx="10288436" cy="517165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Analysing with </a:t>
            </a:r>
            <a:r>
              <a:rPr lang="pt-PT" dirty="0" smtClean="0"/>
              <a:t>MaxQUANT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148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3"/>
            <a:ext cx="10515600" cy="4648609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Tax ID selected was 2162 – M. Formicicum</a:t>
            </a:r>
          </a:p>
          <a:p>
            <a:r>
              <a:rPr lang="pt-PT" dirty="0" smtClean="0"/>
              <a:t>Analysis started 11:48 2019-7-8</a:t>
            </a:r>
          </a:p>
          <a:p>
            <a:pPr lvl="1"/>
            <a:r>
              <a:rPr lang="pt-PT" dirty="0" smtClean="0"/>
              <a:t>It takes too long (two hours for two files, and counting)</a:t>
            </a:r>
          </a:p>
          <a:p>
            <a:r>
              <a:rPr lang="pt-PT" dirty="0" smtClean="0"/>
              <a:t>Tried on bridge server</a:t>
            </a:r>
          </a:p>
          <a:p>
            <a:pPr lvl="1"/>
            <a:r>
              <a:rPr lang="pt-PT" dirty="0" smtClean="0"/>
              <a:t>Seems conda’s maxquant may be of no use – olle32.dll missing. Decided to download it the interface way, as before</a:t>
            </a:r>
          </a:p>
          <a:p>
            <a:r>
              <a:rPr lang="pt-PT" dirty="0" smtClean="0"/>
              <a:t>Direct download from MaxQUANT’s team exe (mono MaxQuant/bin/MaxQuantCmd.exe) does not work either</a:t>
            </a:r>
          </a:p>
          <a:p>
            <a:pPr lvl="1"/>
            <a:r>
              <a:rPr lang="pt-PT" dirty="0"/>
              <a:t>Head of combined/proc/Testing_raw_files\ </a:t>
            </a:r>
            <a:r>
              <a:rPr lang="pt-PT" dirty="0" smtClean="0"/>
              <a:t>0212.error.txt may have the answer, same as when using conda’s maxquant</a:t>
            </a:r>
          </a:p>
          <a:p>
            <a:pPr lvl="1"/>
            <a:r>
              <a:rPr lang="pt-PT" dirty="0"/>
              <a:t>error   /home/jsequeira/Catia_MS/wiff/CS1_9uL.wiff_The file '/home/jsequeira/Catia_MS/wiff/CS1_9uL.wiff' appears to be corrupt. Try to open it with vendor software. Error message: ole32.dll</a:t>
            </a:r>
            <a:r>
              <a:rPr lang="pt-PT" dirty="0" smtClean="0"/>
              <a:t>_</a:t>
            </a:r>
          </a:p>
          <a:p>
            <a:r>
              <a:rPr lang="pt-PT" dirty="0" smtClean="0"/>
              <a:t>Gonna try converting to mzXML</a:t>
            </a:r>
          </a:p>
          <a:p>
            <a:pPr lvl="1"/>
            <a:r>
              <a:rPr lang="pt-PT" dirty="0" smtClean="0"/>
              <a:t>Since MaxQuant doesn’t accept MGF format</a:t>
            </a:r>
            <a:endParaRPr lang="pt-PT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Analysing with </a:t>
            </a:r>
            <a:r>
              <a:rPr lang="pt-PT" dirty="0" smtClean="0"/>
              <a:t>MaxQUANT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482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cRAP database was added to the methanobacterium proteome</a:t>
            </a:r>
          </a:p>
          <a:p>
            <a:r>
              <a:rPr lang="pt-PT" dirty="0" smtClean="0"/>
              <a:t>Comands – create decoy database; create search parameters file; perform PSM; generate reports</a:t>
            </a:r>
          </a:p>
          <a:p>
            <a:pPr lvl="1"/>
            <a:r>
              <a:rPr lang="pt-PT" dirty="0"/>
              <a:t>searchgui eu.isas.searchgui.cmd.FastaCLI -in /home/jsequeira/Catia_MS/mgf/database.fasta -decoy</a:t>
            </a:r>
          </a:p>
          <a:p>
            <a:pPr lvl="1"/>
            <a:r>
              <a:rPr lang="pt-PT" dirty="0"/>
              <a:t>searchgui eu.isas.searchgui.cmd.IdentificationParametersCLI -out /home/jsequeira/Catia_MS/mgf/sample1_1/params.par -db /home/jsequeira/Catia_MS/mgf/database_concatenated_target_decoy.fasta -prec_tol 10 -frag_tol 0.02 -enzyme Trypsin -fixed_mods "Carbamidomethylation of C" -variable_mods "Oxidation of M, Acetylation of protein N-term" -mc </a:t>
            </a:r>
            <a:r>
              <a:rPr lang="pt-PT" dirty="0" smtClean="0"/>
              <a:t>2</a:t>
            </a:r>
          </a:p>
          <a:p>
            <a:pPr lvl="2"/>
            <a:r>
              <a:rPr lang="pt-PT" dirty="0" smtClean="0"/>
              <a:t>-enzyme Trypsin is the default</a:t>
            </a:r>
          </a:p>
          <a:p>
            <a:pPr lvl="1"/>
            <a:r>
              <a:rPr lang="pt-PT" dirty="0"/>
              <a:t>searchgui eu.isas.searchgui.cmd.SearchCLI -spectrum_files /home/jsequeira/Catia_MS/mgf/sample1_1 -output_folder /home/jsequeira/Catia_MS/mgf/sample1_1 -id_params /home/jsequeira/Catia_MS/mgf/sample1_1/params.par -xtandem 1 -myrimatch 1 -msgf </a:t>
            </a:r>
            <a:r>
              <a:rPr lang="pt-PT" dirty="0" smtClean="0"/>
              <a:t>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Analysing with </a:t>
            </a:r>
            <a:r>
              <a:rPr lang="pt-PT" dirty="0" smtClean="0"/>
              <a:t>Compomics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77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1uL files have consistently less identifications than the others</a:t>
            </a:r>
            <a:endParaRPr lang="pt-P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57025"/>
              </p:ext>
            </p:extLst>
          </p:nvPr>
        </p:nvGraphicFramePr>
        <p:xfrm>
          <a:off x="3777673" y="1842654"/>
          <a:ext cx="522091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05">
                  <a:extLst>
                    <a:ext uri="{9D8B030D-6E8A-4147-A177-3AD203B41FA5}">
                      <a16:colId xmlns:a16="http://schemas.microsoft.com/office/drawing/2014/main" val="1153563141"/>
                    </a:ext>
                  </a:extLst>
                </a:gridCol>
                <a:gridCol w="3441010">
                  <a:extLst>
                    <a:ext uri="{9D8B030D-6E8A-4147-A177-3AD203B41FA5}">
                      <a16:colId xmlns:a16="http://schemas.microsoft.com/office/drawing/2014/main" val="4028653677"/>
                    </a:ext>
                  </a:extLst>
                </a:gridCol>
              </a:tblGrid>
              <a:tr h="343564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Name of sample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Number</a:t>
                      </a:r>
                      <a:r>
                        <a:rPr lang="pt-PT" baseline="0" dirty="0" smtClean="0"/>
                        <a:t> of rows in protein report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6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1_1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272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8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1_9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433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2_1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223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0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2_4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554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6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3_1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306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1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3_9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393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5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4_1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157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8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4_9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353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5_1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155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8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5_9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230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75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6_1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330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Sample</a:t>
                      </a:r>
                      <a:r>
                        <a:rPr lang="pt-PT" baseline="0" dirty="0" smtClean="0"/>
                        <a:t> 6_9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454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931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564" y="2618509"/>
            <a:ext cx="30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But more identifications per uL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32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11038</TotalTime>
  <Words>1056</Words>
  <Application>Microsoft Office PowerPoint</Application>
  <PresentationFormat>Widescreen</PresentationFormat>
  <Paragraphs>338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Proteomics analysis of Cátia’s WIFF files</vt:lpstr>
      <vt:lpstr>Download the files from wetransfer</vt:lpstr>
      <vt:lpstr>PowerPoint Presentation</vt:lpstr>
      <vt:lpstr>PowerPoint Presentation</vt:lpstr>
      <vt:lpstr>Analysing with MaxQUANT</vt:lpstr>
      <vt:lpstr>Analysing with MaxQUANT</vt:lpstr>
      <vt:lpstr>Analysing with MaxQUANT</vt:lpstr>
      <vt:lpstr>Analysing with Compomics</vt:lpstr>
      <vt:lpstr>The 1uL files have consistently less identifications than the others</vt:lpstr>
      <vt:lpstr>DE analysis with 6 conditions – each sample</vt:lpstr>
      <vt:lpstr>DE analysis with 2 conditions – AC vs no AC</vt:lpstr>
      <vt:lpstr>DE analysis with 3 conditions – initial, exponential and end of methane production</vt:lpstr>
      <vt:lpstr>Analysis of 2 conditions – most differentially expressed proteins</vt:lpstr>
      <vt:lpstr>P-value vs p-adj</vt:lpstr>
      <vt:lpstr>Results analysis from the MS people</vt:lpstr>
      <vt:lpstr>IDs overlap</vt:lpstr>
      <vt:lpstr>Metabolic maps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Proteomics analysis of Cátia’s WIFF files</dc:title>
  <dc:creator>João Sequeira</dc:creator>
  <cp:lastModifiedBy>João Sequeira</cp:lastModifiedBy>
  <cp:revision>25</cp:revision>
  <dcterms:created xsi:type="dcterms:W3CDTF">2019-07-12T09:26:15Z</dcterms:created>
  <dcterms:modified xsi:type="dcterms:W3CDTF">2019-10-09T23:33:15Z</dcterms:modified>
</cp:coreProperties>
</file>