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  <p:sldId id="259" r:id="rId10"/>
    <p:sldId id="265" r:id="rId11"/>
    <p:sldId id="266" r:id="rId12"/>
    <p:sldId id="267" r:id="rId13"/>
    <p:sldId id="273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3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3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99B9-A11D-4CC1-9C7B-4A734DFDE682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DDAF-2800-4A39-A4BA-1415033A9D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9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sciencedirect.com/topics/agricultural-and-biological-sciences/methanofura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uniprot/A0A090I333" TargetMode="External"/><Relationship Id="rId2" Type="http://schemas.openxmlformats.org/officeDocument/2006/relationships/hyperlink" Target="https://www.uniprot.org/uniprot/A0A089ZAY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prot.org/uniprot/A0A090I4H6" TargetMode="External"/><Relationship Id="rId4" Type="http://schemas.openxmlformats.org/officeDocument/2006/relationships/hyperlink" Target="https://www.uniprot.org/uniprot/A0A090JSM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jp/dbget-bin/www_bget?ec:1.17.4.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uniprot/A0A090JXV9" TargetMode="External"/><Relationship Id="rId5" Type="http://schemas.openxmlformats.org/officeDocument/2006/relationships/hyperlink" Target="https://www.uniprot.org/uniprot/A0A090JW98" TargetMode="External"/><Relationship Id="rId4" Type="http://schemas.openxmlformats.org/officeDocument/2006/relationships/hyperlink" Target="https://www.genome.jp/dbget-bin/www_bget?mfi:DSM1535_14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ptidoglycan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ncbi.nlm.nih.gov/protein/WP_048073207.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uniprot/A0A090I2M3" TargetMode="External"/><Relationship Id="rId5" Type="http://schemas.openxmlformats.org/officeDocument/2006/relationships/hyperlink" Target="https://www.uniprot.org/uniprot/A0A090I2G6" TargetMode="External"/><Relationship Id="rId4" Type="http://schemas.openxmlformats.org/officeDocument/2006/relationships/hyperlink" Target="https://www.ebi.ac.uk/QuickGO/term/GO:005191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PROTEOMICS RESULTS</a:t>
            </a:r>
            <a:endParaRPr lang="en-GB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48013"/>
            <a:ext cx="9144000" cy="2138765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300" dirty="0" smtClean="0"/>
              <a:t>Data de </a:t>
            </a:r>
            <a:r>
              <a:rPr lang="en-GB" sz="1300" dirty="0" err="1" smtClean="0"/>
              <a:t>entrega</a:t>
            </a:r>
            <a:r>
              <a:rPr lang="en-GB" sz="1300" dirty="0" smtClean="0"/>
              <a:t> das </a:t>
            </a:r>
            <a:r>
              <a:rPr lang="en-GB" sz="1300" dirty="0" err="1" smtClean="0"/>
              <a:t>amostras</a:t>
            </a:r>
            <a:r>
              <a:rPr lang="en-GB" sz="1300" dirty="0" smtClean="0"/>
              <a:t>: 23/05/2019</a:t>
            </a:r>
          </a:p>
          <a:p>
            <a:pPr algn="l"/>
            <a:r>
              <a:rPr lang="en-GB" sz="1300" dirty="0" smtClean="0"/>
              <a:t>Data de </a:t>
            </a:r>
            <a:r>
              <a:rPr lang="en-GB" sz="1300" dirty="0" err="1" smtClean="0"/>
              <a:t>análise</a:t>
            </a:r>
            <a:r>
              <a:rPr lang="en-GB" sz="1300" dirty="0" smtClean="0"/>
              <a:t> no MS/MS: 25/06/2019</a:t>
            </a:r>
          </a:p>
          <a:p>
            <a:pPr algn="l"/>
            <a:r>
              <a:rPr lang="en-GB" sz="1300" dirty="0" smtClean="0"/>
              <a:t>Data de </a:t>
            </a:r>
            <a:r>
              <a:rPr lang="en-GB" sz="1300" dirty="0" err="1" smtClean="0"/>
              <a:t>início</a:t>
            </a:r>
            <a:r>
              <a:rPr lang="en-GB" sz="1300" dirty="0" smtClean="0"/>
              <a:t> de </a:t>
            </a:r>
            <a:r>
              <a:rPr lang="en-GB" sz="1300" dirty="0" err="1" smtClean="0"/>
              <a:t>tratamento</a:t>
            </a:r>
            <a:r>
              <a:rPr lang="en-GB" sz="1300" dirty="0" smtClean="0"/>
              <a:t> dos dados: 17/07/2019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Cátia Braga, </a:t>
            </a:r>
            <a:r>
              <a:rPr lang="en-GB" dirty="0" err="1" smtClean="0"/>
              <a:t>João</a:t>
            </a:r>
            <a:r>
              <a:rPr lang="en-GB" dirty="0" smtClean="0"/>
              <a:t> </a:t>
            </a:r>
            <a:r>
              <a:rPr lang="en-GB" dirty="0" err="1" smtClean="0"/>
              <a:t>Sequeira</a:t>
            </a:r>
            <a:r>
              <a:rPr lang="en-GB" dirty="0" smtClean="0"/>
              <a:t>, </a:t>
            </a:r>
            <a:r>
              <a:rPr lang="en-GB" dirty="0" err="1" smtClean="0"/>
              <a:t>Andreia</a:t>
            </a:r>
            <a:r>
              <a:rPr lang="en-GB" dirty="0" smtClean="0"/>
              <a:t> Salvador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55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23768"/>
              </p:ext>
            </p:extLst>
          </p:nvPr>
        </p:nvGraphicFramePr>
        <p:xfrm>
          <a:off x="216976" y="743919"/>
          <a:ext cx="11809708" cy="6654800"/>
        </p:xfrm>
        <a:graphic>
          <a:graphicData uri="http://schemas.openxmlformats.org/drawingml/2006/table">
            <a:tbl>
              <a:tblPr/>
              <a:tblGrid>
                <a:gridCol w="2576470">
                  <a:extLst>
                    <a:ext uri="{9D8B030D-6E8A-4147-A177-3AD203B41FA5}">
                      <a16:colId xmlns:a16="http://schemas.microsoft.com/office/drawing/2014/main" val="1774205930"/>
                    </a:ext>
                  </a:extLst>
                </a:gridCol>
                <a:gridCol w="2108021">
                  <a:extLst>
                    <a:ext uri="{9D8B030D-6E8A-4147-A177-3AD203B41FA5}">
                      <a16:colId xmlns:a16="http://schemas.microsoft.com/office/drawing/2014/main" val="659046521"/>
                    </a:ext>
                  </a:extLst>
                </a:gridCol>
                <a:gridCol w="2299660">
                  <a:extLst>
                    <a:ext uri="{9D8B030D-6E8A-4147-A177-3AD203B41FA5}">
                      <a16:colId xmlns:a16="http://schemas.microsoft.com/office/drawing/2014/main" val="2454477765"/>
                    </a:ext>
                  </a:extLst>
                </a:gridCol>
                <a:gridCol w="1650217">
                  <a:extLst>
                    <a:ext uri="{9D8B030D-6E8A-4147-A177-3AD203B41FA5}">
                      <a16:colId xmlns:a16="http://schemas.microsoft.com/office/drawing/2014/main" val="1187451492"/>
                    </a:ext>
                  </a:extLst>
                </a:gridCol>
                <a:gridCol w="2100036">
                  <a:extLst>
                    <a:ext uri="{9D8B030D-6E8A-4147-A177-3AD203B41FA5}">
                      <a16:colId xmlns:a16="http://schemas.microsoft.com/office/drawing/2014/main" val="2679687148"/>
                    </a:ext>
                  </a:extLst>
                </a:gridCol>
                <a:gridCol w="1075304">
                  <a:extLst>
                    <a:ext uri="{9D8B030D-6E8A-4147-A177-3AD203B41FA5}">
                      <a16:colId xmlns:a16="http://schemas.microsoft.com/office/drawing/2014/main" val="3604891718"/>
                    </a:ext>
                  </a:extLst>
                </a:gridCol>
              </a:tblGrid>
              <a:tr h="187264"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2" marR="7112" marT="7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functional category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210682"/>
                  </a:ext>
                </a:extLst>
              </a:tr>
              <a:tr h="108547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phosphoribosyltransferase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(ATP-PRT) (ATP-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PRTase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(EC 2.4.2.17)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Amino-acid biosynthesis; L-histidine biosynthesis; L-histidine from 5-phospho-alpha-D-ribose 1-diphosphate: step 1/9. {ECO:0000256|HAMAP-Rule:MF_00079}.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transport and metabolism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 phosphoribosyltransferase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20040"/>
                  </a:ext>
                </a:extLst>
              </a:tr>
              <a:tr h="54654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ATP-dependent protease S16 family (Archaeal Lon protease) (EC 3.4.21.-)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Posttranslational modification, protein turnover, chaperones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ATP-dependent protease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10.89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422197"/>
                  </a:ext>
                </a:extLst>
              </a:tr>
              <a:tr h="36690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Malate dehydrogenase (EC 1.1.1.37)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Malate/lactate dehydrogenases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18.68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49065"/>
                  </a:ext>
                </a:extLst>
              </a:tr>
              <a:tr h="36690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Exosome subunit (Ribosome maturation protein SDO1 homolog)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exosome subunit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01447"/>
                  </a:ext>
                </a:extLst>
              </a:tr>
              <a:tr h="1983691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Carbamoyl-phosphate synthase small chain (EC 6.3.5.5) (Carbamoyl-phosphate synthetase glutamine chain)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Amino-acid biosynthesis; L-arginine biosynthesis; carbamoyl phosphate from bicarbonate: step 1/1. {ECO:0000256|HAMAP-Rule:MF_01209}.; PATHWAY: Pyrimidine metabolism; UMP biosynthesis via de novo pathway; (S)-dihydroorotate from bicarbonate: step 1/3. {ECO:0000256|HAMAP-Rule:MF_01209}.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transport and metabolism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Carbamoylphosphate synthase small subunit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286503"/>
                  </a:ext>
                </a:extLst>
              </a:tr>
              <a:tr h="36690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 ligase (EC 6.5.1.1) (Polydeoxyribonucleotide synthase [ATP])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Replication, recombination and repair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ATP-dependent DNA ligase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21438"/>
                  </a:ext>
                </a:extLst>
              </a:tr>
              <a:tr h="36690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CBS domain-containing protein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function prediction only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FOG: CBS domain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500802"/>
                  </a:ext>
                </a:extLst>
              </a:tr>
              <a:tr h="36690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function prediction only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 (ATP-grasp superfamily)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12141"/>
                  </a:ext>
                </a:extLst>
              </a:tr>
              <a:tr h="36690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Histidine kinase/response regulator hybrid protein (Signal transduction histidine kinase)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transduction mechanisms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transduction histidine kinase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61962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600892" y="-15051"/>
            <a:ext cx="10985862" cy="646331"/>
            <a:chOff x="600892" y="128642"/>
            <a:chExt cx="10985862" cy="646331"/>
          </a:xfrm>
        </p:grpSpPr>
        <p:cxnSp>
          <p:nvCxnSpPr>
            <p:cNvPr id="6" name="Conexão reta 5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96935" y="128642"/>
              <a:ext cx="858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Proteins detected only in the </a:t>
              </a:r>
              <a:r>
                <a:rPr kumimoji="0" lang="en-GB" sz="3600" b="1" i="0" u="none" strike="noStrike" kern="0" normalizeH="0" baseline="0" noProof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control assay</a:t>
              </a:r>
              <a:endParaRPr kumimoji="0" lang="en-GB" sz="36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56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57050"/>
              </p:ext>
            </p:extLst>
          </p:nvPr>
        </p:nvGraphicFramePr>
        <p:xfrm>
          <a:off x="464950" y="1022886"/>
          <a:ext cx="11375754" cy="5781849"/>
        </p:xfrm>
        <a:graphic>
          <a:graphicData uri="http://schemas.openxmlformats.org/drawingml/2006/table">
            <a:tbl>
              <a:tblPr/>
              <a:tblGrid>
                <a:gridCol w="2481796">
                  <a:extLst>
                    <a:ext uri="{9D8B030D-6E8A-4147-A177-3AD203B41FA5}">
                      <a16:colId xmlns:a16="http://schemas.microsoft.com/office/drawing/2014/main" val="4168783483"/>
                    </a:ext>
                  </a:extLst>
                </a:gridCol>
                <a:gridCol w="2030560">
                  <a:extLst>
                    <a:ext uri="{9D8B030D-6E8A-4147-A177-3AD203B41FA5}">
                      <a16:colId xmlns:a16="http://schemas.microsoft.com/office/drawing/2014/main" val="2282378161"/>
                    </a:ext>
                  </a:extLst>
                </a:gridCol>
                <a:gridCol w="2215157">
                  <a:extLst>
                    <a:ext uri="{9D8B030D-6E8A-4147-A177-3AD203B41FA5}">
                      <a16:colId xmlns:a16="http://schemas.microsoft.com/office/drawing/2014/main" val="2248677614"/>
                    </a:ext>
                  </a:extLst>
                </a:gridCol>
                <a:gridCol w="1589580">
                  <a:extLst>
                    <a:ext uri="{9D8B030D-6E8A-4147-A177-3AD203B41FA5}">
                      <a16:colId xmlns:a16="http://schemas.microsoft.com/office/drawing/2014/main" val="726362021"/>
                    </a:ext>
                  </a:extLst>
                </a:gridCol>
                <a:gridCol w="2022870">
                  <a:extLst>
                    <a:ext uri="{9D8B030D-6E8A-4147-A177-3AD203B41FA5}">
                      <a16:colId xmlns:a16="http://schemas.microsoft.com/office/drawing/2014/main" val="1770604107"/>
                    </a:ext>
                  </a:extLst>
                </a:gridCol>
                <a:gridCol w="1035791">
                  <a:extLst>
                    <a:ext uri="{9D8B030D-6E8A-4147-A177-3AD203B41FA5}">
                      <a16:colId xmlns:a16="http://schemas.microsoft.com/office/drawing/2014/main" val="3564121912"/>
                    </a:ext>
                  </a:extLst>
                </a:gridCol>
              </a:tblGrid>
              <a:tr h="525369"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names</a:t>
                      </a:r>
                    </a:p>
                  </a:txBody>
                  <a:tcPr marL="7112" marR="7112" marT="71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functional category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255995"/>
                  </a:ext>
                </a:extLst>
              </a:tr>
              <a:tr h="783747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Arginine--tRNA ligase (EC 6.1.1.19) (Arginyl-tRNA synthetase) (ArgRS)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Arginyl-tRNA synthetase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13.59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29688"/>
                  </a:ext>
                </a:extLst>
              </a:tr>
              <a:tr h="1558881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Posttranslational modification, protein turnover, chaperones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protein, small RNA-binding pol III transcript stabilizing protein and related La-motif-containing proteins involved in translation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597168"/>
                  </a:ext>
                </a:extLst>
              </a:tr>
              <a:tr h="2334015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5'-deoxyadenosine deaminase (5'-dA deaminase) (EC 3.5.4.41) (5'-methylthioadenosine deaminase) (MTA deaminase) (EC 3.5.4.31) (Adenosine deaminase) (EC 3.5.4.4) (S-adenosylhomocysteine deaminase) (SAH deaminase) (EC 3.5.4.28)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Amino-acid biosynthesis; S-adenosyl-L-methionine biosynthesis. {ECO:0000256|HAMAP-Rule:MF_01281}.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transport and metabolism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Cytosine deaminase and related metal-dependent hydrolases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80396"/>
                  </a:ext>
                </a:extLst>
              </a:tr>
              <a:tr h="579837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unknown 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conserved protein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7112" marR="7112" marT="71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465660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600892" y="128642"/>
            <a:ext cx="10985862" cy="646331"/>
            <a:chOff x="600892" y="128642"/>
            <a:chExt cx="10985862" cy="646331"/>
          </a:xfrm>
        </p:grpSpPr>
        <p:cxnSp>
          <p:nvCxnSpPr>
            <p:cNvPr id="6" name="Conexão reta 5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96934" y="128642"/>
              <a:ext cx="9967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Proteins detected</a:t>
              </a:r>
              <a:r>
                <a:rPr kumimoji="0" lang="en-GB" sz="3600" b="0" i="0" u="none" strike="noStrike" kern="0" cap="none" spc="0" normalizeH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only in the </a:t>
              </a:r>
              <a:r>
                <a:rPr kumimoji="0" lang="en-GB" sz="3600" b="1" i="0" u="none" strike="noStrike" kern="0" normalizeH="0" noProof="0" dirty="0" smtClean="0">
                  <a:ln w="22225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assay with 0.5 g/L AC</a:t>
              </a:r>
              <a:endParaRPr kumimoji="0" lang="en-GB" sz="3600" b="1" i="0" u="none" strike="noStrike" kern="0" normalizeH="0" baseline="0" noProof="0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61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5428"/>
              </p:ext>
            </p:extLst>
          </p:nvPr>
        </p:nvGraphicFramePr>
        <p:xfrm>
          <a:off x="387458" y="976393"/>
          <a:ext cx="11256290" cy="5810253"/>
        </p:xfrm>
        <a:graphic>
          <a:graphicData uri="http://schemas.openxmlformats.org/drawingml/2006/table">
            <a:tbl>
              <a:tblPr/>
              <a:tblGrid>
                <a:gridCol w="2226873">
                  <a:extLst>
                    <a:ext uri="{9D8B030D-6E8A-4147-A177-3AD203B41FA5}">
                      <a16:colId xmlns:a16="http://schemas.microsoft.com/office/drawing/2014/main" val="2984122433"/>
                    </a:ext>
                  </a:extLst>
                </a:gridCol>
                <a:gridCol w="1821987">
                  <a:extLst>
                    <a:ext uri="{9D8B030D-6E8A-4147-A177-3AD203B41FA5}">
                      <a16:colId xmlns:a16="http://schemas.microsoft.com/office/drawing/2014/main" val="1374262446"/>
                    </a:ext>
                  </a:extLst>
                </a:gridCol>
                <a:gridCol w="1987622">
                  <a:extLst>
                    <a:ext uri="{9D8B030D-6E8A-4147-A177-3AD203B41FA5}">
                      <a16:colId xmlns:a16="http://schemas.microsoft.com/office/drawing/2014/main" val="150233774"/>
                    </a:ext>
                  </a:extLst>
                </a:gridCol>
                <a:gridCol w="1426303">
                  <a:extLst>
                    <a:ext uri="{9D8B030D-6E8A-4147-A177-3AD203B41FA5}">
                      <a16:colId xmlns:a16="http://schemas.microsoft.com/office/drawing/2014/main" val="2788894282"/>
                    </a:ext>
                  </a:extLst>
                </a:gridCol>
                <a:gridCol w="1815085">
                  <a:extLst>
                    <a:ext uri="{9D8B030D-6E8A-4147-A177-3AD203B41FA5}">
                      <a16:colId xmlns:a16="http://schemas.microsoft.com/office/drawing/2014/main" val="2538697954"/>
                    </a:ext>
                  </a:extLst>
                </a:gridCol>
                <a:gridCol w="929397">
                  <a:extLst>
                    <a:ext uri="{9D8B030D-6E8A-4147-A177-3AD203B41FA5}">
                      <a16:colId xmlns:a16="http://schemas.microsoft.com/office/drawing/2014/main" val="1767690057"/>
                    </a:ext>
                  </a:extLst>
                </a:gridCol>
                <a:gridCol w="1049023">
                  <a:extLst>
                    <a:ext uri="{9D8B030D-6E8A-4147-A177-3AD203B41FA5}">
                      <a16:colId xmlns:a16="http://schemas.microsoft.com/office/drawing/2014/main" val="451094006"/>
                    </a:ext>
                  </a:extLst>
                </a:gridCol>
              </a:tblGrid>
              <a:tr h="450283"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names</a:t>
                      </a:r>
                    </a:p>
                  </a:txBody>
                  <a:tcPr marL="5975" marR="5975" marT="59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functional category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716293"/>
                  </a:ext>
                </a:extLst>
              </a:tr>
              <a:tr h="450283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F420-non-reducing hydrogenase subunit A (EC 1.12.99.-)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F420-reducing hydrogenase, alpha subunit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47365"/>
                  </a:ext>
                </a:extLst>
              </a:tr>
              <a:tr h="893328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Proteasome subunit beta (EC 3.4.25.1) (20S proteasome beta subunit) (Proteasome core protein PsmB)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Posttranslational modification, protein turnover, chaperones 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20S proteasome, alpha and beta subunits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Underexpressed in AC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640203"/>
                  </a:ext>
                </a:extLst>
              </a:tr>
              <a:tr h="1557896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Methyl-coenzyme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reductase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subunit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(EC 2.8.4.1)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One-carbon metabolism; methyl-coenzyme M reduction; methane from methyl-coenzyme M: step 1/1. {ECO:0000256|PIRNR:PIRNR000262}.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transport and metabolism 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coenzyme M reductase, alpha subunit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16.94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32221"/>
                  </a:ext>
                </a:extLst>
              </a:tr>
              <a:tr h="1114851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 factor-A domain-containing protein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Replication, recombination and repair 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Single-stranded DNA-binding replication protein A (RPA), large (70 kD) subunit and related ssDNA-binding proteins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410484"/>
                  </a:ext>
                </a:extLst>
              </a:tr>
              <a:tr h="671806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30S ribosomal protein S4e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S4E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Underexpressed in AC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208202"/>
                  </a:ext>
                </a:extLst>
              </a:tr>
              <a:tr h="671806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Elongation factor 2 (EF-2)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 elongation factors (GTPases)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5975" marR="5975" marT="597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8981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600892" y="180894"/>
            <a:ext cx="11303385" cy="591937"/>
            <a:chOff x="600892" y="180894"/>
            <a:chExt cx="11303385" cy="591937"/>
          </a:xfrm>
        </p:grpSpPr>
        <p:cxnSp>
          <p:nvCxnSpPr>
            <p:cNvPr id="7" name="Conexão reta 6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096934" y="180894"/>
              <a:ext cx="10807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Proteins detected in </a:t>
              </a:r>
              <a:r>
                <a:rPr kumimoji="0" lang="en-GB" sz="2800" b="1" i="0" u="none" strike="noStrike" kern="0" normalizeH="0" baseline="0" noProof="0" dirty="0" smtClean="0">
                  <a:ln w="22225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both conditions </a:t>
              </a:r>
              <a:r>
                <a:rPr kumimoji="0" lang="en-GB" sz="28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with different levels of detection</a:t>
              </a:r>
              <a:endParaRPr kumimoji="0" lang="en-GB" sz="28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261257" y="1384663"/>
            <a:ext cx="11382491" cy="496388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ixaDeTexto 2"/>
          <p:cNvSpPr txBox="1"/>
          <p:nvPr/>
        </p:nvSpPr>
        <p:spPr>
          <a:xfrm>
            <a:off x="2638697" y="1402024"/>
            <a:ext cx="1737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err="1" smtClean="0"/>
              <a:t>Não</a:t>
            </a:r>
            <a:r>
              <a:rPr lang="en-GB" sz="800" dirty="0" smtClean="0"/>
              <a:t> é </a:t>
            </a:r>
            <a:r>
              <a:rPr lang="en-GB" sz="800" dirty="0" err="1" smtClean="0"/>
              <a:t>assim</a:t>
            </a:r>
            <a:r>
              <a:rPr lang="en-GB" sz="800" dirty="0" smtClean="0"/>
              <a:t> </a:t>
            </a:r>
            <a:r>
              <a:rPr lang="en-GB" sz="800" dirty="0" err="1" smtClean="0"/>
              <a:t>muito</a:t>
            </a:r>
            <a:r>
              <a:rPr lang="en-GB" sz="800" dirty="0" smtClean="0"/>
              <a:t> </a:t>
            </a:r>
            <a:r>
              <a:rPr lang="en-GB" sz="800" dirty="0" err="1" smtClean="0"/>
              <a:t>diferente</a:t>
            </a:r>
            <a:r>
              <a:rPr lang="en-GB" sz="800" dirty="0" smtClean="0"/>
              <a:t>, </a:t>
            </a:r>
            <a:r>
              <a:rPr lang="en-GB" sz="800" dirty="0" err="1" smtClean="0"/>
              <a:t>principalmente</a:t>
            </a:r>
            <a:r>
              <a:rPr lang="en-GB" sz="800" dirty="0" smtClean="0"/>
              <a:t> no </a:t>
            </a:r>
            <a:r>
              <a:rPr lang="en-GB" sz="800" dirty="0" err="1" smtClean="0"/>
              <a:t>ínicio</a:t>
            </a:r>
            <a:r>
              <a:rPr lang="en-GB" sz="800" dirty="0" smtClean="0"/>
              <a:t>; </a:t>
            </a:r>
            <a:r>
              <a:rPr lang="en-GB" sz="800" dirty="0" err="1" smtClean="0"/>
              <a:t>maiores</a:t>
            </a:r>
            <a:r>
              <a:rPr lang="en-GB" sz="800" dirty="0" smtClean="0"/>
              <a:t> </a:t>
            </a:r>
            <a:r>
              <a:rPr lang="en-GB" sz="800" dirty="0" err="1" smtClean="0"/>
              <a:t>diferenças</a:t>
            </a:r>
            <a:r>
              <a:rPr lang="en-GB" sz="800" dirty="0" smtClean="0"/>
              <a:t> </a:t>
            </a:r>
            <a:r>
              <a:rPr lang="en-GB" sz="800" dirty="0" err="1" smtClean="0"/>
              <a:t>na</a:t>
            </a:r>
            <a:r>
              <a:rPr lang="en-GB" sz="800" dirty="0" smtClean="0"/>
              <a:t> </a:t>
            </a:r>
            <a:r>
              <a:rPr lang="en-GB" sz="800" dirty="0" err="1" smtClean="0"/>
              <a:t>exponencial</a:t>
            </a:r>
            <a:r>
              <a:rPr lang="en-GB" sz="800" dirty="0" smtClean="0"/>
              <a:t> e final</a:t>
            </a:r>
            <a:endParaRPr lang="en-GB" sz="800" dirty="0"/>
          </a:p>
        </p:txBody>
      </p:sp>
      <p:sp>
        <p:nvSpPr>
          <p:cNvPr id="11" name="Retângulo 10"/>
          <p:cNvSpPr/>
          <p:nvPr/>
        </p:nvSpPr>
        <p:spPr>
          <a:xfrm>
            <a:off x="324357" y="2727621"/>
            <a:ext cx="11382491" cy="1530869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Methanogenesis pathway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the assay with AC it was over detected the following proteins/coenzymes: F420, CoM-S-CH3, </a:t>
            </a:r>
            <a:r>
              <a:rPr lang="en-GB" dirty="0" err="1" smtClean="0"/>
              <a:t>CoM</a:t>
            </a:r>
            <a:r>
              <a:rPr lang="en-GB" dirty="0" smtClean="0"/>
              <a:t>-SH, which are associated to methane production.</a:t>
            </a:r>
          </a:p>
          <a:p>
            <a:r>
              <a:rPr lang="en-GB" dirty="0" smtClean="0"/>
              <a:t>Hypothesis: in the control, the number of cells can be higher because the initial energy available is used for cell growth (</a:t>
            </a:r>
            <a:r>
              <a:rPr lang="en-GB" dirty="0" err="1" smtClean="0"/>
              <a:t>ver</a:t>
            </a:r>
            <a:r>
              <a:rPr lang="en-GB" dirty="0" smtClean="0"/>
              <a:t> </a:t>
            </a:r>
            <a:r>
              <a:rPr lang="en-GB" dirty="0" err="1" smtClean="0"/>
              <a:t>proteínas</a:t>
            </a:r>
            <a:r>
              <a:rPr lang="en-GB" dirty="0" smtClean="0"/>
              <a:t>), while with the presence of AC, the cells start from the beginning to produce  methane. Only when the control reaches a high number of cells it can equal the methane production of the assay with AC.</a:t>
            </a:r>
          </a:p>
          <a:p>
            <a:r>
              <a:rPr lang="en-GB" dirty="0" smtClean="0"/>
              <a:t>Important to verify: to measure N total during the stages of growth and compare both conditions. Are the differences on the number/amount of cells truly </a:t>
            </a:r>
            <a:r>
              <a:rPr lang="en-GB" dirty="0" err="1" smtClean="0"/>
              <a:t>significative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What is the role of AC?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35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https://www.sciencedirect.com/topics/agricultural-and-biological-sciences/methanofuran</a:t>
            </a:r>
            <a:endParaRPr lang="en-GB" dirty="0"/>
          </a:p>
        </p:txBody>
      </p:sp>
      <p:pic>
        <p:nvPicPr>
          <p:cNvPr id="1026" name="Picture 2" descr="https://ars.els-cdn.com/content/image/1-s2.0-S0065288105480104-gr5.gif?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03" y="1141070"/>
            <a:ext cx="3612333" cy="5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77319" y="2466633"/>
            <a:ext cx="3633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37373"/>
                </a:solidFill>
                <a:latin typeface="NexusSans"/>
              </a:rPr>
              <a:t>Figure 10.5. Outline of the biochemistry of methane formation from CO</a:t>
            </a:r>
            <a:r>
              <a:rPr lang="en-US" sz="1200" baseline="-25000" dirty="0">
                <a:solidFill>
                  <a:srgbClr val="737373"/>
                </a:solidFill>
                <a:latin typeface="NexusSans"/>
              </a:rPr>
              <a:t>2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⧸H</a:t>
            </a:r>
            <a:r>
              <a:rPr lang="en-US" sz="1200" baseline="-25000" dirty="0">
                <a:solidFill>
                  <a:srgbClr val="737373"/>
                </a:solidFill>
                <a:latin typeface="NexusSans"/>
              </a:rPr>
              <a:t>2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. CO</a:t>
            </a:r>
            <a:r>
              <a:rPr lang="en-US" sz="1200" baseline="-25000" dirty="0">
                <a:solidFill>
                  <a:srgbClr val="737373"/>
                </a:solidFill>
                <a:latin typeface="NexusSans"/>
              </a:rPr>
              <a:t>2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 is activated with a 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methanofuran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-containing enzyme (MF) with the reduction of the carbon to the level of formyl. The formyl carbon is transferred to an enzyme containing 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methanopterin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 (MP) with reduction steps to the methylene and methyl levels. The methyl carbon is transferred to a coenzyme M (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CoM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)-containing enzyme, forming CoM-S-CH</a:t>
            </a:r>
            <a:r>
              <a:rPr lang="en-US" sz="1200" baseline="-25000" dirty="0">
                <a:solidFill>
                  <a:srgbClr val="737373"/>
                </a:solidFill>
                <a:latin typeface="NexusSans"/>
              </a:rPr>
              <a:t>3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. Methane is formed as this complex combines with HS-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CoB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, forming also the 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heterodisulfide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 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CoM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-S-S-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CoB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. ATP is conserved as this complex is reduced back to the sulfide-bonded coenzymes. Modified from Madigan </a:t>
            </a:r>
            <a:r>
              <a:rPr lang="en-US" sz="1200" i="1" dirty="0">
                <a:solidFill>
                  <a:srgbClr val="737373"/>
                </a:solidFill>
                <a:latin typeface="NexusSans"/>
              </a:rPr>
              <a:t>et al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. (2003), with inspiration from </a:t>
            </a:r>
            <a:r>
              <a:rPr lang="en-US" sz="1200" dirty="0" err="1">
                <a:solidFill>
                  <a:srgbClr val="737373"/>
                </a:solidFill>
                <a:latin typeface="NexusSans"/>
              </a:rPr>
              <a:t>Thauer</a:t>
            </a:r>
            <a:r>
              <a:rPr lang="en-US" sz="1200" dirty="0">
                <a:solidFill>
                  <a:srgbClr val="737373"/>
                </a:solidFill>
                <a:latin typeface="NexusSans"/>
              </a:rPr>
              <a:t> (1998).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4542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 expression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1" y="365127"/>
            <a:ext cx="6004560" cy="600456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008914" y="5590903"/>
            <a:ext cx="2103120" cy="7395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ixaDeTexto 5"/>
          <p:cNvSpPr txBox="1"/>
          <p:nvPr/>
        </p:nvSpPr>
        <p:spPr>
          <a:xfrm>
            <a:off x="5982788" y="6369688"/>
            <a:ext cx="212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Control without material</a:t>
            </a:r>
            <a:endParaRPr lang="en-GB" sz="1400" dirty="0"/>
          </a:p>
        </p:txBody>
      </p:sp>
      <p:sp>
        <p:nvSpPr>
          <p:cNvPr id="7" name="Retângulo 6"/>
          <p:cNvSpPr/>
          <p:nvPr/>
        </p:nvSpPr>
        <p:spPr>
          <a:xfrm>
            <a:off x="8138160" y="5590903"/>
            <a:ext cx="2103120" cy="7395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/>
          <p:cNvSpPr txBox="1"/>
          <p:nvPr/>
        </p:nvSpPr>
        <p:spPr>
          <a:xfrm>
            <a:off x="8112034" y="636968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M. formicicum </a:t>
            </a:r>
            <a:r>
              <a:rPr lang="en-GB" sz="1400" dirty="0" smtClean="0">
                <a:solidFill>
                  <a:srgbClr val="FF0000"/>
                </a:solidFill>
              </a:rPr>
              <a:t>+ 0.5 g/L AC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distances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90" y="551135"/>
            <a:ext cx="5779364" cy="577936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483634" y="3971107"/>
            <a:ext cx="757646" cy="2359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ixaDeTexto 5"/>
          <p:cNvSpPr txBox="1"/>
          <p:nvPr/>
        </p:nvSpPr>
        <p:spPr>
          <a:xfrm>
            <a:off x="9480843" y="3663329"/>
            <a:ext cx="212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Control without material</a:t>
            </a:r>
            <a:endParaRPr lang="en-GB" sz="1400" dirty="0"/>
          </a:p>
        </p:txBody>
      </p:sp>
      <p:sp>
        <p:nvSpPr>
          <p:cNvPr id="7" name="Retângulo 6"/>
          <p:cNvSpPr/>
          <p:nvPr/>
        </p:nvSpPr>
        <p:spPr>
          <a:xfrm>
            <a:off x="9483634" y="1137102"/>
            <a:ext cx="757646" cy="2546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/>
          <p:cNvSpPr txBox="1"/>
          <p:nvPr/>
        </p:nvSpPr>
        <p:spPr>
          <a:xfrm>
            <a:off x="9483634" y="77941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M. formicicum </a:t>
            </a:r>
            <a:r>
              <a:rPr lang="en-GB" sz="1400" dirty="0" smtClean="0">
                <a:solidFill>
                  <a:srgbClr val="FF0000"/>
                </a:solidFill>
              </a:rPr>
              <a:t>+ 0.5 g/L AC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2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 analysis from the MS people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23648"/>
              </p:ext>
            </p:extLst>
          </p:nvPr>
        </p:nvGraphicFramePr>
        <p:xfrm>
          <a:off x="838200" y="2494251"/>
          <a:ext cx="9785927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8200384"/>
                    </a:ext>
                  </a:extLst>
                </a:gridCol>
                <a:gridCol w="3846044">
                  <a:extLst>
                    <a:ext uri="{9D8B030D-6E8A-4147-A177-3AD203B41FA5}">
                      <a16:colId xmlns:a16="http://schemas.microsoft.com/office/drawing/2014/main" val="1137371205"/>
                    </a:ext>
                  </a:extLst>
                </a:gridCol>
                <a:gridCol w="3230550">
                  <a:extLst>
                    <a:ext uri="{9D8B030D-6E8A-4147-A177-3AD203B41FA5}">
                      <a16:colId xmlns:a16="http://schemas.microsoft.com/office/drawing/2014/main" val="213419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MS people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Compomics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Quantification technique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Peptide</a:t>
                      </a:r>
                      <a:r>
                        <a:rPr lang="pt-PT" baseline="0" dirty="0" smtClean="0"/>
                        <a:t> count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Spectra count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Proteins</a:t>
                      </a:r>
                      <a:r>
                        <a:rPr lang="pt-PT" baseline="0" dirty="0" smtClean="0"/>
                        <a:t> detected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928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684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Organisms included in DB (organism ID)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Methanobacterium formicicum DSM1535 (2162)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Methanobacterium formicicum DSM3637 (1204725)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Methanobacterium formicicum DSM1535 (2162)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5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Original </a:t>
            </a:r>
            <a:r>
              <a:rPr lang="pt-PT" dirty="0" err="1" smtClean="0"/>
              <a:t>analysis</a:t>
            </a:r>
            <a:r>
              <a:rPr lang="pt-PT" dirty="0" smtClean="0"/>
              <a:t> (ITQB) </a:t>
            </a:r>
            <a:r>
              <a:rPr lang="pt-PT" dirty="0" err="1" smtClean="0"/>
              <a:t>vs</a:t>
            </a:r>
            <a:r>
              <a:rPr lang="pt-PT" dirty="0" smtClean="0"/>
              <a:t> </a:t>
            </a:r>
            <a:r>
              <a:rPr lang="pt-PT" dirty="0" err="1" smtClean="0"/>
              <a:t>compomics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r>
              <a:rPr lang="pt-PT" dirty="0" smtClean="0"/>
              <a:t> (</a:t>
            </a:r>
            <a:r>
              <a:rPr lang="pt-PT" dirty="0" err="1" smtClean="0"/>
              <a:t>ours</a:t>
            </a:r>
            <a:r>
              <a:rPr lang="pt-PT" dirty="0" smtClean="0"/>
              <a:t>)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protein</a:t>
            </a:r>
            <a:r>
              <a:rPr lang="pt-PT" dirty="0" smtClean="0"/>
              <a:t> </a:t>
            </a:r>
            <a:r>
              <a:rPr lang="pt-PT" dirty="0" err="1" smtClean="0"/>
              <a:t>identifications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1028" name="Picture 4" descr="Resultado de imagem para ven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97" y="1999528"/>
            <a:ext cx="6037406" cy="45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3884" y="1506022"/>
            <a:ext cx="39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M. formicicum proteome: 2393 proteins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812079" y="6164219"/>
            <a:ext cx="299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Original analysis: 928 proteins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8088116" y="6164219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Compomics analysis: 684 proteins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5070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4103884" y="4959927"/>
            <a:ext cx="449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246</a:t>
            </a:r>
          </a:p>
          <a:p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identified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them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strain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5832764" y="544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4752109" y="3742787"/>
            <a:ext cx="292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117</a:t>
            </a:r>
          </a:p>
          <a:p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identified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them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5715745" y="4266539"/>
            <a:ext cx="241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565</a:t>
            </a:r>
          </a:p>
          <a:p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identified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both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6694783" y="3742787"/>
            <a:ext cx="30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119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identified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us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5657235" y="2635488"/>
            <a:ext cx="703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1592</a:t>
            </a:r>
          </a:p>
          <a:p>
            <a:r>
              <a:rPr lang="pt-PT" dirty="0" err="1" smtClean="0"/>
              <a:t>Proteins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m. </a:t>
            </a:r>
            <a:r>
              <a:rPr lang="pt-PT" dirty="0" err="1" smtClean="0"/>
              <a:t>formicicum’s</a:t>
            </a:r>
            <a:r>
              <a:rPr lang="pt-PT" dirty="0" smtClean="0"/>
              <a:t> </a:t>
            </a:r>
            <a:r>
              <a:rPr lang="pt-PT" dirty="0" err="1" smtClean="0"/>
              <a:t>proteome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identified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938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45218"/>
          </a:xfrm>
        </p:spPr>
        <p:txBody>
          <a:bodyPr>
            <a:normAutofit/>
          </a:bodyPr>
          <a:lstStyle/>
          <a:p>
            <a:r>
              <a:rPr lang="en-GB" sz="3599" b="1" dirty="0"/>
              <a:t>Notes about the equipment and analysis conditions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smtClean="0"/>
              <a:t>Assay</a:t>
            </a:r>
            <a:r>
              <a:rPr lang="en-US" sz="1800" dirty="0" smtClean="0"/>
              <a:t>: Peptide mapping by </a:t>
            </a:r>
            <a:r>
              <a:rPr lang="en-US" sz="1800" dirty="0" err="1" smtClean="0"/>
              <a:t>nanoLC</a:t>
            </a:r>
            <a:r>
              <a:rPr lang="en-US" sz="1800" dirty="0" smtClean="0"/>
              <a:t>-MS using </a:t>
            </a:r>
            <a:r>
              <a:rPr lang="en-US" sz="1800" dirty="0" err="1" smtClean="0"/>
              <a:t>Sciex</a:t>
            </a:r>
            <a:r>
              <a:rPr lang="en-US" sz="1800" dirty="0" smtClean="0"/>
              <a:t> </a:t>
            </a:r>
            <a:r>
              <a:rPr lang="en-US" sz="1800" dirty="0" err="1" smtClean="0"/>
              <a:t>TripleTOF</a:t>
            </a:r>
            <a:r>
              <a:rPr lang="en-US" sz="1800" dirty="0" smtClean="0"/>
              <a:t> 6600 mass spectrometer.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16577" y="2547257"/>
            <a:ext cx="10358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Sample list:</a:t>
            </a:r>
          </a:p>
          <a:p>
            <a:endParaRPr lang="en-GB" b="1" dirty="0" smtClean="0"/>
          </a:p>
          <a:p>
            <a:r>
              <a:rPr lang="en-GB" dirty="0" smtClean="0"/>
              <a:t>Sample 1 – Pure culture of </a:t>
            </a:r>
            <a:r>
              <a:rPr lang="en-GB" i="1" dirty="0" smtClean="0"/>
              <a:t>Methanobacterium formicicum</a:t>
            </a:r>
            <a:r>
              <a:rPr lang="en-GB" dirty="0" smtClean="0"/>
              <a:t> during initial methane production phase (control)</a:t>
            </a:r>
          </a:p>
          <a:p>
            <a:r>
              <a:rPr lang="en-GB" dirty="0" smtClean="0"/>
              <a:t>Sample 2 – Pure culture of </a:t>
            </a:r>
            <a:r>
              <a:rPr lang="en-GB" i="1" dirty="0" smtClean="0"/>
              <a:t>M. formicicum </a:t>
            </a:r>
            <a:r>
              <a:rPr lang="en-GB" dirty="0" smtClean="0"/>
              <a:t>during exponential methane production phase (control)</a:t>
            </a:r>
          </a:p>
          <a:p>
            <a:r>
              <a:rPr lang="en-GB" dirty="0" smtClean="0"/>
              <a:t>Sample 3 – </a:t>
            </a:r>
            <a:r>
              <a:rPr lang="en-GB" dirty="0"/>
              <a:t>Pure culture of </a:t>
            </a:r>
            <a:r>
              <a:rPr lang="en-GB" i="1" dirty="0"/>
              <a:t>M. formicicum </a:t>
            </a:r>
            <a:r>
              <a:rPr lang="en-GB" dirty="0"/>
              <a:t>during </a:t>
            </a:r>
            <a:r>
              <a:rPr lang="en-GB" dirty="0" smtClean="0"/>
              <a:t>the end of methane </a:t>
            </a:r>
            <a:r>
              <a:rPr lang="en-GB" dirty="0"/>
              <a:t>production phase (control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Sample 4 – </a:t>
            </a:r>
            <a:r>
              <a:rPr lang="en-GB" i="1" dirty="0" smtClean="0"/>
              <a:t>M. formicicum </a:t>
            </a:r>
            <a:r>
              <a:rPr lang="en-GB" dirty="0" smtClean="0"/>
              <a:t>+ 0.5 g/L activated carbon (AC) during initial methane production</a:t>
            </a:r>
          </a:p>
          <a:p>
            <a:r>
              <a:rPr lang="en-GB" dirty="0" smtClean="0"/>
              <a:t>Sample 5 – </a:t>
            </a:r>
            <a:r>
              <a:rPr lang="en-GB" i="1" dirty="0"/>
              <a:t>M. formicicum </a:t>
            </a:r>
            <a:r>
              <a:rPr lang="en-GB" dirty="0"/>
              <a:t>+ 0.5 </a:t>
            </a:r>
            <a:r>
              <a:rPr lang="en-GB" dirty="0" smtClean="0"/>
              <a:t>g/L AC </a:t>
            </a:r>
            <a:r>
              <a:rPr lang="en-GB" dirty="0"/>
              <a:t>during </a:t>
            </a:r>
            <a:r>
              <a:rPr lang="en-GB" dirty="0" smtClean="0"/>
              <a:t>exponential </a:t>
            </a:r>
            <a:r>
              <a:rPr lang="en-GB" dirty="0"/>
              <a:t>methane </a:t>
            </a:r>
            <a:r>
              <a:rPr lang="en-GB" dirty="0" smtClean="0"/>
              <a:t>production</a:t>
            </a:r>
          </a:p>
          <a:p>
            <a:r>
              <a:rPr lang="en-GB" dirty="0" smtClean="0"/>
              <a:t>Sample 6 – </a:t>
            </a:r>
            <a:r>
              <a:rPr lang="en-GB" i="1" dirty="0"/>
              <a:t>M. formicicum </a:t>
            </a:r>
            <a:r>
              <a:rPr lang="en-GB" dirty="0"/>
              <a:t>+ 0.5 g/L AC during </a:t>
            </a:r>
            <a:r>
              <a:rPr lang="en-GB" dirty="0" smtClean="0"/>
              <a:t>the end of methane production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21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600892" y="2715091"/>
            <a:ext cx="11456125" cy="769441"/>
            <a:chOff x="600892" y="2715091"/>
            <a:chExt cx="11456125" cy="769441"/>
          </a:xfrm>
        </p:grpSpPr>
        <p:cxnSp>
          <p:nvCxnSpPr>
            <p:cNvPr id="4" name="Conexão reta 3"/>
            <p:cNvCxnSpPr/>
            <p:nvPr/>
          </p:nvCxnSpPr>
          <p:spPr>
            <a:xfrm>
              <a:off x="1031620" y="2913022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908800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70809" y="2715091"/>
              <a:ext cx="109862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Analysis with an uncertainty less than 10 %</a:t>
              </a:r>
              <a:endParaRPr kumimoji="0" lang="en-GB" sz="44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0892" y="3429510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03502" y="3840480"/>
            <a:ext cx="11083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dirty="0" err="1" smtClean="0"/>
              <a:t>Foram</a:t>
            </a:r>
            <a:r>
              <a:rPr lang="en-GB" sz="1600" dirty="0" smtClean="0"/>
              <a:t> </a:t>
            </a:r>
            <a:r>
              <a:rPr lang="en-GB" sz="1600" dirty="0" err="1" smtClean="0"/>
              <a:t>analisadas</a:t>
            </a:r>
            <a:r>
              <a:rPr lang="en-GB" sz="1600" dirty="0" smtClean="0"/>
              <a:t> as </a:t>
            </a:r>
            <a:r>
              <a:rPr lang="en-GB" sz="1600" dirty="0" err="1" smtClean="0"/>
              <a:t>proteínas</a:t>
            </a:r>
            <a:r>
              <a:rPr lang="en-GB" sz="1600" dirty="0" smtClean="0"/>
              <a:t> </a:t>
            </a:r>
            <a:r>
              <a:rPr lang="en-GB" sz="1600" dirty="0" err="1" smtClean="0"/>
              <a:t>diferencialmente</a:t>
            </a:r>
            <a:r>
              <a:rPr lang="en-GB" sz="1600" dirty="0" smtClean="0"/>
              <a:t> </a:t>
            </a:r>
            <a:r>
              <a:rPr lang="en-GB" sz="1600" dirty="0" err="1" smtClean="0"/>
              <a:t>expressas</a:t>
            </a:r>
            <a:r>
              <a:rPr lang="en-GB" sz="1600" dirty="0" smtClean="0"/>
              <a:t> entre as </a:t>
            </a:r>
            <a:r>
              <a:rPr lang="en-GB" sz="1600" dirty="0" err="1" smtClean="0"/>
              <a:t>duas</a:t>
            </a:r>
            <a:r>
              <a:rPr lang="en-GB" sz="1600" dirty="0" smtClean="0"/>
              <a:t> </a:t>
            </a:r>
            <a:r>
              <a:rPr lang="en-GB" sz="1600" dirty="0" err="1" smtClean="0"/>
              <a:t>condições</a:t>
            </a:r>
            <a:r>
              <a:rPr lang="en-GB" sz="1600" dirty="0" smtClean="0"/>
              <a:t> </a:t>
            </a:r>
            <a:r>
              <a:rPr lang="en-GB" sz="1600" dirty="0" err="1" smtClean="0"/>
              <a:t>testadas</a:t>
            </a:r>
            <a:r>
              <a:rPr lang="en-GB" sz="1600" dirty="0" smtClean="0"/>
              <a:t> (com e </a:t>
            </a:r>
            <a:r>
              <a:rPr lang="en-GB" sz="1600" dirty="0" err="1" smtClean="0"/>
              <a:t>sem</a:t>
            </a:r>
            <a:r>
              <a:rPr lang="en-GB" sz="1600" dirty="0" smtClean="0"/>
              <a:t> </a:t>
            </a:r>
            <a:r>
              <a:rPr lang="en-GB" sz="1600" dirty="0" err="1" smtClean="0"/>
              <a:t>carvão</a:t>
            </a:r>
            <a:r>
              <a:rPr lang="en-GB" sz="1600" dirty="0" smtClean="0"/>
              <a:t> </a:t>
            </a:r>
            <a:r>
              <a:rPr lang="en-GB" sz="1600" dirty="0" err="1" smtClean="0"/>
              <a:t>activado</a:t>
            </a:r>
            <a:r>
              <a:rPr lang="en-GB" sz="1600" dirty="0" smtClean="0"/>
              <a:t>), </a:t>
            </a:r>
            <a:r>
              <a:rPr lang="en-GB" sz="1600" dirty="0" err="1" smtClean="0"/>
              <a:t>isto</a:t>
            </a:r>
            <a:r>
              <a:rPr lang="en-GB" sz="1600" dirty="0" smtClean="0"/>
              <a:t> é, </a:t>
            </a:r>
            <a:r>
              <a:rPr lang="en-GB" sz="1600" dirty="0" err="1" smtClean="0"/>
              <a:t>análise</a:t>
            </a:r>
            <a:r>
              <a:rPr lang="en-GB" sz="1600" dirty="0" smtClean="0"/>
              <a:t> </a:t>
            </a:r>
            <a:r>
              <a:rPr lang="en-GB" sz="1600" dirty="0" err="1" smtClean="0"/>
              <a:t>baseada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presença</a:t>
            </a:r>
            <a:r>
              <a:rPr lang="en-GB" sz="1600" dirty="0" smtClean="0"/>
              <a:t> vs </a:t>
            </a:r>
            <a:r>
              <a:rPr lang="en-GB" sz="1600" dirty="0" err="1" smtClean="0"/>
              <a:t>ausência</a:t>
            </a:r>
            <a:r>
              <a:rPr lang="en-GB" sz="1600" dirty="0" smtClean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dirty="0" err="1" smtClean="0"/>
              <a:t>Foram</a:t>
            </a:r>
            <a:r>
              <a:rPr lang="en-GB" sz="1600" dirty="0" smtClean="0"/>
              <a:t> </a:t>
            </a:r>
            <a:r>
              <a:rPr lang="en-GB" sz="1600" dirty="0" err="1" smtClean="0"/>
              <a:t>analisadas</a:t>
            </a:r>
            <a:r>
              <a:rPr lang="en-GB" sz="1600" dirty="0" smtClean="0"/>
              <a:t> as </a:t>
            </a:r>
            <a:r>
              <a:rPr lang="en-GB" sz="1600" dirty="0" err="1" smtClean="0"/>
              <a:t>diferenças</a:t>
            </a:r>
            <a:r>
              <a:rPr lang="en-GB" sz="1600" dirty="0" smtClean="0"/>
              <a:t> no </a:t>
            </a:r>
            <a:r>
              <a:rPr lang="en-GB" sz="1600" dirty="0" err="1" smtClean="0"/>
              <a:t>nível</a:t>
            </a:r>
            <a:r>
              <a:rPr lang="en-GB" sz="1600" dirty="0" smtClean="0"/>
              <a:t> de </a:t>
            </a:r>
            <a:r>
              <a:rPr lang="en-GB" sz="1600" dirty="0" err="1" smtClean="0"/>
              <a:t>expressão</a:t>
            </a:r>
            <a:r>
              <a:rPr lang="en-GB" sz="1600" dirty="0" smtClean="0"/>
              <a:t> das </a:t>
            </a:r>
            <a:r>
              <a:rPr lang="en-GB" sz="1600" dirty="0" err="1" smtClean="0"/>
              <a:t>proteínas</a:t>
            </a:r>
            <a:r>
              <a:rPr lang="en-GB" sz="1600" dirty="0" smtClean="0"/>
              <a:t> </a:t>
            </a:r>
            <a:r>
              <a:rPr lang="en-GB" sz="1600" dirty="0" err="1" smtClean="0"/>
              <a:t>identificadas</a:t>
            </a:r>
            <a:r>
              <a:rPr lang="en-GB" sz="1600" dirty="0" smtClean="0"/>
              <a:t> </a:t>
            </a:r>
            <a:r>
              <a:rPr lang="en-GB" sz="1600" dirty="0" err="1" smtClean="0"/>
              <a:t>em</a:t>
            </a:r>
            <a:r>
              <a:rPr lang="en-GB" sz="1600" dirty="0" smtClean="0"/>
              <a:t> </a:t>
            </a:r>
            <a:r>
              <a:rPr lang="en-GB" sz="1600" dirty="0" err="1" smtClean="0"/>
              <a:t>ambas</a:t>
            </a:r>
            <a:r>
              <a:rPr lang="en-GB" sz="1600" dirty="0" smtClean="0"/>
              <a:t> as </a:t>
            </a:r>
            <a:r>
              <a:rPr lang="en-GB" sz="1600" dirty="0" err="1" smtClean="0"/>
              <a:t>condições</a:t>
            </a:r>
            <a:r>
              <a:rPr lang="en-GB" sz="1600" dirty="0" smtClean="0"/>
              <a:t> (</a:t>
            </a:r>
            <a:r>
              <a:rPr lang="en-GB" sz="1600" dirty="0" err="1" smtClean="0"/>
              <a:t>isto</a:t>
            </a:r>
            <a:r>
              <a:rPr lang="en-GB" sz="1600" dirty="0"/>
              <a:t> </a:t>
            </a:r>
            <a:r>
              <a:rPr lang="en-GB" sz="1600" dirty="0" smtClean="0"/>
              <a:t>é, </a:t>
            </a:r>
            <a:r>
              <a:rPr lang="en-GB" sz="1600" dirty="0" err="1" smtClean="0"/>
              <a:t>observou</a:t>
            </a:r>
            <a:r>
              <a:rPr lang="en-GB" sz="1600" dirty="0" smtClean="0"/>
              <a:t>-se </a:t>
            </a:r>
            <a:r>
              <a:rPr lang="en-GB" sz="1600" dirty="0" err="1" smtClean="0"/>
              <a:t>se</a:t>
            </a:r>
            <a:r>
              <a:rPr lang="en-GB" sz="1600" dirty="0" smtClean="0"/>
              <a:t> </a:t>
            </a:r>
            <a:r>
              <a:rPr lang="en-GB" sz="1600" dirty="0" err="1" smtClean="0"/>
              <a:t>houve</a:t>
            </a:r>
            <a:r>
              <a:rPr lang="en-GB" sz="1600" dirty="0" smtClean="0"/>
              <a:t> um </a:t>
            </a:r>
            <a:r>
              <a:rPr lang="en-GB" sz="1600" dirty="0" err="1" smtClean="0"/>
              <a:t>aumento</a:t>
            </a:r>
            <a:r>
              <a:rPr lang="en-GB" sz="1600" dirty="0" smtClean="0"/>
              <a:t> </a:t>
            </a:r>
            <a:r>
              <a:rPr lang="en-GB" sz="1600" dirty="0" err="1" smtClean="0"/>
              <a:t>ou</a:t>
            </a:r>
            <a:r>
              <a:rPr lang="en-GB" sz="1600" dirty="0" smtClean="0"/>
              <a:t> </a:t>
            </a:r>
            <a:r>
              <a:rPr lang="en-GB" sz="1600" dirty="0" err="1" smtClean="0"/>
              <a:t>diminuição</a:t>
            </a:r>
            <a:r>
              <a:rPr lang="en-GB" sz="1600" dirty="0" smtClean="0"/>
              <a:t> de </a:t>
            </a:r>
            <a:r>
              <a:rPr lang="en-GB" sz="1600" dirty="0" err="1" smtClean="0"/>
              <a:t>deteção</a:t>
            </a:r>
            <a:r>
              <a:rPr lang="en-GB" sz="1600" dirty="0" smtClean="0"/>
              <a:t> da </a:t>
            </a:r>
            <a:r>
              <a:rPr lang="en-GB" sz="1600" dirty="0" err="1" smtClean="0"/>
              <a:t>proteína</a:t>
            </a:r>
            <a:r>
              <a:rPr lang="en-GB" sz="1600" dirty="0" smtClean="0"/>
              <a:t> </a:t>
            </a:r>
            <a:r>
              <a:rPr lang="en-GB" sz="1600" dirty="0" err="1" smtClean="0"/>
              <a:t>comparando</a:t>
            </a:r>
            <a:r>
              <a:rPr lang="en-GB" sz="1600" dirty="0" smtClean="0"/>
              <a:t> as </a:t>
            </a:r>
            <a:r>
              <a:rPr lang="en-GB" sz="1600" dirty="0" err="1" smtClean="0"/>
              <a:t>duas</a:t>
            </a:r>
            <a:r>
              <a:rPr lang="en-GB" sz="1600" dirty="0" smtClean="0"/>
              <a:t> </a:t>
            </a:r>
            <a:r>
              <a:rPr lang="en-GB" sz="1600" dirty="0" err="1" smtClean="0"/>
              <a:t>condições</a:t>
            </a:r>
            <a:r>
              <a:rPr lang="en-GB" sz="1600" dirty="0" smtClean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699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5552"/>
              </p:ext>
            </p:extLst>
          </p:nvPr>
        </p:nvGraphicFramePr>
        <p:xfrm>
          <a:off x="503503" y="800201"/>
          <a:ext cx="11422250" cy="7123411"/>
        </p:xfrm>
        <a:graphic>
          <a:graphicData uri="http://schemas.openxmlformats.org/drawingml/2006/table">
            <a:tbl>
              <a:tblPr/>
              <a:tblGrid>
                <a:gridCol w="2724674">
                  <a:extLst>
                    <a:ext uri="{9D8B030D-6E8A-4147-A177-3AD203B41FA5}">
                      <a16:colId xmlns:a16="http://schemas.microsoft.com/office/drawing/2014/main" val="3758843608"/>
                    </a:ext>
                  </a:extLst>
                </a:gridCol>
                <a:gridCol w="1443968">
                  <a:extLst>
                    <a:ext uri="{9D8B030D-6E8A-4147-A177-3AD203B41FA5}">
                      <a16:colId xmlns:a16="http://schemas.microsoft.com/office/drawing/2014/main" val="1882245794"/>
                    </a:ext>
                  </a:extLst>
                </a:gridCol>
                <a:gridCol w="1745144">
                  <a:extLst>
                    <a:ext uri="{9D8B030D-6E8A-4147-A177-3AD203B41FA5}">
                      <a16:colId xmlns:a16="http://schemas.microsoft.com/office/drawing/2014/main" val="3160695132"/>
                    </a:ext>
                  </a:extLst>
                </a:gridCol>
                <a:gridCol w="2220836">
                  <a:extLst>
                    <a:ext uri="{9D8B030D-6E8A-4147-A177-3AD203B41FA5}">
                      <a16:colId xmlns:a16="http://schemas.microsoft.com/office/drawing/2014/main" val="2856645127"/>
                    </a:ext>
                  </a:extLst>
                </a:gridCol>
                <a:gridCol w="911979">
                  <a:extLst>
                    <a:ext uri="{9D8B030D-6E8A-4147-A177-3AD203B41FA5}">
                      <a16:colId xmlns:a16="http://schemas.microsoft.com/office/drawing/2014/main" val="2321180380"/>
                    </a:ext>
                  </a:extLst>
                </a:gridCol>
                <a:gridCol w="1092125">
                  <a:extLst>
                    <a:ext uri="{9D8B030D-6E8A-4147-A177-3AD203B41FA5}">
                      <a16:colId xmlns:a16="http://schemas.microsoft.com/office/drawing/2014/main" val="1002101614"/>
                    </a:ext>
                  </a:extLst>
                </a:gridCol>
                <a:gridCol w="1283524">
                  <a:extLst>
                    <a:ext uri="{9D8B030D-6E8A-4147-A177-3AD203B41FA5}">
                      <a16:colId xmlns:a16="http://schemas.microsoft.com/office/drawing/2014/main" val="2991372880"/>
                    </a:ext>
                  </a:extLst>
                </a:gridCol>
              </a:tblGrid>
              <a:tr h="241892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r>
                        <a:rPr lang="pt-PT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  <a:endParaRPr lang="pt-P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</a:t>
                      </a:r>
                      <a:r>
                        <a:rPr lang="pt-PT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</a:t>
                      </a:r>
                      <a:r>
                        <a:rPr lang="pt-PT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pt-P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Detection</a:t>
                      </a:r>
                      <a:endParaRPr lang="pt-P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36005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 wall/membrane/envelope biogenesis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Putative peptidoglycan-binding domain-containing protein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Underexpressed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22650"/>
                  </a:ext>
                </a:extLst>
              </a:tr>
              <a:tr h="353988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Anaerobic ribonucleoside-triphosphate reductase (EC 1.17.4.2) (Anaerobic ribonucleoside-triphosphate reductase NrdD)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transport and metabolism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Oxygen-sensitive ribonucleoside-triphosphate reductase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86628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30S ribosomal protein S4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S4 and related proteins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1932"/>
                  </a:ext>
                </a:extLst>
              </a:tr>
              <a:tr h="353988">
                <a:tc>
                  <a:txBody>
                    <a:bodyPr/>
                    <a:lstStyle/>
                    <a:p>
                      <a:pPr algn="l" fontAlgn="t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recognition particle 54 kDa protein (SRP54)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Intracellular trafficking, secretion, and vesicular transport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recognition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particle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GTPase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7497"/>
                  </a:ext>
                </a:extLst>
              </a:tr>
              <a:tr h="353988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initiation factor IIB (TFIIB)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initiation factor TFIIIB, Brf1 subunit/Transcription initiation factor TFIIB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952866"/>
                  </a:ext>
                </a:extLst>
              </a:tr>
              <a:tr h="353988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CoB--CoM heterodisulfide reductase subunit A HdrA2 (CoB-CoM heterodisulfide reductase iron-sulfur subunit A) (EC 1.8.98.1)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Heterodisulfide reductase, subunit A and related polyferredoxins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350672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50S ribosomal protein L15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L15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10958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Putative pantothenate synthetase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unknown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 conserved in archaea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708147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Ribonuclease J (RNase J) (EC 3.1.-.-)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function prediction only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hydrolase of the metallo-beta-lactamase superfamily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353080"/>
                  </a:ext>
                </a:extLst>
              </a:tr>
              <a:tr h="589979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Methyl-coenzyme M reductase subunit alpha (EC 2.8.4.1)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transport and metabolism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coenzyme M reductase, alpha subunit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266788"/>
                  </a:ext>
                </a:extLst>
              </a:tr>
              <a:tr h="471984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CTP synthase (EC 6.3.4.2) (Cytidine 5'-triphosphate synthase) (Cytidine triphosphate synthetase) (CTP synthetase) (CTPS) (UTP--ammonia ligase)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transport and metabolism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CTP synthase (UTP-ammonia lyase)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30650"/>
                  </a:ext>
                </a:extLst>
              </a:tr>
              <a:tr h="707976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NH(3)-dependent NAD(+) synthetase (EC 6.3.1.5)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transport and metabolism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 synthase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31175"/>
                  </a:ext>
                </a:extLst>
              </a:tr>
              <a:tr h="471984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2-aminoadipate transaminase (EC 2.6.1.39)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Transcriptional regulators containing a DNA-binding HTH domain and an aminotransferase domain (MocR family) and their eukaryotic orthologs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41737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V-type ATP synthase alpha chain (EC 7.1.2.2) (V-ATPase subunit A)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Archaeal/vacuolar-type H+-ATPase subunit A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48171"/>
                  </a:ext>
                </a:extLst>
              </a:tr>
              <a:tr h="235992">
                <a:tc>
                  <a:txBody>
                    <a:bodyPr/>
                    <a:lstStyle/>
                    <a:p>
                      <a:pPr algn="l" fontAlgn="t"/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30S ribosomal protein S19e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S19E (S16A)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4" marR="4624" marT="46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80321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600892" y="128642"/>
            <a:ext cx="10985862" cy="646331"/>
            <a:chOff x="600892" y="128642"/>
            <a:chExt cx="10985862" cy="646331"/>
          </a:xfrm>
        </p:grpSpPr>
        <p:cxnSp>
          <p:nvCxnSpPr>
            <p:cNvPr id="4" name="Conexão reta 3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096935" y="128642"/>
              <a:ext cx="858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Comparison between both conditions </a:t>
              </a:r>
              <a:endParaRPr kumimoji="0" lang="en-GB" sz="36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78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22362"/>
              </p:ext>
            </p:extLst>
          </p:nvPr>
        </p:nvGraphicFramePr>
        <p:xfrm>
          <a:off x="263473" y="859241"/>
          <a:ext cx="11763212" cy="5983523"/>
        </p:xfrm>
        <a:graphic>
          <a:graphicData uri="http://schemas.openxmlformats.org/drawingml/2006/table">
            <a:tbl>
              <a:tblPr/>
              <a:tblGrid>
                <a:gridCol w="2759765">
                  <a:extLst>
                    <a:ext uri="{9D8B030D-6E8A-4147-A177-3AD203B41FA5}">
                      <a16:colId xmlns:a16="http://schemas.microsoft.com/office/drawing/2014/main" val="1662524405"/>
                    </a:ext>
                  </a:extLst>
                </a:gridCol>
                <a:gridCol w="2257989">
                  <a:extLst>
                    <a:ext uri="{9D8B030D-6E8A-4147-A177-3AD203B41FA5}">
                      <a16:colId xmlns:a16="http://schemas.microsoft.com/office/drawing/2014/main" val="914696289"/>
                    </a:ext>
                  </a:extLst>
                </a:gridCol>
                <a:gridCol w="1804681">
                  <a:extLst>
                    <a:ext uri="{9D8B030D-6E8A-4147-A177-3AD203B41FA5}">
                      <a16:colId xmlns:a16="http://schemas.microsoft.com/office/drawing/2014/main" val="1652574063"/>
                    </a:ext>
                  </a:extLst>
                </a:gridCol>
                <a:gridCol w="1767619">
                  <a:extLst>
                    <a:ext uri="{9D8B030D-6E8A-4147-A177-3AD203B41FA5}">
                      <a16:colId xmlns:a16="http://schemas.microsoft.com/office/drawing/2014/main" val="2116801067"/>
                    </a:ext>
                  </a:extLst>
                </a:gridCol>
                <a:gridCol w="2249436">
                  <a:extLst>
                    <a:ext uri="{9D8B030D-6E8A-4147-A177-3AD203B41FA5}">
                      <a16:colId xmlns:a16="http://schemas.microsoft.com/office/drawing/2014/main" val="2559565448"/>
                    </a:ext>
                  </a:extLst>
                </a:gridCol>
                <a:gridCol w="923722">
                  <a:extLst>
                    <a:ext uri="{9D8B030D-6E8A-4147-A177-3AD203B41FA5}">
                      <a16:colId xmlns:a16="http://schemas.microsoft.com/office/drawing/2014/main" val="1221187427"/>
                    </a:ext>
                  </a:extLst>
                </a:gridCol>
              </a:tblGrid>
              <a:tr h="393277"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functional category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28828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30S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S4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S4 and related proteins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00177"/>
                  </a:ext>
                </a:extLst>
              </a:tr>
              <a:tr h="585887"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recognition particle 54 kDa protein (SRP54)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Intracellular trafficking, secretion, and vesicular transport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recognition particle GTPase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984106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initiation factor IIB (TFIIB)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initiation factor TFIIIB, Brf1 subunit/Transcription initiation factor TFIIB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281602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50S ribosomal protein L15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L15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289930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Putative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pantothenate</a:t>
                      </a: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synthetase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unknown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 conserved in archaea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02974"/>
                  </a:ext>
                </a:extLst>
              </a:tr>
              <a:tr h="585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Ribonuclease J (RNase J) (EC 3.1.-.-)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function prediction only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hydrolase of the metallo-beta-lactamase superfamily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731265"/>
                  </a:ext>
                </a:extLst>
              </a:tr>
              <a:tr h="1138285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NH(3)-dependent NAD(+) synthetase (EC 6.3.1.5)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Cofactor biosynthesis; NAD(+) biosynthesis; NAD(+) from deamido-NAD(+) (ammonia route): step 1/1. {ECO:0000256|HAMAP-Rule:MF_00193, ECO:0000256|RuleBase:RU004252}.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transport and metabolism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 synthase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18598"/>
                  </a:ext>
                </a:extLst>
              </a:tr>
              <a:tr h="790413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2-aminoadipate transaminase (EC 2.6.1.39)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Transcriptional regulators containing a DNA-binding HTH domain and an aminotransferase domain (MocR family) and their eukaryotic orthologs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0205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30S ribosomal protein S19e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S19E (S16A)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7650" marR="7650" marT="76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54207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600892" y="37201"/>
            <a:ext cx="10985862" cy="646331"/>
            <a:chOff x="600892" y="128642"/>
            <a:chExt cx="10985862" cy="646331"/>
          </a:xfrm>
        </p:grpSpPr>
        <p:cxnSp>
          <p:nvCxnSpPr>
            <p:cNvPr id="6" name="Conexão reta 5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96935" y="128642"/>
              <a:ext cx="858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Proteins detected only in the </a:t>
              </a:r>
              <a:r>
                <a:rPr kumimoji="0" lang="en-GB" sz="3600" b="1" i="0" u="none" strike="noStrike" kern="0" normalizeH="0" baseline="0" noProof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control assay</a:t>
              </a:r>
              <a:endParaRPr kumimoji="0" lang="en-GB" sz="36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338053" y="1167413"/>
            <a:ext cx="2803289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err="1" smtClean="0"/>
              <a:t>rRNA</a:t>
            </a:r>
            <a:r>
              <a:rPr lang="en-GB" sz="1000" dirty="0" smtClean="0"/>
              <a:t> binding; Structural constituent of ribosome;</a:t>
            </a:r>
          </a:p>
          <a:p>
            <a:r>
              <a:rPr lang="en-GB" sz="1000" dirty="0" smtClean="0"/>
              <a:t>Biological process: translation</a:t>
            </a:r>
          </a:p>
          <a:p>
            <a:r>
              <a:rPr lang="pt-PT" sz="600" dirty="0">
                <a:hlinkClick r:id="rId2"/>
              </a:rPr>
              <a:t>https://www.uniprot.org/uniprot/A0A089ZAY7</a:t>
            </a:r>
            <a:endParaRPr lang="en-GB" sz="600" dirty="0"/>
          </a:p>
        </p:txBody>
      </p:sp>
      <p:sp>
        <p:nvSpPr>
          <p:cNvPr id="3" name="Retângulo 2"/>
          <p:cNvSpPr/>
          <p:nvPr/>
        </p:nvSpPr>
        <p:spPr>
          <a:xfrm>
            <a:off x="888274" y="1805461"/>
            <a:ext cx="1113841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Function: Involved </a:t>
            </a:r>
            <a:r>
              <a:rPr lang="en-US" sz="800" dirty="0">
                <a:solidFill>
                  <a:srgbClr val="222222"/>
                </a:solidFill>
                <a:latin typeface="Verdana" panose="020B0604030504040204" pitchFamily="34" charset="0"/>
              </a:rPr>
              <a:t>in targeting and insertion of nascent membrane proteins into the cytoplasmic membrane. Binds to the hydrophobic signal sequence of the ribosome-nascent chain (RNC) as it emerges from the ribosomes. The SRP-RNC complex is then targeted to the cytoplasmic membrane where it interacts with the SRP receptor </a:t>
            </a:r>
            <a:r>
              <a:rPr lang="en-US" sz="800" dirty="0" err="1">
                <a:solidFill>
                  <a:srgbClr val="222222"/>
                </a:solidFill>
                <a:latin typeface="Verdana" panose="020B0604030504040204" pitchFamily="34" charset="0"/>
              </a:rPr>
              <a:t>FtsY</a:t>
            </a:r>
            <a:r>
              <a:rPr lang="en-US" sz="8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.    RNA binding  </a:t>
            </a:r>
            <a:r>
              <a:rPr lang="pt-PT" sz="800" dirty="0">
                <a:hlinkClick r:id="rId3"/>
              </a:rPr>
              <a:t>https://www.uniprot.org/uniprot/A0A090I333</a:t>
            </a:r>
            <a:endParaRPr lang="en-GB" sz="800" dirty="0"/>
          </a:p>
        </p:txBody>
      </p:sp>
      <p:sp>
        <p:nvSpPr>
          <p:cNvPr id="10" name="Retângulo 9"/>
          <p:cNvSpPr/>
          <p:nvPr/>
        </p:nvSpPr>
        <p:spPr>
          <a:xfrm>
            <a:off x="263473" y="2460472"/>
            <a:ext cx="97557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Function: Stabilizes </a:t>
            </a:r>
            <a:r>
              <a:rPr lang="en-US" sz="900" dirty="0">
                <a:solidFill>
                  <a:srgbClr val="222222"/>
                </a:solidFill>
                <a:latin typeface="Verdana" panose="020B0604030504040204" pitchFamily="34" charset="0"/>
              </a:rPr>
              <a:t>TBP binding to an archaeal box-A promoter. Also responsible for recruiting RNA polymerase II to the pre-initiation complex (DNA-TBP-TFIIB</a:t>
            </a:r>
            <a:r>
              <a:rPr lang="en-US" sz="9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). </a:t>
            </a:r>
            <a:r>
              <a:rPr lang="pt-PT" sz="900" dirty="0">
                <a:hlinkClick r:id="rId4"/>
              </a:rPr>
              <a:t>https://www.uniprot.org/uniprot/A0A090JSM8</a:t>
            </a:r>
            <a:endParaRPr lang="en-GB" sz="9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043104" y="2834892"/>
            <a:ext cx="441437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err="1" smtClean="0"/>
              <a:t>rRNA</a:t>
            </a:r>
            <a:r>
              <a:rPr lang="en-GB" sz="1000" dirty="0" smtClean="0"/>
              <a:t> binding; Structural constituent of ribosome;</a:t>
            </a:r>
          </a:p>
          <a:p>
            <a:r>
              <a:rPr lang="en-GB" sz="1000" dirty="0" smtClean="0"/>
              <a:t>Biological process: translation </a:t>
            </a:r>
            <a:r>
              <a:rPr lang="pt-PT" sz="800" dirty="0" smtClean="0">
                <a:hlinkClick r:id="rId5"/>
              </a:rPr>
              <a:t>https</a:t>
            </a:r>
            <a:r>
              <a:rPr lang="pt-PT" sz="800" dirty="0">
                <a:hlinkClick r:id="rId5"/>
              </a:rPr>
              <a:t>://www.uniprot.org/uniprot/A0A090I4H6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68878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27715"/>
              </p:ext>
            </p:extLst>
          </p:nvPr>
        </p:nvGraphicFramePr>
        <p:xfrm>
          <a:off x="218591" y="1345730"/>
          <a:ext cx="11759984" cy="4165695"/>
        </p:xfrm>
        <a:graphic>
          <a:graphicData uri="http://schemas.openxmlformats.org/drawingml/2006/table">
            <a:tbl>
              <a:tblPr/>
              <a:tblGrid>
                <a:gridCol w="2454963">
                  <a:extLst>
                    <a:ext uri="{9D8B030D-6E8A-4147-A177-3AD203B41FA5}">
                      <a16:colId xmlns:a16="http://schemas.microsoft.com/office/drawing/2014/main" val="2589202082"/>
                    </a:ext>
                  </a:extLst>
                </a:gridCol>
                <a:gridCol w="1510988">
                  <a:extLst>
                    <a:ext uri="{9D8B030D-6E8A-4147-A177-3AD203B41FA5}">
                      <a16:colId xmlns:a16="http://schemas.microsoft.com/office/drawing/2014/main" val="2636917056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3985372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3443029090"/>
                    </a:ext>
                  </a:extLst>
                </a:gridCol>
                <a:gridCol w="2433234">
                  <a:extLst>
                    <a:ext uri="{9D8B030D-6E8A-4147-A177-3AD203B41FA5}">
                      <a16:colId xmlns:a16="http://schemas.microsoft.com/office/drawing/2014/main" val="2453429842"/>
                    </a:ext>
                  </a:extLst>
                </a:gridCol>
                <a:gridCol w="1191755">
                  <a:extLst>
                    <a:ext uri="{9D8B030D-6E8A-4147-A177-3AD203B41FA5}">
                      <a16:colId xmlns:a16="http://schemas.microsoft.com/office/drawing/2014/main" val="1838748023"/>
                    </a:ext>
                  </a:extLst>
                </a:gridCol>
              </a:tblGrid>
              <a:tr h="452073"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names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functional category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863231"/>
                  </a:ext>
                </a:extLst>
              </a:tr>
              <a:tr h="829402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Anaerobic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ribonucleoside-triphosphate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reductase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(EC 1.17.4.2) (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Anaerobic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ribonucleoside-triphosphate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reductase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NrdD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transport and metabolism 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Oxygen-sensitive ribonucleoside-triphosphate reductase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491202"/>
                  </a:ext>
                </a:extLst>
              </a:tr>
              <a:tr h="1105869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CTP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synthase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(EC 6.3.4.2) (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Cytidine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5'-triphosphate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synthase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Cytidine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triphosphate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synthetase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(CTP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synthetase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(CTPS) (UTP--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ammonia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ligase)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Pyrimidine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CTP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biosynthesis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via de novo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CTP </a:t>
                      </a: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UDP: step 2/2. {ECO:0000256|HAMAP-Rule:MF_01227}.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transport and metabolism 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CTP synthase (UTP-ammonia lyase)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6805" marR="6805" marT="68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03542"/>
                  </a:ext>
                </a:extLst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600892" y="128642"/>
            <a:ext cx="10985862" cy="646331"/>
            <a:chOff x="600892" y="128642"/>
            <a:chExt cx="10985862" cy="646331"/>
          </a:xfrm>
        </p:grpSpPr>
        <p:cxnSp>
          <p:nvCxnSpPr>
            <p:cNvPr id="6" name="Conexão reta 5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96934" y="128642"/>
              <a:ext cx="9967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Proteins detected</a:t>
              </a:r>
              <a:r>
                <a:rPr kumimoji="0" lang="en-GB" sz="3600" b="0" i="0" u="none" strike="noStrike" kern="0" cap="none" spc="0" normalizeH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only in the </a:t>
              </a:r>
              <a:r>
                <a:rPr kumimoji="0" lang="en-GB" sz="3600" b="1" i="0" u="none" strike="noStrike" kern="0" normalizeH="0" noProof="0" dirty="0" smtClean="0">
                  <a:ln w="22225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assay with 0.5 g/L AC</a:t>
              </a:r>
              <a:endParaRPr kumimoji="0" lang="en-GB" sz="3600" b="1" i="0" u="none" strike="noStrike" kern="0" normalizeH="0" baseline="0" noProof="0" dirty="0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1642" t="90980" r="71074" b="427"/>
          <a:stretch/>
        </p:blipFill>
        <p:spPr>
          <a:xfrm>
            <a:off x="2772399" y="2166895"/>
            <a:ext cx="3550024" cy="59589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240" t="25040" r="48361" b="69120"/>
          <a:stretch/>
        </p:blipFill>
        <p:spPr>
          <a:xfrm>
            <a:off x="3043646" y="2560319"/>
            <a:ext cx="6557554" cy="4049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8591" y="6126803"/>
            <a:ext cx="3959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pt-PT" sz="1000" dirty="0" smtClean="0">
                <a:hlinkClick r:id="rId3"/>
              </a:rPr>
              <a:t>https</a:t>
            </a:r>
            <a:r>
              <a:rPr lang="pt-PT" sz="1000" dirty="0">
                <a:hlinkClick r:id="rId3"/>
              </a:rPr>
              <a:t>://</a:t>
            </a:r>
            <a:r>
              <a:rPr lang="pt-PT" sz="1000" dirty="0" smtClean="0">
                <a:hlinkClick r:id="rId3"/>
              </a:rPr>
              <a:t>www.genome.jp/dbget-bin/www_bget?ec:1.17.4.2</a:t>
            </a:r>
            <a:endParaRPr lang="pt-PT" sz="1000" dirty="0" smtClean="0"/>
          </a:p>
          <a:p>
            <a:pPr marL="228600" indent="-228600">
              <a:buAutoNum type="arabicParenR"/>
            </a:pPr>
            <a:r>
              <a:rPr lang="pt-PT" sz="1000" dirty="0">
                <a:hlinkClick r:id="rId4"/>
              </a:rPr>
              <a:t>https://www.genome.jp/dbget-bin/www_bget?mfi:DSM1535_1468</a:t>
            </a:r>
            <a:endParaRPr lang="en-GB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130277" y="2296572"/>
            <a:ext cx="186792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smtClean="0"/>
              <a:t>ATP binding;</a:t>
            </a:r>
          </a:p>
          <a:p>
            <a:r>
              <a:rPr lang="en-GB" sz="1100" dirty="0" smtClean="0"/>
              <a:t>DNA replication</a:t>
            </a:r>
          </a:p>
          <a:p>
            <a:r>
              <a:rPr lang="pt-PT" sz="900" dirty="0">
                <a:hlinkClick r:id="rId5"/>
              </a:rPr>
              <a:t>https://www.uniprot.org/uniprot/A0A090JW98</a:t>
            </a:r>
            <a:endParaRPr lang="en-GB" sz="900" dirty="0"/>
          </a:p>
        </p:txBody>
      </p:sp>
      <p:sp>
        <p:nvSpPr>
          <p:cNvPr id="12" name="Retângulo 11"/>
          <p:cNvSpPr/>
          <p:nvPr/>
        </p:nvSpPr>
        <p:spPr>
          <a:xfrm>
            <a:off x="4429846" y="3638183"/>
            <a:ext cx="6096000" cy="938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100" dirty="0" smtClean="0">
                <a:solidFill>
                  <a:srgbClr val="222222"/>
                </a:solidFill>
              </a:rPr>
              <a:t>Function: Catalyzes </a:t>
            </a:r>
            <a:r>
              <a:rPr lang="en-US" sz="1100" dirty="0">
                <a:solidFill>
                  <a:srgbClr val="222222"/>
                </a:solidFill>
              </a:rPr>
              <a:t>the ATP-dependent amination of UTP to CTP with either L-glutamine or ammonia as the source of nitrogen. Regulates intracellular CTP levels through interactions with the four ribonucleotide </a:t>
            </a:r>
            <a:r>
              <a:rPr lang="en-US" sz="1100" dirty="0" smtClean="0">
                <a:solidFill>
                  <a:srgbClr val="222222"/>
                </a:solidFill>
              </a:rPr>
              <a:t>triphosphates </a:t>
            </a:r>
            <a:r>
              <a:rPr lang="pt-PT" sz="1100" dirty="0">
                <a:hlinkClick r:id="rId6"/>
              </a:rPr>
              <a:t>https://</a:t>
            </a:r>
            <a:r>
              <a:rPr lang="pt-PT" sz="1100" dirty="0" smtClean="0">
                <a:hlinkClick r:id="rId6"/>
              </a:rPr>
              <a:t>www.uniprot.org/uniprot/A0A090JXV9</a:t>
            </a:r>
            <a:endParaRPr lang="pt-PT" sz="1100" dirty="0" smtClean="0"/>
          </a:p>
          <a:p>
            <a:endParaRPr lang="pt-PT" sz="1100" dirty="0"/>
          </a:p>
          <a:p>
            <a:r>
              <a:rPr lang="pt-PT" sz="1100" dirty="0" smtClean="0"/>
              <a:t>ATP </a:t>
            </a:r>
            <a:r>
              <a:rPr lang="pt-PT" sz="1100" dirty="0" err="1" smtClean="0"/>
              <a:t>binding</a:t>
            </a:r>
            <a:r>
              <a:rPr lang="pt-PT" sz="1100" dirty="0" smtClean="0"/>
              <a:t>; CTP </a:t>
            </a:r>
            <a:r>
              <a:rPr lang="pt-PT" sz="1100" dirty="0" err="1" smtClean="0"/>
              <a:t>synthase</a:t>
            </a:r>
            <a:endParaRPr lang="en-GB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52697" y="4859383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citosina</a:t>
            </a:r>
            <a:endParaRPr lang="en-GB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86446" y="1901942"/>
            <a:ext cx="1591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Anaerobic growth</a:t>
            </a:r>
            <a:endParaRPr lang="en-GB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86446" y="2296572"/>
            <a:ext cx="18157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CTP + formate</a:t>
            </a:r>
            <a:endParaRPr lang="en-GB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27885" y="2465849"/>
            <a:ext cx="12705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=formate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76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69514"/>
              </p:ext>
            </p:extLst>
          </p:nvPr>
        </p:nvGraphicFramePr>
        <p:xfrm>
          <a:off x="185979" y="1611825"/>
          <a:ext cx="11923290" cy="4725340"/>
        </p:xfrm>
        <a:graphic>
          <a:graphicData uri="http://schemas.openxmlformats.org/drawingml/2006/table">
            <a:tbl>
              <a:tblPr/>
              <a:tblGrid>
                <a:gridCol w="2431328">
                  <a:extLst>
                    <a:ext uri="{9D8B030D-6E8A-4147-A177-3AD203B41FA5}">
                      <a16:colId xmlns:a16="http://schemas.microsoft.com/office/drawing/2014/main" val="1345969721"/>
                    </a:ext>
                  </a:extLst>
                </a:gridCol>
                <a:gridCol w="1706720">
                  <a:extLst>
                    <a:ext uri="{9D8B030D-6E8A-4147-A177-3AD203B41FA5}">
                      <a16:colId xmlns:a16="http://schemas.microsoft.com/office/drawing/2014/main" val="2965303763"/>
                    </a:ext>
                  </a:extLst>
                </a:gridCol>
                <a:gridCol w="1565329">
                  <a:extLst>
                    <a:ext uri="{9D8B030D-6E8A-4147-A177-3AD203B41FA5}">
                      <a16:colId xmlns:a16="http://schemas.microsoft.com/office/drawing/2014/main" val="2559376237"/>
                    </a:ext>
                  </a:extLst>
                </a:gridCol>
                <a:gridCol w="2000610">
                  <a:extLst>
                    <a:ext uri="{9D8B030D-6E8A-4147-A177-3AD203B41FA5}">
                      <a16:colId xmlns:a16="http://schemas.microsoft.com/office/drawing/2014/main" val="4269758369"/>
                    </a:ext>
                  </a:extLst>
                </a:gridCol>
                <a:gridCol w="1548502">
                  <a:extLst>
                    <a:ext uri="{9D8B030D-6E8A-4147-A177-3AD203B41FA5}">
                      <a16:colId xmlns:a16="http://schemas.microsoft.com/office/drawing/2014/main" val="1210574481"/>
                    </a:ext>
                  </a:extLst>
                </a:gridCol>
                <a:gridCol w="1351452">
                  <a:extLst>
                    <a:ext uri="{9D8B030D-6E8A-4147-A177-3AD203B41FA5}">
                      <a16:colId xmlns:a16="http://schemas.microsoft.com/office/drawing/2014/main" val="2361177530"/>
                    </a:ext>
                  </a:extLst>
                </a:gridCol>
                <a:gridCol w="1319349">
                  <a:extLst>
                    <a:ext uri="{9D8B030D-6E8A-4147-A177-3AD203B41FA5}">
                      <a16:colId xmlns:a16="http://schemas.microsoft.com/office/drawing/2014/main" val="1955605732"/>
                    </a:ext>
                  </a:extLst>
                </a:gridCol>
              </a:tblGrid>
              <a:tr h="390634"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functional category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0318"/>
                  </a:ext>
                </a:extLst>
              </a:tr>
              <a:tr h="582652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 wall/membrane/envelope biogenesis 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Putative peptidoglycan-binding domain-containing protein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Underexpressed in AC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80874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CoB--CoM heterodisulfide reductase subunit A HdrA2 (CoB-CoM heterodisulfide reductase iron-sulfur subunit A) (EC 1.8.98.1)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Heterodisulfide reductase, subunit A and related polyferredoxins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74396"/>
                  </a:ext>
                </a:extLst>
              </a:tr>
              <a:tr h="1350725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Methyl-coenzyme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reductase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subunit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(EC 2.8.4.1)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PATHWAY: One-carbon metabolism; methyl-coenzyme M reduction; methane from methyl-coenzyme M: step 1/1. {ECO:0000256|PIRNR:PIRNR000262}.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transport and metabolism 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coenzyme M reductase, alpha subunit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85913"/>
                  </a:ext>
                </a:extLst>
              </a:tr>
              <a:tr h="483642"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ATP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synthase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(EC 7.1.2.2) (V-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ATPase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subunit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A)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Archaeal/vacuolar-type H+-ATPase subunit A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9.71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AC</a:t>
                      </a:r>
                    </a:p>
                  </a:txBody>
                  <a:tcPr marL="6284" marR="6284" marT="62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00549"/>
                  </a:ext>
                </a:extLst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600892" y="180894"/>
            <a:ext cx="11303385" cy="591937"/>
            <a:chOff x="600892" y="180894"/>
            <a:chExt cx="11303385" cy="591937"/>
          </a:xfrm>
        </p:grpSpPr>
        <p:cxnSp>
          <p:nvCxnSpPr>
            <p:cNvPr id="6" name="Conexão reta 5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96934" y="180894"/>
              <a:ext cx="10807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Proteins detected in </a:t>
              </a:r>
              <a:r>
                <a:rPr kumimoji="0" lang="en-GB" sz="2800" b="1" i="0" u="none" strike="noStrike" kern="0" normalizeH="0" baseline="0" noProof="0" dirty="0" smtClean="0">
                  <a:ln w="22225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both conditions </a:t>
              </a:r>
              <a:r>
                <a:rPr kumimoji="0" lang="en-GB" sz="28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with different levels of detection</a:t>
              </a:r>
              <a:endParaRPr kumimoji="0" lang="en-GB" sz="28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9409612" y="2442754"/>
            <a:ext cx="2494665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050" b="1">
                <a:solidFill>
                  <a:srgbClr val="222222"/>
                </a:solidFill>
                <a:latin typeface="arial" panose="020B0604020202020204" pitchFamily="34" charset="0"/>
              </a:rPr>
              <a:t>peptidoglycan-binding</a:t>
            </a:r>
            <a:r>
              <a:rPr lang="pt-PT" sz="1050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PT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protein</a:t>
            </a:r>
            <a:r>
              <a:rPr lang="pt-PT" sz="1050" b="1" dirty="0">
                <a:solidFill>
                  <a:srgbClr val="222222"/>
                </a:solidFill>
                <a:latin typeface="arial" panose="020B0604020202020204" pitchFamily="34" charset="0"/>
              </a:rPr>
              <a:t> [Methanobacterium formicicum]</a:t>
            </a:r>
            <a:endParaRPr lang="pt-PT" sz="105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212868" y="2258088"/>
            <a:ext cx="1999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600" dirty="0">
                <a:hlinkClick r:id="rId2"/>
              </a:rPr>
              <a:t>https://www.ncbi.nlm.nih.gov/protein/WP_048073207.1/</a:t>
            </a:r>
            <a:endParaRPr lang="en-GB" sz="600" dirty="0"/>
          </a:p>
        </p:txBody>
      </p:sp>
      <p:sp>
        <p:nvSpPr>
          <p:cNvPr id="11" name="Retângulo 10"/>
          <p:cNvSpPr/>
          <p:nvPr/>
        </p:nvSpPr>
        <p:spPr>
          <a:xfrm>
            <a:off x="202693" y="2413949"/>
            <a:ext cx="7638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222222"/>
                </a:solidFill>
                <a:latin typeface="Arial" panose="020B0604020202020204" pitchFamily="34" charset="0"/>
              </a:rPr>
              <a:t>Peptidoglycan binding domains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 have a general </a:t>
            </a:r>
            <a:r>
              <a:rPr lang="en-US" sz="900" dirty="0">
                <a:solidFill>
                  <a:srgbClr val="0B0080"/>
                </a:solidFill>
                <a:latin typeface="Arial" panose="020B0604020202020204" pitchFamily="34" charset="0"/>
                <a:hlinkClick r:id="rId3" tooltip="Peptidoglycan"/>
              </a:rPr>
              <a:t>peptidoglycan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 binding function and a common core structure consisting of a closed, three-helical bundle with a left-handed twist. It is found at the N or C terminus of a variety of enzymes involved in bacterial cell wall degradation</a:t>
            </a:r>
            <a:endParaRPr lang="en-GB" sz="900" dirty="0"/>
          </a:p>
        </p:txBody>
      </p:sp>
      <p:sp>
        <p:nvSpPr>
          <p:cNvPr id="2" name="Retângulo 1"/>
          <p:cNvSpPr/>
          <p:nvPr/>
        </p:nvSpPr>
        <p:spPr>
          <a:xfrm>
            <a:off x="2564674" y="3335352"/>
            <a:ext cx="5155475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05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Molecular </a:t>
            </a:r>
            <a:r>
              <a:rPr lang="pt-PT" sz="1050" dirty="0" err="1" smtClean="0">
                <a:solidFill>
                  <a:srgbClr val="222222"/>
                </a:solidFill>
                <a:latin typeface="Helvetica" panose="020B0604020202020204" pitchFamily="34" charset="0"/>
              </a:rPr>
              <a:t>function</a:t>
            </a:r>
            <a:r>
              <a:rPr lang="pt-PT" sz="105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: </a:t>
            </a:r>
            <a:r>
              <a:rPr lang="pt-PT" sz="1050" dirty="0" err="1" smtClean="0">
                <a:solidFill>
                  <a:srgbClr val="222222"/>
                </a:solidFill>
                <a:latin typeface="Helvetica" panose="020B0604020202020204" pitchFamily="34" charset="0"/>
              </a:rPr>
              <a:t>Catalysis</a:t>
            </a:r>
            <a:r>
              <a:rPr lang="pt-PT" sz="105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of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the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reaction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: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coenzyme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 B +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coenzyme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 M +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methanophenazine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 = N-{7-[(2-sulfoethyl)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dithio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]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heptanoyl</a:t>
            </a:r>
            <a:r>
              <a:rPr lang="pt-PT" sz="1050" dirty="0">
                <a:solidFill>
                  <a:srgbClr val="222222"/>
                </a:solidFill>
                <a:latin typeface="Helvetica" panose="020B0604020202020204" pitchFamily="34" charset="0"/>
              </a:rPr>
              <a:t>}-3-O-phospho-L-threonine + </a:t>
            </a:r>
            <a:r>
              <a:rPr lang="pt-PT" sz="1050" dirty="0" err="1">
                <a:solidFill>
                  <a:srgbClr val="222222"/>
                </a:solidFill>
                <a:latin typeface="Helvetica" panose="020B0604020202020204" pitchFamily="34" charset="0"/>
              </a:rPr>
              <a:t>dihydromethanophenazine</a:t>
            </a:r>
            <a:r>
              <a:rPr lang="pt-PT" sz="105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. </a:t>
            </a:r>
            <a:r>
              <a:rPr lang="pt-PT" sz="1050" dirty="0">
                <a:hlinkClick r:id="rId4"/>
              </a:rPr>
              <a:t>https://www.ebi.ac.uk/QuickGO/term/GO:0051912</a:t>
            </a:r>
            <a:endParaRPr lang="en-GB" sz="1050" dirty="0"/>
          </a:p>
        </p:txBody>
      </p:sp>
      <p:sp>
        <p:nvSpPr>
          <p:cNvPr id="12" name="Retângulo 11"/>
          <p:cNvSpPr/>
          <p:nvPr/>
        </p:nvSpPr>
        <p:spPr>
          <a:xfrm>
            <a:off x="4419599" y="4616967"/>
            <a:ext cx="7484677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200" dirty="0" err="1" smtClean="0">
                <a:solidFill>
                  <a:srgbClr val="222222"/>
                </a:solidFill>
              </a:rPr>
              <a:t>Function</a:t>
            </a:r>
            <a:r>
              <a:rPr lang="pt-PT" sz="1200" dirty="0" smtClean="0">
                <a:solidFill>
                  <a:srgbClr val="222222"/>
                </a:solidFill>
              </a:rPr>
              <a:t>: </a:t>
            </a:r>
            <a:r>
              <a:rPr lang="pt-PT" sz="1200" dirty="0" err="1" smtClean="0">
                <a:solidFill>
                  <a:srgbClr val="222222"/>
                </a:solidFill>
              </a:rPr>
              <a:t>Component</a:t>
            </a:r>
            <a:r>
              <a:rPr lang="pt-PT" sz="1200" dirty="0" smtClean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of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the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methyl-coenzyme</a:t>
            </a:r>
            <a:r>
              <a:rPr lang="pt-PT" sz="1200" dirty="0">
                <a:solidFill>
                  <a:srgbClr val="222222"/>
                </a:solidFill>
              </a:rPr>
              <a:t> M </a:t>
            </a:r>
            <a:r>
              <a:rPr lang="pt-PT" sz="1200" dirty="0" err="1">
                <a:solidFill>
                  <a:srgbClr val="222222"/>
                </a:solidFill>
              </a:rPr>
              <a:t>reductase</a:t>
            </a:r>
            <a:r>
              <a:rPr lang="pt-PT" sz="1200" dirty="0">
                <a:solidFill>
                  <a:srgbClr val="222222"/>
                </a:solidFill>
              </a:rPr>
              <a:t> (MCR) I </a:t>
            </a:r>
            <a:r>
              <a:rPr lang="pt-PT" sz="1200" dirty="0" err="1">
                <a:solidFill>
                  <a:srgbClr val="222222"/>
                </a:solidFill>
              </a:rPr>
              <a:t>that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catalyzes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the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reductive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cleavage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of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methyl-coenzyme</a:t>
            </a:r>
            <a:r>
              <a:rPr lang="pt-PT" sz="1200" dirty="0">
                <a:solidFill>
                  <a:srgbClr val="222222"/>
                </a:solidFill>
              </a:rPr>
              <a:t> M (CoM-S-CH3 </a:t>
            </a:r>
            <a:r>
              <a:rPr lang="pt-PT" sz="1200" dirty="0" err="1">
                <a:solidFill>
                  <a:srgbClr val="222222"/>
                </a:solidFill>
              </a:rPr>
              <a:t>or</a:t>
            </a:r>
            <a:r>
              <a:rPr lang="pt-PT" sz="1200" dirty="0">
                <a:solidFill>
                  <a:srgbClr val="222222"/>
                </a:solidFill>
              </a:rPr>
              <a:t> 2-(</a:t>
            </a:r>
            <a:r>
              <a:rPr lang="pt-PT" sz="1200" dirty="0" err="1">
                <a:solidFill>
                  <a:srgbClr val="222222"/>
                </a:solidFill>
              </a:rPr>
              <a:t>methylthio</a:t>
            </a:r>
            <a:r>
              <a:rPr lang="pt-PT" sz="1200" dirty="0">
                <a:solidFill>
                  <a:srgbClr val="222222"/>
                </a:solidFill>
              </a:rPr>
              <a:t>)</a:t>
            </a:r>
            <a:r>
              <a:rPr lang="pt-PT" sz="1200" dirty="0" err="1">
                <a:solidFill>
                  <a:srgbClr val="222222"/>
                </a:solidFill>
              </a:rPr>
              <a:t>ethanesulfonate</a:t>
            </a:r>
            <a:r>
              <a:rPr lang="pt-PT" sz="1200" dirty="0">
                <a:solidFill>
                  <a:srgbClr val="222222"/>
                </a:solidFill>
              </a:rPr>
              <a:t>) </a:t>
            </a:r>
            <a:r>
              <a:rPr lang="pt-PT" sz="1200" dirty="0" err="1">
                <a:solidFill>
                  <a:srgbClr val="222222"/>
                </a:solidFill>
              </a:rPr>
              <a:t>using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coenzyme</a:t>
            </a:r>
            <a:r>
              <a:rPr lang="pt-PT" sz="1200" dirty="0">
                <a:solidFill>
                  <a:srgbClr val="222222"/>
                </a:solidFill>
              </a:rPr>
              <a:t> B (</a:t>
            </a:r>
            <a:r>
              <a:rPr lang="pt-PT" sz="1200" dirty="0" err="1">
                <a:solidFill>
                  <a:srgbClr val="222222"/>
                </a:solidFill>
              </a:rPr>
              <a:t>CoB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or</a:t>
            </a:r>
            <a:r>
              <a:rPr lang="pt-PT" sz="1200" dirty="0">
                <a:solidFill>
                  <a:srgbClr val="222222"/>
                </a:solidFill>
              </a:rPr>
              <a:t> 7-mercaptoheptanoylthreonine </a:t>
            </a:r>
            <a:r>
              <a:rPr lang="pt-PT" sz="1200" dirty="0" err="1">
                <a:solidFill>
                  <a:srgbClr val="222222"/>
                </a:solidFill>
              </a:rPr>
              <a:t>phosphate</a:t>
            </a:r>
            <a:r>
              <a:rPr lang="pt-PT" sz="1200" dirty="0">
                <a:solidFill>
                  <a:srgbClr val="222222"/>
                </a:solidFill>
              </a:rPr>
              <a:t>) as </a:t>
            </a:r>
            <a:r>
              <a:rPr lang="pt-PT" sz="1200" dirty="0" err="1">
                <a:solidFill>
                  <a:srgbClr val="222222"/>
                </a:solidFill>
              </a:rPr>
              <a:t>reductant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which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results</a:t>
            </a:r>
            <a:r>
              <a:rPr lang="pt-PT" sz="1200" dirty="0">
                <a:solidFill>
                  <a:srgbClr val="222222"/>
                </a:solidFill>
              </a:rPr>
              <a:t> in </a:t>
            </a:r>
            <a:r>
              <a:rPr lang="pt-PT" sz="1200" dirty="0" err="1">
                <a:solidFill>
                  <a:srgbClr val="222222"/>
                </a:solidFill>
              </a:rPr>
              <a:t>the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production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of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methane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and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the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mixed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heterodisulfide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of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CoB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and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CoM</a:t>
            </a:r>
            <a:r>
              <a:rPr lang="pt-PT" sz="1200" dirty="0">
                <a:solidFill>
                  <a:srgbClr val="222222"/>
                </a:solidFill>
              </a:rPr>
              <a:t> (</a:t>
            </a:r>
            <a:r>
              <a:rPr lang="pt-PT" sz="1200" dirty="0" err="1">
                <a:solidFill>
                  <a:srgbClr val="222222"/>
                </a:solidFill>
              </a:rPr>
              <a:t>CoM</a:t>
            </a:r>
            <a:r>
              <a:rPr lang="pt-PT" sz="1200" dirty="0">
                <a:solidFill>
                  <a:srgbClr val="222222"/>
                </a:solidFill>
              </a:rPr>
              <a:t>-S-S-</a:t>
            </a:r>
            <a:r>
              <a:rPr lang="pt-PT" sz="1200" dirty="0" err="1">
                <a:solidFill>
                  <a:srgbClr val="222222"/>
                </a:solidFill>
              </a:rPr>
              <a:t>CoB</a:t>
            </a:r>
            <a:r>
              <a:rPr lang="pt-PT" sz="1200" dirty="0">
                <a:solidFill>
                  <a:srgbClr val="222222"/>
                </a:solidFill>
              </a:rPr>
              <a:t>). </a:t>
            </a:r>
            <a:r>
              <a:rPr lang="pt-PT" sz="1200" dirty="0" err="1">
                <a:solidFill>
                  <a:srgbClr val="222222"/>
                </a:solidFill>
              </a:rPr>
              <a:t>This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is</a:t>
            </a:r>
            <a:r>
              <a:rPr lang="pt-PT" sz="1200" dirty="0">
                <a:solidFill>
                  <a:srgbClr val="222222"/>
                </a:solidFill>
              </a:rPr>
              <a:t> </a:t>
            </a:r>
            <a:r>
              <a:rPr lang="pt-PT" sz="1200" dirty="0" err="1">
                <a:solidFill>
                  <a:srgbClr val="222222"/>
                </a:solidFill>
              </a:rPr>
              <a:t>the</a:t>
            </a:r>
            <a:r>
              <a:rPr lang="pt-PT" sz="1200" dirty="0">
                <a:solidFill>
                  <a:srgbClr val="222222"/>
                </a:solidFill>
              </a:rPr>
              <a:t> final step </a:t>
            </a:r>
            <a:r>
              <a:rPr lang="pt-PT" sz="1200" b="1" dirty="0">
                <a:solidFill>
                  <a:srgbClr val="FF0000"/>
                </a:solidFill>
              </a:rPr>
              <a:t>in </a:t>
            </a:r>
            <a:r>
              <a:rPr lang="pt-PT" sz="1200" b="1" dirty="0" smtClean="0">
                <a:solidFill>
                  <a:srgbClr val="FF0000"/>
                </a:solidFill>
              </a:rPr>
              <a:t>methanogenesis </a:t>
            </a:r>
            <a:r>
              <a:rPr lang="pt-PT" sz="1200" dirty="0">
                <a:hlinkClick r:id="rId5"/>
              </a:rPr>
              <a:t>https://www.uniprot.org/uniprot/A0A090I2G6</a:t>
            </a:r>
            <a:endParaRPr lang="en-GB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9150" y="4646542"/>
            <a:ext cx="240552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err="1" smtClean="0"/>
              <a:t>Foi</a:t>
            </a:r>
            <a:r>
              <a:rPr lang="en-GB" sz="1200" dirty="0" smtClean="0"/>
              <a:t> </a:t>
            </a:r>
            <a:r>
              <a:rPr lang="en-GB" sz="1200" dirty="0" err="1" smtClean="0"/>
              <a:t>sempre</a:t>
            </a:r>
            <a:r>
              <a:rPr lang="en-GB" sz="1200" dirty="0" smtClean="0"/>
              <a:t> </a:t>
            </a:r>
            <a:r>
              <a:rPr lang="en-GB" sz="1200" dirty="0" err="1" smtClean="0"/>
              <a:t>mais</a:t>
            </a:r>
            <a:r>
              <a:rPr lang="en-GB" sz="1200" dirty="0" smtClean="0"/>
              <a:t> </a:t>
            </a:r>
            <a:r>
              <a:rPr lang="en-GB" sz="1200" dirty="0" err="1" smtClean="0"/>
              <a:t>detetada</a:t>
            </a:r>
            <a:r>
              <a:rPr lang="en-GB" sz="1200" dirty="0" smtClean="0"/>
              <a:t> </a:t>
            </a:r>
            <a:r>
              <a:rPr lang="en-GB" sz="1200" dirty="0" err="1" smtClean="0"/>
              <a:t>em</a:t>
            </a:r>
            <a:r>
              <a:rPr lang="en-GB" sz="1200" dirty="0" smtClean="0"/>
              <a:t> </a:t>
            </a:r>
            <a:r>
              <a:rPr lang="en-GB" sz="1200" dirty="0" err="1" smtClean="0"/>
              <a:t>todas</a:t>
            </a:r>
            <a:r>
              <a:rPr lang="en-GB" sz="1200" dirty="0" smtClean="0"/>
              <a:t> as </a:t>
            </a:r>
            <a:r>
              <a:rPr lang="en-GB" sz="1200" dirty="0" err="1" smtClean="0"/>
              <a:t>fases</a:t>
            </a:r>
            <a:r>
              <a:rPr lang="en-GB" sz="1200" dirty="0" smtClean="0"/>
              <a:t> de </a:t>
            </a:r>
            <a:r>
              <a:rPr lang="en-GB" sz="1200" dirty="0" err="1" smtClean="0"/>
              <a:t>crescimento</a:t>
            </a:r>
            <a:r>
              <a:rPr lang="en-GB" sz="1200" dirty="0" smtClean="0"/>
              <a:t> </a:t>
            </a:r>
            <a:r>
              <a:rPr lang="en-GB" sz="1200" dirty="0" err="1" smtClean="0"/>
              <a:t>comparado</a:t>
            </a:r>
            <a:r>
              <a:rPr lang="en-GB" sz="1200" dirty="0" smtClean="0"/>
              <a:t> com o control</a:t>
            </a:r>
            <a:endParaRPr lang="en-GB" sz="1200" dirty="0"/>
          </a:p>
        </p:txBody>
      </p:sp>
      <p:sp>
        <p:nvSpPr>
          <p:cNvPr id="14" name="Retângulo 13"/>
          <p:cNvSpPr/>
          <p:nvPr/>
        </p:nvSpPr>
        <p:spPr>
          <a:xfrm>
            <a:off x="752320" y="6166813"/>
            <a:ext cx="587393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</a:rPr>
              <a:t>Produces ATP from ADP in the presence of a proton gradient across the membrane. The archaeal alpha chain is a catalytic subunit</a:t>
            </a:r>
            <a:r>
              <a:rPr lang="en-US" sz="1200" dirty="0" smtClean="0">
                <a:solidFill>
                  <a:srgbClr val="222222"/>
                </a:solidFill>
              </a:rPr>
              <a:t>. </a:t>
            </a:r>
            <a:r>
              <a:rPr lang="pt-PT" sz="1200" dirty="0">
                <a:hlinkClick r:id="rId6"/>
              </a:rPr>
              <a:t>https://www.uniprot.org/uniprot/A0A090I2M3</a:t>
            </a:r>
            <a:endParaRPr lang="en-GB" sz="1200" dirty="0"/>
          </a:p>
        </p:txBody>
      </p:sp>
      <p:sp>
        <p:nvSpPr>
          <p:cNvPr id="15" name="Retângulo 14"/>
          <p:cNvSpPr/>
          <p:nvPr/>
        </p:nvSpPr>
        <p:spPr>
          <a:xfrm>
            <a:off x="159150" y="4016505"/>
            <a:ext cx="11950119" cy="1616125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 15"/>
          <p:cNvSpPr/>
          <p:nvPr/>
        </p:nvSpPr>
        <p:spPr>
          <a:xfrm>
            <a:off x="159150" y="2877148"/>
            <a:ext cx="11950119" cy="1035283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6159" y="333001"/>
            <a:ext cx="1595841" cy="11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00892" y="2780406"/>
            <a:ext cx="11456125" cy="694823"/>
            <a:chOff x="600892" y="2780406"/>
            <a:chExt cx="11456125" cy="694823"/>
          </a:xfrm>
        </p:grpSpPr>
        <p:cxnSp>
          <p:nvCxnSpPr>
            <p:cNvPr id="5" name="Conexão reta 4"/>
            <p:cNvCxnSpPr/>
            <p:nvPr/>
          </p:nvCxnSpPr>
          <p:spPr>
            <a:xfrm>
              <a:off x="1031620" y="2913022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908800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070809" y="2780406"/>
              <a:ext cx="10986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Analysis with an uncertainty between</a:t>
              </a:r>
              <a:r>
                <a:rPr kumimoji="0" lang="en-GB" sz="3600" b="0" i="0" u="none" strike="noStrike" kern="0" cap="none" spc="0" normalizeH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10 % and 20 %</a:t>
              </a:r>
              <a:endParaRPr kumimoji="0" lang="en-GB" sz="36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0892" y="3429510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1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52852"/>
              </p:ext>
            </p:extLst>
          </p:nvPr>
        </p:nvGraphicFramePr>
        <p:xfrm>
          <a:off x="-382289" y="1022890"/>
          <a:ext cx="12956580" cy="9766895"/>
        </p:xfrm>
        <a:graphic>
          <a:graphicData uri="http://schemas.openxmlformats.org/drawingml/2006/table">
            <a:tbl>
              <a:tblPr/>
              <a:tblGrid>
                <a:gridCol w="2502975">
                  <a:extLst>
                    <a:ext uri="{9D8B030D-6E8A-4147-A177-3AD203B41FA5}">
                      <a16:colId xmlns:a16="http://schemas.microsoft.com/office/drawing/2014/main" val="2836231243"/>
                    </a:ext>
                  </a:extLst>
                </a:gridCol>
                <a:gridCol w="2225635">
                  <a:extLst>
                    <a:ext uri="{9D8B030D-6E8A-4147-A177-3AD203B41FA5}">
                      <a16:colId xmlns:a16="http://schemas.microsoft.com/office/drawing/2014/main" val="470755562"/>
                    </a:ext>
                  </a:extLst>
                </a:gridCol>
                <a:gridCol w="1979566">
                  <a:extLst>
                    <a:ext uri="{9D8B030D-6E8A-4147-A177-3AD203B41FA5}">
                      <a16:colId xmlns:a16="http://schemas.microsoft.com/office/drawing/2014/main" val="4180653644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495123866"/>
                    </a:ext>
                  </a:extLst>
                </a:gridCol>
                <a:gridCol w="1034482">
                  <a:extLst>
                    <a:ext uri="{9D8B030D-6E8A-4147-A177-3AD203B41FA5}">
                      <a16:colId xmlns:a16="http://schemas.microsoft.com/office/drawing/2014/main" val="1463902210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273161976"/>
                    </a:ext>
                  </a:extLst>
                </a:gridCol>
                <a:gridCol w="1455939">
                  <a:extLst>
                    <a:ext uri="{9D8B030D-6E8A-4147-A177-3AD203B41FA5}">
                      <a16:colId xmlns:a16="http://schemas.microsoft.com/office/drawing/2014/main" val="2228401721"/>
                    </a:ext>
                  </a:extLst>
                </a:gridCol>
              </a:tblGrid>
              <a:tr h="312590"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names</a:t>
                      </a:r>
                    </a:p>
                  </a:txBody>
                  <a:tcPr marL="3451" marR="3451" marT="34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general </a:t>
                      </a:r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</a:t>
                      </a:r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functional category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 protein description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Uncertainty (%)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Detection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69274"/>
                  </a:ext>
                </a:extLst>
              </a:tr>
              <a:tr h="46232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 phosphoribosyltransferase (ATP-PRT) (ATP-PRTase) (EC 2.4.2.17)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transport and metabolism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 phosphoribosyltransferase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88420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ATP-dependent protease S16 family (Archaeal Lon protease) (EC 3.4.21.-)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Posttranslational modification, protein turnover, chaperones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ATP-dependent protease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10.89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10681"/>
                  </a:ext>
                </a:extLst>
              </a:tr>
              <a:tr h="312590"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F420-non-reducing hydrogenase subunit A (EC 1.12.99.-)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F420-reducing hydrogenase, alpha subunit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25253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Arginine--tRNA ligase (EC 6.1.1.19) (Arginyl-tRNA synthetase) (ArgRS)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Arginyl-tRNA synthetase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13.59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38832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Proteasome subunit beta (EC 3.4.25.1) (20S proteasome beta subunit) (Proteasome core protein PsmB)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Posttranslational modification, protein turnover, chaperones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20S proteasome, alpha and beta subunits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Underexpressed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10464"/>
                  </a:ext>
                </a:extLst>
              </a:tr>
              <a:tr h="486764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Methyl-coenzyme M reductase subunit alpha (EC 2.8.4.1)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Coenzyme transport and metabolism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coenzyme M reductase, alpha subunit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16.94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06347"/>
                  </a:ext>
                </a:extLst>
              </a:tr>
              <a:tr h="31259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Malate dehydrogenase (EC 1.1.1.37)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production and conversion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Malate/lactate dehydrogenases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18.68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390357"/>
                  </a:ext>
                </a:extLst>
              </a:tr>
              <a:tr h="62168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Posttranslational modification, protein turnover, chaperones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protein, small RNA-binding pol III transcript stabilizing protein and related La-motif-containing proteins involved in translation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94819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Exosome subunit (Ribosome maturation protein SDO1 homolog)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exosome subunit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36137"/>
                  </a:ext>
                </a:extLst>
              </a:tr>
              <a:tr h="783857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5'-deoxyadenosine deaminase (5'-dA deaminase) (EC 3.5.4.41) (5'-methylthioadenosine deaminase) (MTA deaminase) (EC 3.5.4.31) (Adenosine deaminase) (EC 3.5.4.4) (S-adenosylhomocysteine deaminase) (SAH deaminase) (EC 3.5.4.28)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Nucleotide transport and metabolism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Cytosine deaminase and related metal-dependent hydrolases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225619"/>
                  </a:ext>
                </a:extLst>
              </a:tr>
              <a:tr h="31259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unknown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conserved protein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298541"/>
                  </a:ext>
                </a:extLst>
              </a:tr>
              <a:tr h="60181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Carbamoyl-phosphate synthase small chain (EC 6.3.5.5) (Carbamoyl-phosphate synthetase glutamine chain)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METABOLISM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Amino acid transport and metabolism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Carbamoylphosphate synthase small subunit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942193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 ligase (EC 6.5.1.1) (</a:t>
                      </a:r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Polydeoxyribonucleotide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synthase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[ATP])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Replication, recombination and repair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ATP-dependent DNA ligase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86190"/>
                  </a:ext>
                </a:extLst>
              </a:tr>
              <a:tr h="31259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CBS domain-containing protein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function prediction only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FOG: CBS domain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289348"/>
                  </a:ext>
                </a:extLst>
              </a:tr>
              <a:tr h="62168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 factor-A domain-containing protein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Replication, recombination and repair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Single-stranded DNA-binding replication protein A (RPA), large (70 kD) subunit and related ssDNA-binding proteins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54704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30S ribosomal protein S4e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S4E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Underexpressed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65908"/>
                  </a:ext>
                </a:extLst>
              </a:tr>
              <a:tr h="312590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POORLY CHARACTERIZED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function prediction only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Uncharacterized protein (ATP-grasp superfamily)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695764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Elongation factor 2 (EF-2)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STORAGE AND PROCESSING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Translation, ribosomal structure and biogenesis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Translation elongation factors (GTPases)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18.96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both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Overexpressed in AC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628222"/>
                  </a:ext>
                </a:extLst>
              </a:tr>
              <a:tr h="467135"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Histidine kinase/response regulator hybrid protein (Signal transduction histidine kinase)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PROCESSES AND SIGNALING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transduction mechanisms 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transduction histidine kinase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 in control</a:t>
                      </a: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Detected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1" marR="3451" marT="34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473359"/>
                  </a:ext>
                </a:extLst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600892" y="128642"/>
            <a:ext cx="10985862" cy="646331"/>
            <a:chOff x="600892" y="128642"/>
            <a:chExt cx="10985862" cy="646331"/>
          </a:xfrm>
        </p:grpSpPr>
        <p:cxnSp>
          <p:nvCxnSpPr>
            <p:cNvPr id="6" name="Conexão reta 5"/>
            <p:cNvCxnSpPr/>
            <p:nvPr/>
          </p:nvCxnSpPr>
          <p:spPr>
            <a:xfrm>
              <a:off x="1031620" y="274321"/>
              <a:ext cx="0" cy="42996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648198" y="270099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96935" y="128642"/>
              <a:ext cx="858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 smtClean="0">
                  <a:ln w="0"/>
                  <a:solidFill>
                    <a:srgbClr val="5B9BD5">
                      <a:lumMod val="50000"/>
                    </a:srgb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Comparison between both conditions </a:t>
              </a:r>
              <a:endParaRPr kumimoji="0" lang="en-GB" sz="3600" b="0" i="0" u="none" strike="noStrike" kern="0" cap="none" spc="0" normalizeH="0" baseline="0" noProof="0" dirty="0">
                <a:ln w="0"/>
                <a:solidFill>
                  <a:srgbClr val="5B9BD5">
                    <a:lumMod val="50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0892" y="725494"/>
              <a:ext cx="1098586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07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3092</Words>
  <Application>Microsoft Office PowerPoint</Application>
  <PresentationFormat>Ecrã Panorâmico</PresentationFormat>
  <Paragraphs>602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9" baseType="lpstr">
      <vt:lpstr>맑은 고딕</vt:lpstr>
      <vt:lpstr>Arial</vt:lpstr>
      <vt:lpstr>Arial</vt:lpstr>
      <vt:lpstr>Calibri</vt:lpstr>
      <vt:lpstr>Calibri Light</vt:lpstr>
      <vt:lpstr>Helvetica</vt:lpstr>
      <vt:lpstr>NexusSans</vt:lpstr>
      <vt:lpstr>Times New Roman</vt:lpstr>
      <vt:lpstr>Verdana</vt:lpstr>
      <vt:lpstr>Wingdings</vt:lpstr>
      <vt:lpstr>Tema do Office</vt:lpstr>
      <vt:lpstr>PROTEOMICS RESULTS</vt:lpstr>
      <vt:lpstr>Notes about the equipment and analysis conditions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Methanogenesis pathway</vt:lpstr>
      <vt:lpstr>https://www.sciencedirect.com/topics/agricultural-and-biological-sciences/methanofuran</vt:lpstr>
      <vt:lpstr>Gene expression</vt:lpstr>
      <vt:lpstr>Sample distances</vt:lpstr>
      <vt:lpstr>Results analysis from the MS people</vt:lpstr>
      <vt:lpstr>Original analysis (ITQB) vs compomics analysis (ours) number of protein identifications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Porteomics results</dc:title>
  <dc:creator>Cátia</dc:creator>
  <cp:lastModifiedBy>Cátia</cp:lastModifiedBy>
  <cp:revision>46</cp:revision>
  <dcterms:created xsi:type="dcterms:W3CDTF">2019-07-18T10:52:21Z</dcterms:created>
  <dcterms:modified xsi:type="dcterms:W3CDTF">2019-07-30T15:53:48Z</dcterms:modified>
</cp:coreProperties>
</file>