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>
        <p:scale>
          <a:sx n="62" d="100"/>
          <a:sy n="62" d="100"/>
        </p:scale>
        <p:origin x="798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9F42-6131-44DE-91BD-5D390920AA09}" type="datetimeFigureOut">
              <a:rPr lang="pt-PT" smtClean="0"/>
              <a:t>10/10/2019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3218-3870-4545-A96A-39625AADB3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721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9F42-6131-44DE-91BD-5D390920AA09}" type="datetimeFigureOut">
              <a:rPr lang="pt-PT" smtClean="0"/>
              <a:t>10/10/2019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3218-3870-4545-A96A-39625AADB3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83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9F42-6131-44DE-91BD-5D390920AA09}" type="datetimeFigureOut">
              <a:rPr lang="pt-PT" smtClean="0"/>
              <a:t>10/10/2019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3218-3870-4545-A96A-39625AADB3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177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9F42-6131-44DE-91BD-5D390920AA09}" type="datetimeFigureOut">
              <a:rPr lang="pt-PT" smtClean="0"/>
              <a:t>10/10/2019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3218-3870-4545-A96A-39625AADB3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504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9F42-6131-44DE-91BD-5D390920AA09}" type="datetimeFigureOut">
              <a:rPr lang="pt-PT" smtClean="0"/>
              <a:t>10/10/2019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3218-3870-4545-A96A-39625AADB3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045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9F42-6131-44DE-91BD-5D390920AA09}" type="datetimeFigureOut">
              <a:rPr lang="pt-PT" smtClean="0"/>
              <a:t>10/10/2019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3218-3870-4545-A96A-39625AADB3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26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9F42-6131-44DE-91BD-5D390920AA09}" type="datetimeFigureOut">
              <a:rPr lang="pt-PT" smtClean="0"/>
              <a:t>10/10/2019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3218-3870-4545-A96A-39625AADB3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000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9F42-6131-44DE-91BD-5D390920AA09}" type="datetimeFigureOut">
              <a:rPr lang="pt-PT" smtClean="0"/>
              <a:t>10/10/2019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3218-3870-4545-A96A-39625AADB3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779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9F42-6131-44DE-91BD-5D390920AA09}" type="datetimeFigureOut">
              <a:rPr lang="pt-PT" smtClean="0"/>
              <a:t>10/10/2019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3218-3870-4545-A96A-39625AADB3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14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9F42-6131-44DE-91BD-5D390920AA09}" type="datetimeFigureOut">
              <a:rPr lang="pt-PT" smtClean="0"/>
              <a:t>10/10/2019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3218-3870-4545-A96A-39625AADB3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616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9F42-6131-44DE-91BD-5D390920AA09}" type="datetimeFigureOut">
              <a:rPr lang="pt-PT" smtClean="0"/>
              <a:t>10/10/2019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F3218-3870-4545-A96A-39625AADB3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953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69F42-6131-44DE-91BD-5D390920AA09}" type="datetimeFigureOut">
              <a:rPr lang="pt-PT" smtClean="0"/>
              <a:t>10/10/2019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F3218-3870-4545-A96A-39625AADB3D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952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486" t="13451" r="24100" b="5733"/>
          <a:stretch/>
        </p:blipFill>
        <p:spPr>
          <a:xfrm>
            <a:off x="1913469" y="408214"/>
            <a:ext cx="3374650" cy="2887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7065" y="1927366"/>
            <a:ext cx="137326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sz="1200" dirty="0" smtClean="0"/>
              <a:t>43 % METABOLISM</a:t>
            </a:r>
            <a:endParaRPr lang="pt-PT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278780" y="408214"/>
            <a:ext cx="148916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200" dirty="0" smtClean="0"/>
              <a:t>23 % INFORMATION STORAGE AND PROCESSING</a:t>
            </a:r>
            <a:endParaRPr lang="pt-PT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032586" y="1514685"/>
            <a:ext cx="130427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200" dirty="0" smtClean="0"/>
              <a:t>20 % POORLY CHARACTERIZED</a:t>
            </a:r>
            <a:endParaRPr lang="pt-PT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508864" y="2401059"/>
            <a:ext cx="1259080" cy="64633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200" dirty="0" smtClean="0"/>
              <a:t>14 % CELLULAR PROCESSES AND SIGNALING</a:t>
            </a:r>
            <a:endParaRPr lang="pt-PT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272042" y="125993"/>
            <a:ext cx="2103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a) only detected in control</a:t>
            </a:r>
            <a:endParaRPr lang="pt-PT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1332" t="13182" r="23951" b="6179"/>
          <a:stretch/>
        </p:blipFill>
        <p:spPr>
          <a:xfrm>
            <a:off x="6975944" y="433770"/>
            <a:ext cx="3452965" cy="29857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92998" y="1984610"/>
            <a:ext cx="137326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sz="1200" dirty="0" smtClean="0"/>
              <a:t>41 % METABOLISM</a:t>
            </a:r>
            <a:endParaRPr lang="pt-PT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184714" y="465458"/>
            <a:ext cx="1441745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200" dirty="0" smtClean="0"/>
              <a:t>22 % INFORMATION STORAGE AND PROCESSING</a:t>
            </a:r>
            <a:endParaRPr lang="pt-PT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938519" y="1571929"/>
            <a:ext cx="131751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200" dirty="0" smtClean="0"/>
              <a:t>20 % POORLY CHARACTERIZED</a:t>
            </a:r>
            <a:endParaRPr lang="pt-PT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02057" y="85283"/>
            <a:ext cx="216764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PT" sz="1400" dirty="0" smtClean="0"/>
              <a:t>b) overexpressed in control</a:t>
            </a:r>
            <a:endParaRPr lang="pt-PT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529651" y="2538724"/>
            <a:ext cx="1282246" cy="64633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200" dirty="0" smtClean="0"/>
              <a:t>17 % CELLULAR PROCESSES AND SIGNALING</a:t>
            </a:r>
            <a:endParaRPr lang="pt-PT" sz="12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4"/>
          <a:srcRect l="20616" t="19600" r="18801" b="5850"/>
          <a:stretch/>
        </p:blipFill>
        <p:spPr>
          <a:xfrm>
            <a:off x="1906991" y="3958035"/>
            <a:ext cx="3703642" cy="26740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326935" y="5216085"/>
            <a:ext cx="137326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sz="1200" dirty="0" smtClean="0"/>
              <a:t>57 % METABOLISM</a:t>
            </a:r>
            <a:endParaRPr lang="pt-PT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909087" y="5256018"/>
            <a:ext cx="1427774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200" dirty="0" smtClean="0"/>
              <a:t>15 % INFORMATION STORAGE AND PROCESSING</a:t>
            </a:r>
            <a:endParaRPr lang="pt-PT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3758813" y="4499896"/>
            <a:ext cx="134501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200" dirty="0" smtClean="0"/>
              <a:t>19 % POORLY CHARACTERIZED</a:t>
            </a:r>
            <a:endParaRPr lang="pt-PT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3537330" y="6089920"/>
            <a:ext cx="1230613" cy="64633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200" dirty="0" smtClean="0"/>
              <a:t>9 % CELLULAR PROCESSES AND SIGNALING</a:t>
            </a:r>
            <a:endParaRPr lang="pt-PT" sz="12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/>
          <a:srcRect l="21176" t="13271" r="15983" b="5323"/>
          <a:stretch/>
        </p:blipFill>
        <p:spPr>
          <a:xfrm>
            <a:off x="6975944" y="3793683"/>
            <a:ext cx="3871482" cy="2942568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6438744" y="5088899"/>
            <a:ext cx="1373261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PT" sz="1200" dirty="0" smtClean="0"/>
              <a:t>49 % METABOLISM</a:t>
            </a:r>
            <a:endParaRPr lang="pt-PT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9112302" y="5332151"/>
            <a:ext cx="1561036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200" dirty="0" smtClean="0"/>
              <a:t>14 % INFORMATION STORAGE AND PROCESSING</a:t>
            </a:r>
            <a:endParaRPr lang="pt-PT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8815125" y="4166616"/>
            <a:ext cx="128344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200" dirty="0" smtClean="0"/>
              <a:t>25 % POORLY CHARACTERIZED</a:t>
            </a:r>
            <a:endParaRPr lang="pt-PT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8502818" y="6079475"/>
            <a:ext cx="1425703" cy="646331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200" dirty="0" smtClean="0"/>
              <a:t>12 % CELLULAR PROCESSES AND SIGNALING</a:t>
            </a:r>
            <a:endParaRPr lang="pt-PT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409323" y="3559381"/>
            <a:ext cx="1829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smtClean="0"/>
              <a:t>c) overexpressed in AC</a:t>
            </a:r>
            <a:endParaRPr lang="pt-PT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501919" y="3594166"/>
            <a:ext cx="179273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PT" sz="1400" dirty="0" smtClean="0"/>
              <a:t>d) only detected in AC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85819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11" y="75909"/>
            <a:ext cx="9522777" cy="67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2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95980" y="1972310"/>
            <a:ext cx="5400040" cy="29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9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215" t="18069" r="36323" b="14971"/>
          <a:stretch/>
        </p:blipFill>
        <p:spPr>
          <a:xfrm>
            <a:off x="927699" y="365760"/>
            <a:ext cx="3009449" cy="2945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383" t="18091" r="37001" b="16152"/>
          <a:stretch/>
        </p:blipFill>
        <p:spPr>
          <a:xfrm>
            <a:off x="5447211" y="365760"/>
            <a:ext cx="3043645" cy="2991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4929" t="16730" r="36244" b="15396"/>
          <a:stretch/>
        </p:blipFill>
        <p:spPr>
          <a:xfrm>
            <a:off x="893501" y="3748054"/>
            <a:ext cx="3043647" cy="2991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25093" t="16924" r="36422" b="15211"/>
          <a:stretch/>
        </p:blipFill>
        <p:spPr>
          <a:xfrm>
            <a:off x="5434147" y="3708866"/>
            <a:ext cx="3056709" cy="30305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45619" y="77887"/>
            <a:ext cx="2139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b="1" dirty="0" smtClean="0"/>
              <a:t>a) only detected in control</a:t>
            </a:r>
            <a:endParaRPr lang="pt-PT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28020" y="85283"/>
            <a:ext cx="220675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b="1" dirty="0" smtClean="0"/>
              <a:t>b) overexpressed in control</a:t>
            </a:r>
            <a:endParaRPr lang="pt-PT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04061" y="3559381"/>
            <a:ext cx="1856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b="1" dirty="0" smtClean="0"/>
              <a:t>c) overexpressed in AC</a:t>
            </a:r>
            <a:endParaRPr lang="pt-PT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11373" y="3554977"/>
            <a:ext cx="18184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PT" sz="1400" b="1" dirty="0" smtClean="0"/>
              <a:t>d) only detected in AC</a:t>
            </a:r>
            <a:endParaRPr lang="pt-PT" sz="14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347877"/>
              </p:ext>
            </p:extLst>
          </p:nvPr>
        </p:nvGraphicFramePr>
        <p:xfrm>
          <a:off x="9406402" y="344389"/>
          <a:ext cx="2508434" cy="62605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7725">
                  <a:extLst>
                    <a:ext uri="{9D8B030D-6E8A-4147-A177-3AD203B41FA5}">
                      <a16:colId xmlns:a16="http://schemas.microsoft.com/office/drawing/2014/main" val="3104254260"/>
                    </a:ext>
                  </a:extLst>
                </a:gridCol>
                <a:gridCol w="770709">
                  <a:extLst>
                    <a:ext uri="{9D8B030D-6E8A-4147-A177-3AD203B41FA5}">
                      <a16:colId xmlns:a16="http://schemas.microsoft.com/office/drawing/2014/main" val="4126427886"/>
                    </a:ext>
                  </a:extLst>
                </a:gridCol>
              </a:tblGrid>
              <a:tr h="264338"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COG functional category</a:t>
                      </a:r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Acronym</a:t>
                      </a:r>
                      <a:endParaRPr lang="pt-P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099599"/>
                  </a:ext>
                </a:extLst>
              </a:tr>
              <a:tr h="264338"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Amino acid transport and metabolism</a:t>
                      </a:r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AATAM</a:t>
                      </a:r>
                      <a:endParaRPr lang="pt-P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5273"/>
                  </a:ext>
                </a:extLst>
              </a:tr>
              <a:tr h="264338"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Energy</a:t>
                      </a:r>
                      <a:r>
                        <a:rPr lang="pt-PT" sz="800" baseline="0" dirty="0" smtClean="0"/>
                        <a:t> production and conversion</a:t>
                      </a:r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EPAC</a:t>
                      </a:r>
                      <a:endParaRPr lang="pt-P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05008"/>
                  </a:ext>
                </a:extLst>
              </a:tr>
              <a:tr h="264338"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Coenzyme transport and metabolism</a:t>
                      </a:r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CTAM</a:t>
                      </a:r>
                      <a:endParaRPr lang="pt-P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973968"/>
                  </a:ext>
                </a:extLst>
              </a:tr>
              <a:tr h="264338"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Nucleotide transport and metabolism</a:t>
                      </a:r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NTAM</a:t>
                      </a:r>
                      <a:endParaRPr lang="pt-P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31257"/>
                  </a:ext>
                </a:extLst>
              </a:tr>
              <a:tr h="264338"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Carbohydrate transport and metabolism</a:t>
                      </a:r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CaTAM</a:t>
                      </a:r>
                      <a:endParaRPr lang="pt-P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13499"/>
                  </a:ext>
                </a:extLst>
              </a:tr>
              <a:tr h="264338"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Inorganic ion transport and metabolism</a:t>
                      </a:r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IITAM</a:t>
                      </a:r>
                      <a:endParaRPr lang="pt-P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09043"/>
                  </a:ext>
                </a:extLst>
              </a:tr>
              <a:tr h="264338"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Lipid transport and metabolism</a:t>
                      </a:r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LTAM</a:t>
                      </a:r>
                      <a:endParaRPr lang="pt-P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09199"/>
                  </a:ext>
                </a:extLst>
              </a:tr>
              <a:tr h="264338"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Secondary</a:t>
                      </a:r>
                      <a:r>
                        <a:rPr lang="pt-PT" sz="800" baseline="0" dirty="0" smtClean="0"/>
                        <a:t> metabolites biosynthesis, transport and catabolism</a:t>
                      </a:r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SMBTAC</a:t>
                      </a:r>
                      <a:endParaRPr lang="pt-P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4623"/>
                  </a:ext>
                </a:extLst>
              </a:tr>
              <a:tr h="264338"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Translation, ribossomal</a:t>
                      </a:r>
                      <a:r>
                        <a:rPr lang="pt-PT" sz="800" baseline="0" dirty="0" smtClean="0"/>
                        <a:t> structure and biogenesis</a:t>
                      </a:r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TRSAB</a:t>
                      </a:r>
                      <a:endParaRPr lang="pt-P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48997"/>
                  </a:ext>
                </a:extLst>
              </a:tr>
              <a:tr h="264338"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Transcription</a:t>
                      </a:r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T</a:t>
                      </a:r>
                      <a:endParaRPr lang="pt-P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38223"/>
                  </a:ext>
                </a:extLst>
              </a:tr>
              <a:tr h="264338"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Replication, recombination and repair</a:t>
                      </a:r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RRAR</a:t>
                      </a:r>
                      <a:endParaRPr lang="pt-P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12318"/>
                  </a:ext>
                </a:extLst>
              </a:tr>
              <a:tr h="264338"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Chromatin structure</a:t>
                      </a:r>
                      <a:r>
                        <a:rPr lang="pt-PT" sz="800" baseline="0" dirty="0" smtClean="0"/>
                        <a:t> and dynamics</a:t>
                      </a:r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CSAD</a:t>
                      </a:r>
                      <a:endParaRPr lang="pt-P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4189"/>
                  </a:ext>
                </a:extLst>
              </a:tr>
              <a:tr h="264338"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Function unknown</a:t>
                      </a:r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FU</a:t>
                      </a:r>
                      <a:endParaRPr lang="pt-P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23674"/>
                  </a:ext>
                </a:extLst>
              </a:tr>
              <a:tr h="264338"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General function prediction only</a:t>
                      </a:r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GFPO</a:t>
                      </a:r>
                      <a:endParaRPr lang="pt-P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888715"/>
                  </a:ext>
                </a:extLst>
              </a:tr>
              <a:tr h="264338"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Cell wall/membrane/envelop biogenesis</a:t>
                      </a:r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CWMEB</a:t>
                      </a:r>
                      <a:endParaRPr lang="pt-P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466118"/>
                  </a:ext>
                </a:extLst>
              </a:tr>
              <a:tr h="264338"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Posttranslation modification, protein turnover, chaperones</a:t>
                      </a:r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PMPTC</a:t>
                      </a:r>
                      <a:endParaRPr lang="pt-P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27083"/>
                  </a:ext>
                </a:extLst>
              </a:tr>
              <a:tr h="264338"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Signal transduction mechanisms</a:t>
                      </a:r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STM</a:t>
                      </a:r>
                      <a:endParaRPr lang="pt-P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48531"/>
                  </a:ext>
                </a:extLst>
              </a:tr>
              <a:tr h="264338"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Intracellular traficking, secretion, and vesicular transport</a:t>
                      </a:r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ITSAVT</a:t>
                      </a:r>
                      <a:endParaRPr lang="pt-P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76784"/>
                  </a:ext>
                </a:extLst>
              </a:tr>
              <a:tr h="264338"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Defense mechanisms</a:t>
                      </a:r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DM</a:t>
                      </a:r>
                      <a:endParaRPr lang="pt-P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984228"/>
                  </a:ext>
                </a:extLst>
              </a:tr>
              <a:tr h="264338"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Cell</a:t>
                      </a:r>
                      <a:r>
                        <a:rPr lang="pt-PT" sz="800" baseline="0" dirty="0" smtClean="0"/>
                        <a:t> cycle control, cell division, chromosome partitioning</a:t>
                      </a:r>
                      <a:endParaRPr lang="pt-PT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800" dirty="0" smtClean="0"/>
                        <a:t>CCCCDCP</a:t>
                      </a:r>
                      <a:endParaRPr lang="pt-P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2406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19312" y="2457606"/>
            <a:ext cx="711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12 %</a:t>
            </a:r>
          </a:p>
          <a:p>
            <a:pPr algn="ctr"/>
            <a:r>
              <a:rPr lang="pt-PT" sz="1400" dirty="0" smtClean="0"/>
              <a:t>AATAM</a:t>
            </a:r>
            <a:endParaRPr lang="pt-PT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201896" y="2016936"/>
            <a:ext cx="591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10 %</a:t>
            </a:r>
          </a:p>
          <a:p>
            <a:pPr algn="ctr"/>
            <a:r>
              <a:rPr lang="pt-PT" sz="1400" dirty="0" smtClean="0"/>
              <a:t> EPAC</a:t>
            </a:r>
            <a:endParaRPr lang="pt-PT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65380" y="1430287"/>
            <a:ext cx="61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9 %</a:t>
            </a:r>
          </a:p>
          <a:p>
            <a:pPr algn="ctr"/>
            <a:r>
              <a:rPr lang="pt-PT" sz="1400" dirty="0" smtClean="0"/>
              <a:t>CTAM</a:t>
            </a:r>
            <a:endParaRPr lang="pt-PT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731458" y="1031659"/>
            <a:ext cx="932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4 % NTAM</a:t>
            </a:r>
            <a:endParaRPr lang="pt-PT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06382" y="719811"/>
            <a:ext cx="999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3 % </a:t>
            </a:r>
            <a:r>
              <a:rPr lang="pt-PT" sz="1400" dirty="0" smtClean="0"/>
              <a:t>CaTAM</a:t>
            </a:r>
            <a:endParaRPr lang="pt-PT" sz="1400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91440" y="719811"/>
            <a:ext cx="15944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34436" y="631547"/>
            <a:ext cx="118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065152" y="605421"/>
            <a:ext cx="792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7486" y="445742"/>
            <a:ext cx="606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3 %</a:t>
            </a:r>
          </a:p>
          <a:p>
            <a:pPr algn="ctr"/>
            <a:r>
              <a:rPr lang="pt-PT" sz="1400" dirty="0" smtClean="0"/>
              <a:t>IITAM</a:t>
            </a:r>
            <a:endParaRPr lang="pt-PT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26403" y="188589"/>
            <a:ext cx="579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0.7 %</a:t>
            </a:r>
          </a:p>
          <a:p>
            <a:pPr algn="ctr"/>
            <a:r>
              <a:rPr lang="pt-PT" sz="1400" dirty="0" smtClean="0"/>
              <a:t>LTAM</a:t>
            </a:r>
            <a:endParaRPr lang="pt-PT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63692" y="147661"/>
            <a:ext cx="787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0.7 % </a:t>
            </a:r>
          </a:p>
          <a:p>
            <a:pPr algn="ctr"/>
            <a:r>
              <a:rPr lang="pt-PT" sz="1400" dirty="0" smtClean="0"/>
              <a:t>SMBTAC</a:t>
            </a:r>
            <a:endParaRPr lang="pt-PT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193556" y="559256"/>
            <a:ext cx="650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smtClean="0"/>
              <a:t>15 %</a:t>
            </a:r>
          </a:p>
          <a:p>
            <a:pPr algn="ctr"/>
            <a:r>
              <a:rPr lang="pt-PT" sz="1400" dirty="0" smtClean="0"/>
              <a:t>TRSAB</a:t>
            </a:r>
            <a:endParaRPr lang="pt-PT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890274" y="82088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6% T</a:t>
            </a:r>
            <a:endParaRPr lang="pt-PT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437780" y="560044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1 %</a:t>
            </a:r>
          </a:p>
          <a:p>
            <a:pPr algn="ctr"/>
            <a:r>
              <a:rPr lang="pt-PT" sz="1400" dirty="0" smtClean="0"/>
              <a:t>RRAR</a:t>
            </a:r>
            <a:endParaRPr lang="pt-PT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882805" y="664090"/>
            <a:ext cx="580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0.7 %</a:t>
            </a:r>
          </a:p>
          <a:p>
            <a:pPr algn="ctr"/>
            <a:r>
              <a:rPr lang="pt-PT" sz="1400" dirty="0" smtClean="0"/>
              <a:t>CSAD</a:t>
            </a:r>
            <a:endParaRPr lang="pt-PT" sz="1400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3571546" y="1120371"/>
            <a:ext cx="792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496308" y="1027588"/>
            <a:ext cx="43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98649" y="1495133"/>
            <a:ext cx="535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13 %</a:t>
            </a:r>
          </a:p>
          <a:p>
            <a:pPr algn="ctr"/>
            <a:r>
              <a:rPr lang="pt-PT" sz="1400" dirty="0" smtClean="0"/>
              <a:t>FU</a:t>
            </a:r>
            <a:endParaRPr lang="pt-PT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100240" y="2026325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7 %</a:t>
            </a:r>
          </a:p>
          <a:p>
            <a:pPr algn="ctr"/>
            <a:r>
              <a:rPr lang="pt-PT" sz="1400" dirty="0" smtClean="0"/>
              <a:t>GFPO</a:t>
            </a:r>
            <a:endParaRPr lang="pt-PT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035154" y="2528117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u="sng" dirty="0" smtClean="0"/>
              <a:t>6 % CWMEB</a:t>
            </a:r>
            <a:endParaRPr lang="pt-PT" sz="1400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2817595" y="2758099"/>
            <a:ext cx="1004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u="sng" dirty="0" smtClean="0"/>
              <a:t>4 % PMPTC</a:t>
            </a:r>
            <a:endParaRPr lang="pt-PT" sz="1400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2613826" y="2849396"/>
            <a:ext cx="1889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u="sng" dirty="0" smtClean="0"/>
              <a:t>                           2 % STM</a:t>
            </a:r>
            <a:endParaRPr lang="pt-PT" sz="1400" u="sng" dirty="0"/>
          </a:p>
        </p:txBody>
      </p:sp>
      <p:sp>
        <p:nvSpPr>
          <p:cNvPr id="47" name="TextBox 46"/>
          <p:cNvSpPr txBox="1"/>
          <p:nvPr/>
        </p:nvSpPr>
        <p:spPr>
          <a:xfrm>
            <a:off x="6335141" y="2570464"/>
            <a:ext cx="57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13 % </a:t>
            </a:r>
          </a:p>
          <a:p>
            <a:pPr algn="ctr"/>
            <a:r>
              <a:rPr lang="pt-PT" sz="1400" dirty="0" smtClean="0"/>
              <a:t>EPAC</a:t>
            </a:r>
            <a:endParaRPr lang="pt-PT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712147" y="2023291"/>
            <a:ext cx="711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10 %</a:t>
            </a:r>
          </a:p>
          <a:p>
            <a:pPr algn="ctr"/>
            <a:r>
              <a:rPr lang="pt-PT" sz="1400" dirty="0" smtClean="0"/>
              <a:t>AATAM</a:t>
            </a:r>
            <a:endParaRPr lang="pt-PT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624678" y="1454619"/>
            <a:ext cx="61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8 % </a:t>
            </a:r>
          </a:p>
          <a:p>
            <a:pPr algn="ctr"/>
            <a:r>
              <a:rPr lang="pt-PT" sz="1400" dirty="0" smtClean="0"/>
              <a:t>CTAM</a:t>
            </a:r>
            <a:endParaRPr lang="pt-PT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077510" y="1106729"/>
            <a:ext cx="932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3 % NTAM</a:t>
            </a:r>
            <a:endParaRPr lang="pt-PT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178339" y="895667"/>
            <a:ext cx="87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3 % LTAM</a:t>
            </a:r>
            <a:endParaRPr lang="pt-PT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4445467" y="627418"/>
            <a:ext cx="1707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u="sng" dirty="0" smtClean="0"/>
              <a:t>2 % IITAM                    </a:t>
            </a:r>
            <a:endParaRPr lang="pt-PT" sz="1400" u="sng" dirty="0"/>
          </a:p>
        </p:txBody>
      </p:sp>
      <p:sp>
        <p:nvSpPr>
          <p:cNvPr id="53" name="TextBox 52"/>
          <p:cNvSpPr txBox="1"/>
          <p:nvPr/>
        </p:nvSpPr>
        <p:spPr>
          <a:xfrm>
            <a:off x="5228385" y="513089"/>
            <a:ext cx="1079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u="sng" dirty="0" smtClean="0"/>
              <a:t>2 % CaTAM </a:t>
            </a:r>
            <a:endParaRPr lang="pt-PT" sz="1400" u="sng" dirty="0"/>
          </a:p>
        </p:txBody>
      </p:sp>
      <p:sp>
        <p:nvSpPr>
          <p:cNvPr id="58" name="TextBox 57"/>
          <p:cNvSpPr txBox="1"/>
          <p:nvPr/>
        </p:nvSpPr>
        <p:spPr>
          <a:xfrm>
            <a:off x="6614937" y="526335"/>
            <a:ext cx="65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16 % </a:t>
            </a:r>
          </a:p>
          <a:p>
            <a:pPr algn="ctr"/>
            <a:r>
              <a:rPr lang="pt-PT" sz="1400" dirty="0" smtClean="0"/>
              <a:t>TRSAB</a:t>
            </a:r>
            <a:endParaRPr lang="pt-PT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7364145" y="67443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4% T</a:t>
            </a:r>
            <a:endParaRPr lang="pt-PT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7826240" y="63832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u="sng" dirty="0" smtClean="0"/>
              <a:t>2% RRAR</a:t>
            </a:r>
            <a:endParaRPr lang="pt-PT" sz="1400" u="sng" dirty="0"/>
          </a:p>
        </p:txBody>
      </p:sp>
      <p:sp>
        <p:nvSpPr>
          <p:cNvPr id="61" name="TextBox 60"/>
          <p:cNvSpPr txBox="1"/>
          <p:nvPr/>
        </p:nvSpPr>
        <p:spPr>
          <a:xfrm>
            <a:off x="7694643" y="1260618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11 %</a:t>
            </a:r>
          </a:p>
          <a:p>
            <a:pPr algn="ctr"/>
            <a:r>
              <a:rPr lang="pt-PT" sz="1400" dirty="0" smtClean="0"/>
              <a:t>GFPO</a:t>
            </a:r>
            <a:endParaRPr lang="pt-PT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839807" y="181740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9 %</a:t>
            </a:r>
          </a:p>
          <a:p>
            <a:pPr algn="ctr"/>
            <a:r>
              <a:rPr lang="pt-PT" sz="1400" dirty="0" smtClean="0"/>
              <a:t>FU</a:t>
            </a:r>
            <a:endParaRPr lang="pt-PT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7547317" y="2369726"/>
            <a:ext cx="1004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7 % PMPTC</a:t>
            </a:r>
            <a:endParaRPr lang="pt-PT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7436686" y="2728844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5 % CWMEB</a:t>
            </a:r>
            <a:endParaRPr lang="pt-PT" sz="1400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7133514" y="3210149"/>
            <a:ext cx="19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7326946" y="3175344"/>
            <a:ext cx="10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321945" y="2942379"/>
            <a:ext cx="1168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2% CCCCDCP</a:t>
            </a:r>
            <a:endParaRPr lang="pt-PT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8301643" y="2974572"/>
            <a:ext cx="94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2% STM</a:t>
            </a:r>
            <a:endParaRPr lang="pt-PT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1570983" y="5842747"/>
            <a:ext cx="55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19%</a:t>
            </a:r>
          </a:p>
          <a:p>
            <a:pPr algn="ctr"/>
            <a:r>
              <a:rPr lang="pt-PT" sz="1400" dirty="0" smtClean="0"/>
              <a:t>EPAC</a:t>
            </a:r>
            <a:endParaRPr lang="pt-PT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1061604" y="4967857"/>
            <a:ext cx="711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12%</a:t>
            </a:r>
          </a:p>
          <a:p>
            <a:pPr algn="ctr"/>
            <a:r>
              <a:rPr lang="pt-PT" sz="1400" dirty="0" smtClean="0"/>
              <a:t>AATAM</a:t>
            </a:r>
            <a:endParaRPr lang="pt-PT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1134164" y="4510391"/>
            <a:ext cx="873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7% CTAM</a:t>
            </a:r>
            <a:endParaRPr lang="pt-PT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1083144" y="4096966"/>
            <a:ext cx="959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6% CaTAM</a:t>
            </a:r>
            <a:endParaRPr lang="pt-PT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1909811" y="3946803"/>
            <a:ext cx="63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6% </a:t>
            </a:r>
          </a:p>
          <a:p>
            <a:pPr algn="ctr"/>
            <a:r>
              <a:rPr lang="pt-PT" sz="1400" dirty="0" smtClean="0"/>
              <a:t>NTAM</a:t>
            </a:r>
            <a:endParaRPr lang="pt-PT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2260131" y="3755383"/>
            <a:ext cx="606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4%</a:t>
            </a:r>
          </a:p>
          <a:p>
            <a:pPr algn="ctr"/>
            <a:r>
              <a:rPr lang="pt-PT" sz="1400" dirty="0" smtClean="0"/>
              <a:t>IITAM</a:t>
            </a:r>
            <a:endParaRPr lang="pt-PT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2660554" y="3902408"/>
            <a:ext cx="57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3%</a:t>
            </a:r>
          </a:p>
          <a:p>
            <a:pPr algn="ctr"/>
            <a:r>
              <a:rPr lang="pt-PT" sz="1400" dirty="0" smtClean="0"/>
              <a:t>LTAM</a:t>
            </a:r>
            <a:endParaRPr lang="pt-PT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2917021" y="4304782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12%</a:t>
            </a:r>
          </a:p>
          <a:p>
            <a:pPr algn="ctr"/>
            <a:r>
              <a:rPr lang="pt-PT" sz="1400" dirty="0" smtClean="0"/>
              <a:t>GFPO</a:t>
            </a:r>
            <a:endParaRPr lang="pt-PT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343051" y="4841682"/>
            <a:ext cx="404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7%</a:t>
            </a:r>
          </a:p>
          <a:p>
            <a:pPr algn="ctr"/>
            <a:r>
              <a:rPr lang="pt-PT" sz="1400" dirty="0" smtClean="0"/>
              <a:t>FU</a:t>
            </a:r>
            <a:endParaRPr lang="pt-PT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3077458" y="5421322"/>
            <a:ext cx="65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10%</a:t>
            </a:r>
          </a:p>
          <a:p>
            <a:pPr algn="ctr"/>
            <a:r>
              <a:rPr lang="pt-PT" sz="1400" dirty="0" smtClean="0"/>
              <a:t>TRSAB</a:t>
            </a:r>
            <a:endParaRPr lang="pt-PT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2871513" y="585157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3% T</a:t>
            </a:r>
            <a:endParaRPr lang="pt-PT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3279431" y="608702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1% RRAR</a:t>
            </a:r>
            <a:endParaRPr lang="pt-PT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2608767" y="6256788"/>
            <a:ext cx="1040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6% CWMEB</a:t>
            </a:r>
            <a:endParaRPr lang="pt-PT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3524965" y="6319703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1% CCCCDCP</a:t>
            </a:r>
            <a:endParaRPr lang="pt-PT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786108" y="6346637"/>
            <a:ext cx="10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1% ITSAVT</a:t>
            </a:r>
            <a:endParaRPr lang="pt-PT" sz="1400" dirty="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3206468" y="6323924"/>
            <a:ext cx="8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2627100" y="6552382"/>
            <a:ext cx="19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06207" y="6571256"/>
            <a:ext cx="158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175156" y="5878524"/>
            <a:ext cx="711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14%</a:t>
            </a:r>
          </a:p>
          <a:p>
            <a:pPr algn="ctr"/>
            <a:r>
              <a:rPr lang="pt-PT" sz="1400" dirty="0" smtClean="0"/>
              <a:t>AATAM</a:t>
            </a:r>
            <a:endParaRPr lang="pt-PT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5725789" y="5400486"/>
            <a:ext cx="61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8% </a:t>
            </a:r>
          </a:p>
          <a:p>
            <a:pPr algn="ctr"/>
            <a:r>
              <a:rPr lang="pt-PT" sz="1400" dirty="0" smtClean="0"/>
              <a:t>C</a:t>
            </a:r>
            <a:r>
              <a:rPr lang="pt-PT" sz="1400" dirty="0" smtClean="0"/>
              <a:t>TAM</a:t>
            </a:r>
            <a:endParaRPr lang="pt-PT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5642931" y="4941734"/>
            <a:ext cx="55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7% </a:t>
            </a:r>
          </a:p>
          <a:p>
            <a:pPr algn="ctr"/>
            <a:r>
              <a:rPr lang="pt-PT" sz="1400" dirty="0" smtClean="0"/>
              <a:t>EPAC</a:t>
            </a:r>
            <a:endParaRPr lang="pt-PT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675622" y="4456890"/>
            <a:ext cx="63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7%</a:t>
            </a:r>
          </a:p>
          <a:p>
            <a:pPr algn="ctr"/>
            <a:r>
              <a:rPr lang="pt-PT" sz="1400" dirty="0" smtClean="0"/>
              <a:t>NTAM</a:t>
            </a:r>
            <a:endParaRPr lang="pt-PT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5602158" y="4206485"/>
            <a:ext cx="86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5% IITAM</a:t>
            </a:r>
            <a:endParaRPr lang="pt-PT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5605998" y="3931778"/>
            <a:ext cx="959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3% CaTAM</a:t>
            </a:r>
            <a:endParaRPr lang="pt-PT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4409339" y="3713269"/>
            <a:ext cx="1046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3% SMBTAC</a:t>
            </a:r>
            <a:endParaRPr lang="pt-PT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5306411" y="3649693"/>
            <a:ext cx="838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2% LTAM</a:t>
            </a:r>
            <a:endParaRPr lang="pt-PT" sz="1400" dirty="0"/>
          </a:p>
        </p:txBody>
      </p:sp>
      <p:cxnSp>
        <p:nvCxnSpPr>
          <p:cNvPr id="98" name="Straight Connector 97"/>
          <p:cNvCxnSpPr/>
          <p:nvPr/>
        </p:nvCxnSpPr>
        <p:spPr>
          <a:xfrm flipH="1">
            <a:off x="5408038" y="3885425"/>
            <a:ext cx="14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00458" y="3946803"/>
            <a:ext cx="208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976752" y="4076842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14% FU</a:t>
            </a:r>
            <a:endParaRPr lang="pt-PT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7649181" y="4576750"/>
            <a:ext cx="591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12%</a:t>
            </a:r>
          </a:p>
          <a:p>
            <a:pPr algn="ctr"/>
            <a:r>
              <a:rPr lang="pt-PT" sz="1400" dirty="0" smtClean="0"/>
              <a:t>GFPO</a:t>
            </a:r>
            <a:endParaRPr lang="pt-PT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661037" y="5233722"/>
            <a:ext cx="910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7% TRSAB</a:t>
            </a:r>
            <a:endParaRPr lang="pt-PT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658956" y="563318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5% T</a:t>
            </a:r>
            <a:endParaRPr lang="pt-PT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019927" y="5925636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2% RRAR</a:t>
            </a:r>
            <a:endParaRPr lang="pt-PT" sz="1400" dirty="0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7925281" y="6162126"/>
            <a:ext cx="86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423476" y="6084817"/>
            <a:ext cx="1040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5% CWMEB</a:t>
            </a:r>
            <a:endParaRPr lang="pt-PT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247587" y="6382031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2% CCCCDCP</a:t>
            </a:r>
            <a:endParaRPr lang="pt-PT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284492" y="6431411"/>
            <a:ext cx="111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2% ITSAVT</a:t>
            </a:r>
            <a:endParaRPr lang="pt-PT" sz="1400" dirty="0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7439023" y="6448543"/>
            <a:ext cx="183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7311739" y="6505673"/>
            <a:ext cx="9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869548" y="6473591"/>
            <a:ext cx="964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dirty="0" smtClean="0"/>
              <a:t>2% PMPTC</a:t>
            </a:r>
            <a:endParaRPr lang="pt-PT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613168" y="6484662"/>
            <a:ext cx="975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smtClean="0"/>
              <a:t>2% STM</a:t>
            </a:r>
            <a:endParaRPr lang="pt-PT" sz="1400" dirty="0"/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4974520" y="6530080"/>
            <a:ext cx="223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5813701" y="6554159"/>
            <a:ext cx="12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426580" y="2872921"/>
            <a:ext cx="2987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u="sng" dirty="0" smtClean="0"/>
              <a:t>                                                1</a:t>
            </a:r>
            <a:r>
              <a:rPr lang="pt-PT" sz="1400" u="sng" dirty="0" smtClean="0"/>
              <a:t> % ITSAVT</a:t>
            </a:r>
            <a:endParaRPr lang="pt-PT" sz="1400" u="sng" dirty="0"/>
          </a:p>
        </p:txBody>
      </p:sp>
      <p:sp>
        <p:nvSpPr>
          <p:cNvPr id="117" name="TextBox 116"/>
          <p:cNvSpPr txBox="1"/>
          <p:nvPr/>
        </p:nvSpPr>
        <p:spPr>
          <a:xfrm>
            <a:off x="897963" y="2882733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u="sng" dirty="0" smtClean="0"/>
              <a:t>0.7</a:t>
            </a:r>
            <a:r>
              <a:rPr lang="pt-PT" sz="1400" u="sng" dirty="0" smtClean="0"/>
              <a:t> % DM                    </a:t>
            </a:r>
            <a:endParaRPr lang="pt-PT" sz="1400" u="sng" dirty="0"/>
          </a:p>
        </p:txBody>
      </p:sp>
      <p:sp>
        <p:nvSpPr>
          <p:cNvPr id="118" name="TextBox 117"/>
          <p:cNvSpPr txBox="1"/>
          <p:nvPr/>
        </p:nvSpPr>
        <p:spPr>
          <a:xfrm>
            <a:off x="5586316" y="2984097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400" u="sng" dirty="0" smtClean="0"/>
              <a:t>1</a:t>
            </a:r>
            <a:r>
              <a:rPr lang="pt-PT" sz="1400" u="sng" dirty="0" smtClean="0"/>
              <a:t> % DM                    </a:t>
            </a:r>
            <a:endParaRPr lang="pt-PT" sz="1400" u="sng" dirty="0"/>
          </a:p>
        </p:txBody>
      </p:sp>
    </p:spTree>
    <p:extLst>
      <p:ext uri="{BB962C8B-B14F-4D97-AF65-F5344CB8AC3E}">
        <p14:creationId xmlns:p14="http://schemas.microsoft.com/office/powerpoint/2010/main" val="156634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2" y="27137"/>
            <a:ext cx="11632176" cy="680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0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0" y="36282"/>
            <a:ext cx="11943099" cy="67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3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445</Words>
  <Application>Microsoft Office PowerPoint</Application>
  <PresentationFormat>Widescreen</PresentationFormat>
  <Paragraphs>165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Sequeira</dc:creator>
  <cp:lastModifiedBy>João Sequeira</cp:lastModifiedBy>
  <cp:revision>27</cp:revision>
  <dcterms:created xsi:type="dcterms:W3CDTF">2019-10-09T17:03:26Z</dcterms:created>
  <dcterms:modified xsi:type="dcterms:W3CDTF">2019-10-10T14:46:01Z</dcterms:modified>
</cp:coreProperties>
</file>