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5" name="Shape 11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6" name="Shape 16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“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场域</a:t>
            </a:r>
            <a:r>
              <a:t>”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（</a:t>
            </a:r>
            <a:r>
              <a:t>field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）：一个社会被分割成许多不同的场域，在这些不同的场域（已经结构化了的一些场所）进行一些为了特定目标的竞争。</a:t>
            </a:r>
            <a:r>
              <a:t>“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惯习</a:t>
            </a:r>
            <a:r>
              <a:t>”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（</a:t>
            </a:r>
            <a:r>
              <a:t>habitus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）：在社会中所有社会成员的行动的关键原则。是一个透过长时间生活实践，累积下来的，视为理所当然的一种习性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。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4" descr="Picture 24"/>
          <p:cNvPicPr>
            <a:picLocks noChangeAspect="1"/>
          </p:cNvPicPr>
          <p:nvPr/>
        </p:nvPicPr>
        <p:blipFill>
          <a:blip r:embed="rId2">
            <a:alphaModFix amt="50000"/>
            <a:extLst/>
          </a:blip>
          <a:srcRect l="0" t="0" r="0" b="24643"/>
          <a:stretch>
            <a:fillRect/>
          </a:stretch>
        </p:blipFill>
        <p:spPr>
          <a:xfrm>
            <a:off x="8874759" y="1152525"/>
            <a:ext cx="6646546" cy="4553585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Rectangle 22"/>
          <p:cNvSpPr/>
          <p:nvPr/>
        </p:nvSpPr>
        <p:spPr>
          <a:xfrm>
            <a:off x="1381125" y="1129664"/>
            <a:ext cx="9431020" cy="2308226"/>
          </a:xfrm>
          <a:prstGeom prst="rect">
            <a:avLst/>
          </a:prstGeom>
          <a:solidFill>
            <a:srgbClr val="28607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1524635" y="1049973"/>
            <a:ext cx="9144001" cy="2387601"/>
          </a:xfrm>
          <a:prstGeom prst="rect">
            <a:avLst/>
          </a:prstGeom>
        </p:spPr>
        <p:txBody>
          <a:bodyPr anchor="b"/>
          <a:lstStyle>
            <a:lvl1pPr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22" name="Rectangle 16"/>
          <p:cNvGrpSpPr/>
          <p:nvPr/>
        </p:nvGrpSpPr>
        <p:grpSpPr>
          <a:xfrm>
            <a:off x="4444" y="6512877"/>
            <a:ext cx="3812542" cy="383541"/>
            <a:chOff x="0" y="0"/>
            <a:chExt cx="3812540" cy="383540"/>
          </a:xfrm>
        </p:grpSpPr>
        <p:sp>
          <p:nvSpPr>
            <p:cNvPr id="20" name="Rectangle"/>
            <p:cNvSpPr/>
            <p:nvPr/>
          </p:nvSpPr>
          <p:spPr>
            <a:xfrm>
              <a:off x="0" y="39687"/>
              <a:ext cx="3812541" cy="304166"/>
            </a:xfrm>
            <a:prstGeom prst="rect">
              <a:avLst/>
            </a:prstGeom>
            <a:solidFill>
              <a:srgbClr val="0A97E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21" name="Nano materials for face masks"/>
            <p:cNvSpPr txBox="1"/>
            <p:nvPr/>
          </p:nvSpPr>
          <p:spPr>
            <a:xfrm>
              <a:off x="45719" y="-1"/>
              <a:ext cx="3721101" cy="383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pPr/>
              <a:r>
                <a:t>Nano materials for face masks</a:t>
              </a:r>
            </a:p>
          </p:txBody>
        </p:sp>
      </p:grpSp>
      <p:grpSp>
        <p:nvGrpSpPr>
          <p:cNvPr id="25" name="Rectangle 17"/>
          <p:cNvGrpSpPr/>
          <p:nvPr/>
        </p:nvGrpSpPr>
        <p:grpSpPr>
          <a:xfrm>
            <a:off x="3816984" y="6512877"/>
            <a:ext cx="3812541" cy="383541"/>
            <a:chOff x="0" y="0"/>
            <a:chExt cx="3812540" cy="383540"/>
          </a:xfrm>
        </p:grpSpPr>
        <p:sp>
          <p:nvSpPr>
            <p:cNvPr id="23" name="Rectangle"/>
            <p:cNvSpPr/>
            <p:nvPr/>
          </p:nvSpPr>
          <p:spPr>
            <a:xfrm>
              <a:off x="0" y="39687"/>
              <a:ext cx="3812541" cy="304166"/>
            </a:xfrm>
            <a:prstGeom prst="rect">
              <a:avLst/>
            </a:prstGeom>
            <a:solidFill>
              <a:srgbClr val="28607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24" name="GEB2110 Presentation"/>
            <p:cNvSpPr txBox="1"/>
            <p:nvPr/>
          </p:nvSpPr>
          <p:spPr>
            <a:xfrm>
              <a:off x="45719" y="-1"/>
              <a:ext cx="3721101" cy="383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pPr/>
              <a:r>
                <a:t>GEB2110 Presentation</a:t>
              </a:r>
            </a:p>
          </p:txBody>
        </p:sp>
      </p:grpSp>
      <p:pic>
        <p:nvPicPr>
          <p:cNvPr id="26" name="Picture 20" descr="Picture 2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395709" y="5822315"/>
            <a:ext cx="803276" cy="7302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9" name="Rectangle 18"/>
          <p:cNvGrpSpPr/>
          <p:nvPr/>
        </p:nvGrpSpPr>
        <p:grpSpPr>
          <a:xfrm>
            <a:off x="7616825" y="6513194"/>
            <a:ext cx="3261360" cy="383541"/>
            <a:chOff x="0" y="0"/>
            <a:chExt cx="3261359" cy="383540"/>
          </a:xfrm>
        </p:grpSpPr>
        <p:sp>
          <p:nvSpPr>
            <p:cNvPr id="27" name="Rectangle"/>
            <p:cNvSpPr/>
            <p:nvPr/>
          </p:nvSpPr>
          <p:spPr>
            <a:xfrm>
              <a:off x="0" y="40004"/>
              <a:ext cx="3261360" cy="303531"/>
            </a:xfrm>
            <a:prstGeom prst="rect">
              <a:avLst/>
            </a:prstGeom>
            <a:solidFill>
              <a:srgbClr val="00294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r">
                <a:defRPr>
                  <a:solidFill>
                    <a:srgbClr val="FFFFFF"/>
                  </a:solidFill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28" name="2023/03/17"/>
            <p:cNvSpPr txBox="1"/>
            <p:nvPr/>
          </p:nvSpPr>
          <p:spPr>
            <a:xfrm>
              <a:off x="45719" y="-1"/>
              <a:ext cx="3169921" cy="383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r">
                <a:defRPr>
                  <a:solidFill>
                    <a:srgbClr val="FFFFFF"/>
                  </a:solidFill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pPr/>
              <a:r>
                <a:t>2023/03/17</a:t>
              </a:r>
            </a:p>
          </p:txBody>
        </p:sp>
      </p:grpSp>
      <p:sp>
        <p:nvSpPr>
          <p:cNvPr id="30" name="Rectangle 19"/>
          <p:cNvSpPr/>
          <p:nvPr/>
        </p:nvSpPr>
        <p:spPr>
          <a:xfrm>
            <a:off x="10865484" y="6553834"/>
            <a:ext cx="1413511" cy="302896"/>
          </a:xfrm>
          <a:prstGeom prst="rect">
            <a:avLst/>
          </a:prstGeom>
          <a:solidFill>
            <a:srgbClr val="00294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>
              <a:defRPr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11940361" y="6550015"/>
            <a:ext cx="258624" cy="24830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24" descr="Picture 24"/>
          <p:cNvPicPr>
            <a:picLocks noChangeAspect="1"/>
          </p:cNvPicPr>
          <p:nvPr/>
        </p:nvPicPr>
        <p:blipFill>
          <a:blip r:embed="rId2">
            <a:alphaModFix amt="20000"/>
            <a:extLst/>
          </a:blip>
          <a:srcRect l="0" t="0" r="0" b="24643"/>
          <a:stretch>
            <a:fillRect/>
          </a:stretch>
        </p:blipFill>
        <p:spPr>
          <a:xfrm>
            <a:off x="8874759" y="1152525"/>
            <a:ext cx="6646546" cy="4553585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9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24" descr="Picture 24"/>
          <p:cNvPicPr>
            <a:picLocks noChangeAspect="1"/>
          </p:cNvPicPr>
          <p:nvPr/>
        </p:nvPicPr>
        <p:blipFill>
          <a:blip r:embed="rId2">
            <a:alphaModFix amt="20000"/>
            <a:extLst/>
          </a:blip>
          <a:srcRect l="0" t="0" r="0" b="24643"/>
          <a:stretch>
            <a:fillRect/>
          </a:stretch>
        </p:blipFill>
        <p:spPr>
          <a:xfrm>
            <a:off x="8874759" y="1152525"/>
            <a:ext cx="6646546" cy="4553585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Title Text"/>
          <p:cNvSpPr txBox="1"/>
          <p:nvPr>
            <p:ph type="title"/>
          </p:nvPr>
        </p:nvSpPr>
        <p:spPr>
          <a:xfrm>
            <a:off x="155575" y="447040"/>
            <a:ext cx="10515600" cy="996951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24" descr="Picture 24"/>
          <p:cNvPicPr>
            <a:picLocks noChangeAspect="1"/>
          </p:cNvPicPr>
          <p:nvPr/>
        </p:nvPicPr>
        <p:blipFill>
          <a:blip r:embed="rId2">
            <a:alphaModFix amt="20000"/>
            <a:extLst/>
          </a:blip>
          <a:srcRect l="0" t="0" r="0" b="24643"/>
          <a:stretch>
            <a:fillRect/>
          </a:stretch>
        </p:blipFill>
        <p:spPr>
          <a:xfrm>
            <a:off x="8874759" y="1152525"/>
            <a:ext cx="6646546" cy="4553585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69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24" descr="Picture 24"/>
          <p:cNvPicPr>
            <a:picLocks noChangeAspect="1"/>
          </p:cNvPicPr>
          <p:nvPr/>
        </p:nvPicPr>
        <p:blipFill>
          <a:blip r:embed="rId2">
            <a:alphaModFix amt="20000"/>
            <a:extLst/>
          </a:blip>
          <a:srcRect l="0" t="0" r="0" b="24643"/>
          <a:stretch>
            <a:fillRect/>
          </a:stretch>
        </p:blipFill>
        <p:spPr>
          <a:xfrm>
            <a:off x="8874759" y="1152525"/>
            <a:ext cx="6646546" cy="4553585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Title Text"/>
          <p:cNvSpPr txBox="1"/>
          <p:nvPr>
            <p:ph type="title"/>
          </p:nvPr>
        </p:nvSpPr>
        <p:spPr>
          <a:xfrm>
            <a:off x="155575" y="447040"/>
            <a:ext cx="10515600" cy="996951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24" descr="Picture 24"/>
          <p:cNvPicPr>
            <a:picLocks noChangeAspect="1"/>
          </p:cNvPicPr>
          <p:nvPr/>
        </p:nvPicPr>
        <p:blipFill>
          <a:blip r:embed="rId2">
            <a:alphaModFix amt="20000"/>
            <a:extLst/>
          </a:blip>
          <a:srcRect l="0" t="0" r="0" b="24643"/>
          <a:stretch>
            <a:fillRect/>
          </a:stretch>
        </p:blipFill>
        <p:spPr>
          <a:xfrm>
            <a:off x="8874759" y="1152525"/>
            <a:ext cx="6646546" cy="4553585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24" descr="Picture 24"/>
          <p:cNvPicPr>
            <a:picLocks noChangeAspect="1"/>
          </p:cNvPicPr>
          <p:nvPr/>
        </p:nvPicPr>
        <p:blipFill>
          <a:blip r:embed="rId2">
            <a:alphaModFix amt="20000"/>
            <a:extLst/>
          </a:blip>
          <a:srcRect l="0" t="0" r="0" b="24643"/>
          <a:stretch>
            <a:fillRect/>
          </a:stretch>
        </p:blipFill>
        <p:spPr>
          <a:xfrm>
            <a:off x="8874759" y="1152525"/>
            <a:ext cx="6646546" cy="4553585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 algn="l"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97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98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24" descr="Picture 24"/>
          <p:cNvPicPr>
            <a:picLocks noChangeAspect="1"/>
          </p:cNvPicPr>
          <p:nvPr/>
        </p:nvPicPr>
        <p:blipFill>
          <a:blip r:embed="rId2">
            <a:alphaModFix amt="20000"/>
            <a:extLst/>
          </a:blip>
          <a:srcRect l="0" t="0" r="0" b="24643"/>
          <a:stretch>
            <a:fillRect/>
          </a:stretch>
        </p:blipFill>
        <p:spPr>
          <a:xfrm>
            <a:off x="8874759" y="1152525"/>
            <a:ext cx="6646546" cy="4553585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Body Level One…"/>
          <p:cNvSpPr txBox="1"/>
          <p:nvPr>
            <p:ph type="body" idx="1"/>
          </p:nvPr>
        </p:nvSpPr>
        <p:spPr>
          <a:xfrm>
            <a:off x="838200" y="365125"/>
            <a:ext cx="10515600" cy="58118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4" descr="Picture 24"/>
          <p:cNvPicPr>
            <a:picLocks noChangeAspect="1"/>
          </p:cNvPicPr>
          <p:nvPr/>
        </p:nvPicPr>
        <p:blipFill>
          <a:blip r:embed="rId2">
            <a:alphaModFix amt="20000"/>
            <a:extLst/>
          </a:blip>
          <a:srcRect l="0" t="0" r="0" b="24643"/>
          <a:stretch>
            <a:fillRect/>
          </a:stretch>
        </p:blipFill>
        <p:spPr>
          <a:xfrm>
            <a:off x="8874759" y="1152525"/>
            <a:ext cx="6646546" cy="4553585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33376" y="5841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Rectangle 22"/>
          <p:cNvSpPr/>
          <p:nvPr/>
        </p:nvSpPr>
        <p:spPr>
          <a:xfrm>
            <a:off x="695959" y="472440"/>
            <a:ext cx="10800002" cy="946151"/>
          </a:xfrm>
          <a:prstGeom prst="rect">
            <a:avLst/>
          </a:prstGeom>
          <a:solidFill>
            <a:srgbClr val="28607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sp>
        <p:nvSpPr>
          <p:cNvPr id="6" name="Title Text"/>
          <p:cNvSpPr txBox="1"/>
          <p:nvPr>
            <p:ph type="title"/>
          </p:nvPr>
        </p:nvSpPr>
        <p:spPr>
          <a:xfrm>
            <a:off x="762000" y="447040"/>
            <a:ext cx="10515600" cy="996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" name="Straight Connector 6"/>
          <p:cNvSpPr/>
          <p:nvPr/>
        </p:nvSpPr>
        <p:spPr>
          <a:xfrm>
            <a:off x="695959" y="254634"/>
            <a:ext cx="3600002" cy="1"/>
          </a:xfrm>
          <a:prstGeom prst="line">
            <a:avLst/>
          </a:prstGeom>
          <a:ln w="76200">
            <a:solidFill>
              <a:srgbClr val="0A97E5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" name="Straight Connector 7"/>
          <p:cNvSpPr/>
          <p:nvPr/>
        </p:nvSpPr>
        <p:spPr>
          <a:xfrm>
            <a:off x="4296409" y="254634"/>
            <a:ext cx="3600001" cy="1"/>
          </a:xfrm>
          <a:prstGeom prst="line">
            <a:avLst/>
          </a:prstGeom>
          <a:ln w="76200">
            <a:solidFill>
              <a:srgbClr val="28607E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9" name="Straight Connector 8"/>
          <p:cNvSpPr/>
          <p:nvPr/>
        </p:nvSpPr>
        <p:spPr>
          <a:xfrm>
            <a:off x="7896859" y="254634"/>
            <a:ext cx="3600001" cy="1"/>
          </a:xfrm>
          <a:prstGeom prst="line">
            <a:avLst/>
          </a:prstGeom>
          <a:ln w="76200">
            <a:solidFill>
              <a:srgbClr val="002940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1"/>
          <p:cNvSpPr txBox="1"/>
          <p:nvPr>
            <p:ph type="ctrTitle"/>
          </p:nvPr>
        </p:nvSpPr>
        <p:spPr>
          <a:xfrm>
            <a:off x="1524635" y="1721449"/>
            <a:ext cx="9144001" cy="1322425"/>
          </a:xfrm>
          <a:prstGeom prst="rect">
            <a:avLst/>
          </a:prstGeom>
        </p:spPr>
        <p:txBody>
          <a:bodyPr/>
          <a:lstStyle/>
          <a:p>
            <a:pPr/>
            <a:r>
              <a:t>Thermal Management in Nanofiber-Based Face Mask</a:t>
            </a:r>
          </a:p>
        </p:txBody>
      </p:sp>
      <p:sp>
        <p:nvSpPr>
          <p:cNvPr id="118" name="Subtitle 2"/>
          <p:cNvSpPr txBox="1"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9" name="Slide Number Placeholder 3"/>
          <p:cNvSpPr txBox="1"/>
          <p:nvPr>
            <p:ph type="sldNum" sz="quarter" idx="2"/>
          </p:nvPr>
        </p:nvSpPr>
        <p:spPr>
          <a:xfrm>
            <a:off x="12017603" y="6550015"/>
            <a:ext cx="181382" cy="248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5"/>
          <p:cNvSpPr/>
          <p:nvPr/>
        </p:nvSpPr>
        <p:spPr>
          <a:xfrm>
            <a:off x="-1" y="6192520"/>
            <a:ext cx="3398522" cy="665481"/>
          </a:xfrm>
          <a:prstGeom prst="rect">
            <a:avLst/>
          </a:prstGeom>
          <a:solidFill>
            <a:srgbClr val="00294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sp>
        <p:nvSpPr>
          <p:cNvPr id="122" name="Content Placeholder 1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3" name="Tit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+mn-lt"/>
                <a:ea typeface="+mn-ea"/>
                <a:cs typeface="+mn-cs"/>
                <a:sym typeface="Helvetica"/>
              </a:rPr>
              <a:t>我是进度条</a:t>
            </a:r>
            <a:r>
              <a:t>1</a:t>
            </a:r>
          </a:p>
        </p:txBody>
      </p:sp>
      <p:sp>
        <p:nvSpPr>
          <p:cNvPr id="124" name="Slide Number Placeholder 3"/>
          <p:cNvSpPr txBox="1"/>
          <p:nvPr>
            <p:ph type="sldNum" sz="quarter" idx="2"/>
          </p:nvPr>
        </p:nvSpPr>
        <p:spPr>
          <a:xfrm>
            <a:off x="12010618" y="5841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5" name="Rectangle 13"/>
          <p:cNvSpPr/>
          <p:nvPr/>
        </p:nvSpPr>
        <p:spPr>
          <a:xfrm>
            <a:off x="3398520" y="6437629"/>
            <a:ext cx="4649471" cy="420370"/>
          </a:xfrm>
          <a:prstGeom prst="rect">
            <a:avLst/>
          </a:prstGeom>
          <a:solidFill>
            <a:srgbClr val="00294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sp>
        <p:nvSpPr>
          <p:cNvPr id="126" name="Text Box 7"/>
          <p:cNvSpPr txBox="1"/>
          <p:nvPr/>
        </p:nvSpPr>
        <p:spPr>
          <a:xfrm>
            <a:off x="4778680" y="6463665"/>
            <a:ext cx="1888516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A6A6A6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2.Design &amp; Results</a:t>
            </a:r>
          </a:p>
        </p:txBody>
      </p:sp>
      <p:sp>
        <p:nvSpPr>
          <p:cNvPr id="127" name="Isosceles Triangle 11"/>
          <p:cNvSpPr/>
          <p:nvPr/>
        </p:nvSpPr>
        <p:spPr>
          <a:xfrm>
            <a:off x="1633220" y="6678294"/>
            <a:ext cx="131446" cy="108001"/>
          </a:xfrm>
          <a:prstGeom prst="triangl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sp>
        <p:nvSpPr>
          <p:cNvPr id="128" name="Text Box 42"/>
          <p:cNvSpPr txBox="1"/>
          <p:nvPr/>
        </p:nvSpPr>
        <p:spPr>
          <a:xfrm>
            <a:off x="644490" y="6192520"/>
            <a:ext cx="2108906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8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1.Background</a:t>
            </a:r>
          </a:p>
        </p:txBody>
      </p:sp>
      <p:sp>
        <p:nvSpPr>
          <p:cNvPr id="129" name="Rectangle 6"/>
          <p:cNvSpPr/>
          <p:nvPr/>
        </p:nvSpPr>
        <p:spPr>
          <a:xfrm>
            <a:off x="8047990" y="6438265"/>
            <a:ext cx="4130041" cy="419736"/>
          </a:xfrm>
          <a:prstGeom prst="rect">
            <a:avLst/>
          </a:prstGeom>
          <a:solidFill>
            <a:srgbClr val="00294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sp>
        <p:nvSpPr>
          <p:cNvPr id="130" name="Text Box 8"/>
          <p:cNvSpPr txBox="1"/>
          <p:nvPr/>
        </p:nvSpPr>
        <p:spPr>
          <a:xfrm>
            <a:off x="9086059" y="6463665"/>
            <a:ext cx="2053268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A6A6A6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3. Product Marketing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5"/>
          <p:cNvSpPr/>
          <p:nvPr/>
        </p:nvSpPr>
        <p:spPr>
          <a:xfrm>
            <a:off x="-1" y="6438265"/>
            <a:ext cx="3398522" cy="419736"/>
          </a:xfrm>
          <a:prstGeom prst="rect">
            <a:avLst/>
          </a:prstGeom>
          <a:solidFill>
            <a:srgbClr val="00294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sp>
        <p:nvSpPr>
          <p:cNvPr id="133" name="Content Placeholder 1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4" name="Tit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+mn-lt"/>
                <a:ea typeface="+mn-ea"/>
                <a:cs typeface="+mn-cs"/>
                <a:sym typeface="Helvetica"/>
              </a:rPr>
              <a:t>我是进度条</a:t>
            </a:r>
            <a:r>
              <a:t>2</a:t>
            </a:r>
          </a:p>
        </p:txBody>
      </p:sp>
      <p:sp>
        <p:nvSpPr>
          <p:cNvPr id="135" name="Slide Number Placeholder 3"/>
          <p:cNvSpPr txBox="1"/>
          <p:nvPr>
            <p:ph type="sldNum" sz="quarter" idx="2"/>
          </p:nvPr>
        </p:nvSpPr>
        <p:spPr>
          <a:xfrm>
            <a:off x="12010618" y="5841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6" name="Rectangle 13"/>
          <p:cNvSpPr/>
          <p:nvPr/>
        </p:nvSpPr>
        <p:spPr>
          <a:xfrm>
            <a:off x="3398520" y="6192520"/>
            <a:ext cx="4649471" cy="665481"/>
          </a:xfrm>
          <a:prstGeom prst="rect">
            <a:avLst/>
          </a:prstGeom>
          <a:solidFill>
            <a:srgbClr val="00294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sp>
        <p:nvSpPr>
          <p:cNvPr id="137" name="Text Box 7"/>
          <p:cNvSpPr txBox="1"/>
          <p:nvPr/>
        </p:nvSpPr>
        <p:spPr>
          <a:xfrm>
            <a:off x="4243015" y="6191884"/>
            <a:ext cx="2879835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8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2.Design &amp; Results</a:t>
            </a:r>
          </a:p>
        </p:txBody>
      </p:sp>
      <p:sp>
        <p:nvSpPr>
          <p:cNvPr id="138" name="Isosceles Triangle 11"/>
          <p:cNvSpPr/>
          <p:nvPr/>
        </p:nvSpPr>
        <p:spPr>
          <a:xfrm>
            <a:off x="5736590" y="6661150"/>
            <a:ext cx="131446" cy="108000"/>
          </a:xfrm>
          <a:prstGeom prst="triangl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sp>
        <p:nvSpPr>
          <p:cNvPr id="139" name="Text Box 42"/>
          <p:cNvSpPr txBox="1"/>
          <p:nvPr/>
        </p:nvSpPr>
        <p:spPr>
          <a:xfrm>
            <a:off x="1002484" y="6463665"/>
            <a:ext cx="1392918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A6A6A6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1.Background</a:t>
            </a:r>
          </a:p>
        </p:txBody>
      </p:sp>
      <p:sp>
        <p:nvSpPr>
          <p:cNvPr id="140" name="Rectangle 6"/>
          <p:cNvSpPr/>
          <p:nvPr/>
        </p:nvSpPr>
        <p:spPr>
          <a:xfrm>
            <a:off x="8047990" y="6438265"/>
            <a:ext cx="4130041" cy="419736"/>
          </a:xfrm>
          <a:prstGeom prst="rect">
            <a:avLst/>
          </a:prstGeom>
          <a:solidFill>
            <a:srgbClr val="00294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sp>
        <p:nvSpPr>
          <p:cNvPr id="141" name="Text Box 8"/>
          <p:cNvSpPr txBox="1"/>
          <p:nvPr/>
        </p:nvSpPr>
        <p:spPr>
          <a:xfrm>
            <a:off x="9086059" y="6463665"/>
            <a:ext cx="2053268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A6A6A6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3. Product Marketing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5"/>
          <p:cNvSpPr/>
          <p:nvPr/>
        </p:nvSpPr>
        <p:spPr>
          <a:xfrm>
            <a:off x="0" y="6438265"/>
            <a:ext cx="3503664" cy="419736"/>
          </a:xfrm>
          <a:prstGeom prst="rect">
            <a:avLst/>
          </a:prstGeom>
          <a:solidFill>
            <a:srgbClr val="00294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sp>
        <p:nvSpPr>
          <p:cNvPr id="144" name="Content Placeholder 1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5" name="Tit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+mn-lt"/>
                <a:ea typeface="+mn-ea"/>
                <a:cs typeface="+mn-cs"/>
                <a:sym typeface="Helvetica"/>
              </a:rPr>
              <a:t>我是进度条</a:t>
            </a:r>
            <a:r>
              <a:t>3</a:t>
            </a:r>
          </a:p>
        </p:txBody>
      </p:sp>
      <p:sp>
        <p:nvSpPr>
          <p:cNvPr id="146" name="Slide Number Placeholder 3"/>
          <p:cNvSpPr txBox="1"/>
          <p:nvPr>
            <p:ph type="sldNum" sz="quarter" idx="2"/>
          </p:nvPr>
        </p:nvSpPr>
        <p:spPr>
          <a:xfrm>
            <a:off x="12010618" y="5841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7" name="Rectangle 13"/>
          <p:cNvSpPr/>
          <p:nvPr/>
        </p:nvSpPr>
        <p:spPr>
          <a:xfrm>
            <a:off x="3492179" y="6437948"/>
            <a:ext cx="3136118" cy="420370"/>
          </a:xfrm>
          <a:prstGeom prst="rect">
            <a:avLst/>
          </a:prstGeom>
          <a:solidFill>
            <a:srgbClr val="00294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sp>
        <p:nvSpPr>
          <p:cNvPr id="148" name="Text Box 7"/>
          <p:cNvSpPr txBox="1"/>
          <p:nvPr/>
        </p:nvSpPr>
        <p:spPr>
          <a:xfrm>
            <a:off x="3768013" y="6460954"/>
            <a:ext cx="230505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A6A6A6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2.Design &amp; Results</a:t>
            </a:r>
          </a:p>
        </p:txBody>
      </p:sp>
      <p:sp>
        <p:nvSpPr>
          <p:cNvPr id="149" name="Text Box 42"/>
          <p:cNvSpPr txBox="1"/>
          <p:nvPr/>
        </p:nvSpPr>
        <p:spPr>
          <a:xfrm>
            <a:off x="1055373" y="6460954"/>
            <a:ext cx="1392918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A6A6A6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1.Background</a:t>
            </a:r>
          </a:p>
        </p:txBody>
      </p:sp>
      <p:sp>
        <p:nvSpPr>
          <p:cNvPr id="150" name="Rectangle 6"/>
          <p:cNvSpPr/>
          <p:nvPr/>
        </p:nvSpPr>
        <p:spPr>
          <a:xfrm>
            <a:off x="6616812" y="6192520"/>
            <a:ext cx="5561218" cy="665481"/>
          </a:xfrm>
          <a:prstGeom prst="rect">
            <a:avLst/>
          </a:prstGeom>
          <a:solidFill>
            <a:srgbClr val="00294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sp>
        <p:nvSpPr>
          <p:cNvPr id="151" name="Text Box 8"/>
          <p:cNvSpPr txBox="1"/>
          <p:nvPr/>
        </p:nvSpPr>
        <p:spPr>
          <a:xfrm>
            <a:off x="7829362" y="6210275"/>
            <a:ext cx="3136117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8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3. Product Marketing</a:t>
            </a:r>
          </a:p>
        </p:txBody>
      </p:sp>
      <p:sp>
        <p:nvSpPr>
          <p:cNvPr id="152" name="Isosceles Triangle 11"/>
          <p:cNvSpPr/>
          <p:nvPr/>
        </p:nvSpPr>
        <p:spPr>
          <a:xfrm>
            <a:off x="9332332" y="6694144"/>
            <a:ext cx="131446" cy="108001"/>
          </a:xfrm>
          <a:prstGeom prst="triangl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Bourdieu's theory (review)</a:t>
            </a:r>
          </a:p>
        </p:txBody>
      </p:sp>
      <p:sp>
        <p:nvSpPr>
          <p:cNvPr id="155" name="Slide Number Placeholder 3"/>
          <p:cNvSpPr txBox="1"/>
          <p:nvPr>
            <p:ph type="sldNum" sz="quarter" idx="2"/>
          </p:nvPr>
        </p:nvSpPr>
        <p:spPr>
          <a:xfrm>
            <a:off x="12010618" y="5841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6" name="Rectangle 10"/>
          <p:cNvSpPr/>
          <p:nvPr/>
        </p:nvSpPr>
        <p:spPr>
          <a:xfrm>
            <a:off x="692784" y="2223135"/>
            <a:ext cx="10151747" cy="1311276"/>
          </a:xfrm>
          <a:prstGeom prst="rect">
            <a:avLst/>
          </a:prstGeom>
          <a:solidFill>
            <a:srgbClr val="00294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sp>
        <p:nvSpPr>
          <p:cNvPr id="157" name="Text Box 11"/>
          <p:cNvSpPr txBox="1"/>
          <p:nvPr/>
        </p:nvSpPr>
        <p:spPr>
          <a:xfrm>
            <a:off x="739140" y="2248535"/>
            <a:ext cx="10059670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“Social fields are environments in which competition between individuals and between groups takes place, such as markets, academic disciplines, musical genres, etc.” ---Marquis, Christopher; Tilcsik, András (2016)</a:t>
            </a:r>
          </a:p>
        </p:txBody>
      </p:sp>
      <p:grpSp>
        <p:nvGrpSpPr>
          <p:cNvPr id="160" name="Group 38"/>
          <p:cNvGrpSpPr/>
          <p:nvPr/>
        </p:nvGrpSpPr>
        <p:grpSpPr>
          <a:xfrm>
            <a:off x="693419" y="1594485"/>
            <a:ext cx="1487806" cy="478156"/>
            <a:chOff x="0" y="0"/>
            <a:chExt cx="1487805" cy="478155"/>
          </a:xfrm>
        </p:grpSpPr>
        <p:sp>
          <p:nvSpPr>
            <p:cNvPr id="158" name="Rectangle 43"/>
            <p:cNvSpPr/>
            <p:nvPr/>
          </p:nvSpPr>
          <p:spPr>
            <a:xfrm>
              <a:off x="-1" y="-1"/>
              <a:ext cx="1487807" cy="478157"/>
            </a:xfrm>
            <a:prstGeom prst="rect">
              <a:avLst/>
            </a:prstGeom>
            <a:solidFill>
              <a:srgbClr val="DFE0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159" name="Text Box 13"/>
            <p:cNvSpPr txBox="1"/>
            <p:nvPr/>
          </p:nvSpPr>
          <p:spPr>
            <a:xfrm>
              <a:off x="193037" y="12700"/>
              <a:ext cx="1102262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pPr/>
              <a:r>
                <a:t>Field</a:t>
              </a:r>
            </a:p>
          </p:txBody>
        </p:sp>
      </p:grpSp>
      <p:sp>
        <p:nvSpPr>
          <p:cNvPr id="161" name="Rectangle 16"/>
          <p:cNvSpPr/>
          <p:nvPr/>
        </p:nvSpPr>
        <p:spPr>
          <a:xfrm>
            <a:off x="694055" y="3681095"/>
            <a:ext cx="1487806" cy="478156"/>
          </a:xfrm>
          <a:prstGeom prst="rect">
            <a:avLst/>
          </a:prstGeom>
          <a:solidFill>
            <a:srgbClr val="DFE0E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sp>
        <p:nvSpPr>
          <p:cNvPr id="162" name="Text Box 17"/>
          <p:cNvSpPr txBox="1"/>
          <p:nvPr/>
        </p:nvSpPr>
        <p:spPr>
          <a:xfrm>
            <a:off x="887092" y="3693795"/>
            <a:ext cx="110226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Habitus</a:t>
            </a:r>
          </a:p>
        </p:txBody>
      </p:sp>
      <p:sp>
        <p:nvSpPr>
          <p:cNvPr id="163" name="Rectangle 18"/>
          <p:cNvSpPr/>
          <p:nvPr/>
        </p:nvSpPr>
        <p:spPr>
          <a:xfrm>
            <a:off x="694054" y="4305934"/>
            <a:ext cx="10151747" cy="1339216"/>
          </a:xfrm>
          <a:prstGeom prst="rect">
            <a:avLst/>
          </a:prstGeom>
          <a:solidFill>
            <a:srgbClr val="00294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sp>
        <p:nvSpPr>
          <p:cNvPr id="164" name="Text Box 19"/>
          <p:cNvSpPr txBox="1"/>
          <p:nvPr/>
        </p:nvSpPr>
        <p:spPr>
          <a:xfrm>
            <a:off x="740410" y="4331334"/>
            <a:ext cx="10059670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“Habitus consists of both the hexis (the tendency to hold and use one's body in a certain way, such as posture and accent) and more abstract mental habits.”</a:t>
            </a:r>
          </a:p>
          <a:p>
            <a:pPr>
              <a:defRPr sz="24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---Bourdieu, Pierre (1997).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