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Overlock"/>
      <p:regular r:id="rId12"/>
      <p:bold r:id="rId13"/>
      <p:italic r:id="rId14"/>
      <p:boldItalic r:id="rId15"/>
    </p:embeddedFont>
    <p:embeddedFont>
      <p:font typeface="Lustria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iYZpSSFNds+nN7HmhWoZupSUzFn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Iván Sánchez Míguez"/>
  <p:cmAuthor clrIdx="1" id="1" initials="" lastIdx="3" name="Pablo González Alvarez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verlock-bold.fntdata"/><Relationship Id="rId12" Type="http://schemas.openxmlformats.org/officeDocument/2006/relationships/font" Target="fonts/Overlock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verlock-boldItalic.fntdata"/><Relationship Id="rId14" Type="http://schemas.openxmlformats.org/officeDocument/2006/relationships/font" Target="fonts/Overlock-italic.fntdata"/><Relationship Id="rId17" Type="http://customschemas.google.com/relationships/presentationmetadata" Target="metadata"/><Relationship Id="rId16" Type="http://schemas.openxmlformats.org/officeDocument/2006/relationships/font" Target="fonts/Lustri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3-14T10:13:34.681">
    <p:pos x="6000" y="0"/>
    <p:text>Lore, género, público objetivo, referencias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Lsrzdm4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" dt="2021-03-14T10:14:07.973">
    <p:pos x="6000" y="0"/>
    <p:text>Lo que pone el titulo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Lsrzdmk"/>
      </p:ext>
    </p:extLst>
  </p:cm>
  <p:cm authorId="0" idx="2" dt="2021-03-14T10:14:07.973">
    <p:pos x="6000" y="0"/>
    <p:text>Resumen mecanicas y  dinámica. Estetica  y lo que pretende transmitir</p:text>
    <p:extLst>
      <p:ext uri="{C676402C-5697-4E1C-873F-D02D1690AC5C}">
        <p15:threadingInfo timeZoneBias="0">
          <p15:parentCm authorId="1" idx="1"/>
        </p15:threadingInfo>
      </p:ext>
      <p:ext uri="http://customooxmlschemas.google.com/">
        <go:slidesCustomData xmlns:go="http://customooxmlschemas.google.com/" commentPostId="AAAALsrzdnA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1-03-14T10:19:04.196">
    <p:pos x="6000" y="0"/>
    <p:text>No se sabe aún, esperar al martes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LsrzdnE"/>
      </p:ext>
    </p:extLst>
  </p:cm>
  <p:cm authorId="0" idx="4" dt="2021-03-14T10:19:04.196">
    <p:pos x="6000" y="0"/>
    <p:text>BIEN: proceso de gestion a traves de discord y pivotal</p:text>
    <p:extLst>
      <p:ext uri="{C676402C-5697-4E1C-873F-D02D1690AC5C}">
        <p15:threadingInfo timeZoneBias="0">
          <p15:parentCm authorId="0" idx="3"/>
        </p15:threadingInfo>
      </p:ext>
      <p:ext uri="http://customooxmlschemas.google.com/">
        <go:slidesCustomData xmlns:go="http://customooxmlschemas.google.com/" commentPostId="AAAALsrzdnM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2" dt="2021-03-14T10:12:19.094">
    <p:pos x="6000" y="0"/>
    <p:text>Cosas que hemos conseguido hacer y que no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Lsrzdmw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3" dt="2021-03-14T10:12:44.913">
    <p:pos x="6000" y="0"/>
    <p:text>Que queremos hacer en el siguiente hito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Lsrzdm0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62d3e613c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62d3e613c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c62d3e613c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35822750a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35822750a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c35822750a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68cfcf6e3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68cfcf6e3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c68cfcf6e3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68cfcf6e3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68cfcf6e3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c68cfcf6e3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68cfcf6e3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68cfcf6e3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c68cfcf6e3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76" name="Google Shape;7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0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0" name="Google Shape;80;p2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6" name="Google Shape;86;p2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2" name="Google Shape;92;p22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3" name="Google Shape;93;p2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6" name="Google Shape;96;p22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i="0" lang="en-GB" sz="8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7" name="Google Shape;97;p2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i="0" lang="en-GB" sz="8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101" name="Google Shape;101;p2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7" name="Google Shape;107;p24"/>
          <p:cNvSpPr txBox="1"/>
          <p:nvPr>
            <p:ph idx="2" type="body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8" name="Google Shape;108;p24"/>
          <p:cNvSpPr txBox="1"/>
          <p:nvPr>
            <p:ph idx="3" type="body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9" name="Google Shape;109;p24"/>
          <p:cNvSpPr txBox="1"/>
          <p:nvPr>
            <p:ph idx="4" type="body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0" name="Google Shape;110;p24"/>
          <p:cNvSpPr txBox="1"/>
          <p:nvPr>
            <p:ph idx="5" type="body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1" name="Google Shape;111;p24"/>
          <p:cNvSpPr txBox="1"/>
          <p:nvPr>
            <p:ph idx="6" type="body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2" name="Google Shape;112;p2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16" name="Google Shape;11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7" name="Google Shape;11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8" name="Google Shape;11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5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1" name="Google Shape;121;p25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2" name="Google Shape;122;p25"/>
          <p:cNvSpPr txBox="1"/>
          <p:nvPr>
            <p:ph idx="3" type="body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3" name="Google Shape;123;p25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4" name="Google Shape;124;p25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5" name="Google Shape;125;p25"/>
          <p:cNvSpPr txBox="1"/>
          <p:nvPr>
            <p:ph idx="6" type="body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6" name="Google Shape;126;p25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7" name="Google Shape;127;p25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9" type="body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9" name="Google Shape;129;p2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41" name="Google Shape;4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42" name="Google Shape;4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" type="body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2" type="body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3" type="body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7" name="Google Shape;47;p15"/>
          <p:cNvSpPr txBox="1"/>
          <p:nvPr>
            <p:ph idx="4" type="body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" type="body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2" type="body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4" name="Google Shape;64;p1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68" name="Google Shape;6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9"/>
          <p:cNvSpPr txBox="1"/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1" name="Google Shape;71;p19"/>
          <p:cNvSpPr txBox="1"/>
          <p:nvPr>
            <p:ph idx="1" type="body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72" name="Google Shape;72;p1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🞚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🞚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17.jpg"/><Relationship Id="rId5" Type="http://schemas.openxmlformats.org/officeDocument/2006/relationships/image" Target="../media/image10.jpg"/><Relationship Id="rId6" Type="http://schemas.openxmlformats.org/officeDocument/2006/relationships/image" Target="../media/image12.jpg"/><Relationship Id="rId7" Type="http://schemas.openxmlformats.org/officeDocument/2006/relationships/image" Target="../media/image6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Relationship Id="rId4" Type="http://schemas.openxmlformats.org/officeDocument/2006/relationships/image" Target="../media/image14.gif"/><Relationship Id="rId5" Type="http://schemas.openxmlformats.org/officeDocument/2006/relationships/image" Target="../media/image11.gif"/><Relationship Id="rId6" Type="http://schemas.openxmlformats.org/officeDocument/2006/relationships/image" Target="../media/image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3.xml"/><Relationship Id="rId4" Type="http://schemas.openxmlformats.org/officeDocument/2006/relationships/image" Target="../media/image16.gif"/><Relationship Id="rId5" Type="http://schemas.openxmlformats.org/officeDocument/2006/relationships/image" Target="../media/image15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4.xml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6949197" y="4616022"/>
            <a:ext cx="5242800" cy="2313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b="1" lang="en-GB" sz="1800">
                <a:solidFill>
                  <a:srgbClr val="E88663"/>
                </a:solidFill>
                <a:latin typeface="Balthazar"/>
                <a:ea typeface="Balthazar"/>
                <a:cs typeface="Balthazar"/>
                <a:sym typeface="Balthazar"/>
              </a:rPr>
              <a:t>Cristian Castillo      Emile de Kadt</a:t>
            </a:r>
            <a:endParaRPr b="1" sz="1800">
              <a:solidFill>
                <a:srgbClr val="E88663"/>
              </a:solidFill>
              <a:latin typeface="Balthazar"/>
              <a:ea typeface="Balthazar"/>
              <a:cs typeface="Balthazar"/>
              <a:sym typeface="Balthazar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b="1" lang="en-GB" sz="1800">
                <a:solidFill>
                  <a:srgbClr val="E88663"/>
                </a:solidFill>
                <a:latin typeface="Balthazar"/>
                <a:ea typeface="Balthazar"/>
                <a:cs typeface="Balthazar"/>
                <a:sym typeface="Balthazar"/>
              </a:rPr>
              <a:t>Pablo Etayo                   Yojhan S. García 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b="1" lang="en-GB" sz="1800">
                <a:solidFill>
                  <a:srgbClr val="E88663"/>
                </a:solidFill>
                <a:latin typeface="Balthazar"/>
                <a:ea typeface="Balthazar"/>
                <a:cs typeface="Balthazar"/>
                <a:sym typeface="Balthazar"/>
              </a:rPr>
              <a:t>Pablo González          Pablo Fernández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b="1" lang="en-GB" sz="1800">
                <a:solidFill>
                  <a:srgbClr val="E88663"/>
                </a:solidFill>
                <a:latin typeface="Balthazar"/>
                <a:ea typeface="Balthazar"/>
                <a:cs typeface="Balthazar"/>
                <a:sym typeface="Balthazar"/>
              </a:rPr>
              <a:t>Aarón N. Moreno       Abel Moro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b="1" lang="en-GB" sz="1800">
                <a:solidFill>
                  <a:srgbClr val="E88663"/>
                </a:solidFill>
                <a:latin typeface="Balthazar"/>
                <a:ea typeface="Balthazar"/>
                <a:cs typeface="Balthazar"/>
                <a:sym typeface="Balthazar"/>
              </a:rPr>
              <a:t>Iago Quintas                  Iván Sánchez </a:t>
            </a:r>
            <a:endParaRPr/>
          </a:p>
        </p:txBody>
      </p:sp>
      <p:sp>
        <p:nvSpPr>
          <p:cNvPr id="149" name="Google Shape;149;p1"/>
          <p:cNvSpPr txBox="1"/>
          <p:nvPr/>
        </p:nvSpPr>
        <p:spPr>
          <a:xfrm>
            <a:off x="306278" y="5230263"/>
            <a:ext cx="425164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Sureffect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tipo&#10;&#10;Descripción generada automáticamente" id="150" name="Google Shape;150;p1"/>
          <p:cNvPicPr preferRelativeResize="0"/>
          <p:nvPr/>
        </p:nvPicPr>
        <p:blipFill rotWithShape="1">
          <a:blip r:embed="rId3">
            <a:alphaModFix/>
          </a:blip>
          <a:srcRect b="27130" l="0" r="0" t="19034"/>
          <a:stretch/>
        </p:blipFill>
        <p:spPr>
          <a:xfrm>
            <a:off x="688601" y="471675"/>
            <a:ext cx="7131675" cy="3839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"/>
          <p:cNvSpPr txBox="1"/>
          <p:nvPr/>
        </p:nvSpPr>
        <p:spPr>
          <a:xfrm>
            <a:off x="7684578" y="2129738"/>
            <a:ext cx="425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</a:rPr>
              <a:t>Hito 1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2d3e613c_0_1"/>
          <p:cNvSpPr txBox="1"/>
          <p:nvPr>
            <p:ph idx="1" type="subTitle"/>
          </p:nvPr>
        </p:nvSpPr>
        <p:spPr>
          <a:xfrm>
            <a:off x="2354100" y="306950"/>
            <a:ext cx="7483800" cy="105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35"/>
              <a:buFont typeface="Consolas"/>
              <a:buNone/>
            </a:pPr>
            <a:r>
              <a:rPr b="1" lang="en-GB" sz="414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¿De </a:t>
            </a:r>
            <a:r>
              <a:rPr b="1" lang="en-GB" sz="414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qué</a:t>
            </a:r>
            <a:r>
              <a:rPr b="1" lang="en-GB" sz="414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va nuestro juego?</a:t>
            </a:r>
            <a:endParaRPr sz="2100"/>
          </a:p>
        </p:txBody>
      </p:sp>
      <p:pic>
        <p:nvPicPr>
          <p:cNvPr id="158" name="Google Shape;158;gc62d3e613c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025" y="1669825"/>
            <a:ext cx="3412699" cy="191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c62d3e613c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013" y="4110375"/>
            <a:ext cx="3412717" cy="19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c62d3e613c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9775" y="2800176"/>
            <a:ext cx="3412701" cy="191964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c62d3e613c_0_1"/>
          <p:cNvSpPr txBox="1"/>
          <p:nvPr/>
        </p:nvSpPr>
        <p:spPr>
          <a:xfrm>
            <a:off x="868550" y="1192825"/>
            <a:ext cx="5895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900">
                <a:solidFill>
                  <a:srgbClr val="FFFFFF"/>
                </a:solidFill>
              </a:rPr>
              <a:t>Supervivencia día a día</a:t>
            </a:r>
            <a:endParaRPr sz="21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62" name="Google Shape;162;gc62d3e613c_0_1"/>
          <p:cNvSpPr txBox="1"/>
          <p:nvPr/>
        </p:nvSpPr>
        <p:spPr>
          <a:xfrm>
            <a:off x="981125" y="36486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rgbClr val="FFFFFF"/>
                </a:solidFill>
              </a:rPr>
              <a:t>Raids / Equipamiento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63" name="Google Shape;163;gc62d3e613c_0_1"/>
          <p:cNvSpPr txBox="1"/>
          <p:nvPr/>
        </p:nvSpPr>
        <p:spPr>
          <a:xfrm>
            <a:off x="5354875" y="21326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FFFFFF"/>
                </a:solidFill>
              </a:rPr>
              <a:t>Crafting / Loot</a:t>
            </a:r>
            <a:endParaRPr sz="2500">
              <a:solidFill>
                <a:srgbClr val="FFFFFF"/>
              </a:solidFill>
            </a:endParaRPr>
          </a:p>
        </p:txBody>
      </p:sp>
      <p:pic>
        <p:nvPicPr>
          <p:cNvPr id="164" name="Google Shape;164;gc62d3e613c_0_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82726" y="1487924"/>
            <a:ext cx="2091451" cy="4544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35822750a_0_2"/>
          <p:cNvSpPr txBox="1"/>
          <p:nvPr>
            <p:ph type="ctrTitle"/>
          </p:nvPr>
        </p:nvSpPr>
        <p:spPr>
          <a:xfrm>
            <a:off x="2167550" y="349050"/>
            <a:ext cx="8463900" cy="777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2"/>
              <a:buFont typeface="Consolas"/>
              <a:buNone/>
            </a:pPr>
            <a:r>
              <a:rPr b="1" lang="en-GB" sz="4140">
                <a:latin typeface="Consolas"/>
                <a:ea typeface="Consolas"/>
                <a:cs typeface="Consolas"/>
                <a:sym typeface="Consolas"/>
              </a:rPr>
              <a:t>Mecánicas, dinámicas y estética</a:t>
            </a:r>
            <a:endParaRPr/>
          </a:p>
        </p:txBody>
      </p:sp>
      <p:pic>
        <p:nvPicPr>
          <p:cNvPr id="171" name="Google Shape;171;gc35822750a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775" y="4264475"/>
            <a:ext cx="3008576" cy="300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c35822750a_0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5212" y="4264482"/>
            <a:ext cx="3008576" cy="300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c35822750a_0_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48825" y="4371562"/>
            <a:ext cx="2794401" cy="279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c35822750a_0_2"/>
          <p:cNvSpPr txBox="1"/>
          <p:nvPr/>
        </p:nvSpPr>
        <p:spPr>
          <a:xfrm>
            <a:off x="1819700" y="1745150"/>
            <a:ext cx="9159600" cy="26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4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Gestión</a:t>
            </a:r>
            <a:r>
              <a:rPr b="1" lang="en-GB" sz="224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de recursos									</a:t>
            </a:r>
            <a:r>
              <a:rPr b="1" lang="en-GB" sz="224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Exploración</a:t>
            </a:r>
            <a:endParaRPr b="1" sz="224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4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4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4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4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4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Supervivencia 										  Combate</a:t>
            </a:r>
            <a:endParaRPr b="1" sz="224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stria"/>
              <a:ea typeface="Lustria"/>
              <a:cs typeface="Lustria"/>
              <a:sym typeface="Lust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5" name="Google Shape;175;gc35822750a_0_2"/>
          <p:cNvSpPr txBox="1"/>
          <p:nvPr/>
        </p:nvSpPr>
        <p:spPr>
          <a:xfrm>
            <a:off x="4310975" y="2595775"/>
            <a:ext cx="54336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4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Ciclo refugio/saqueo</a:t>
            </a:r>
            <a:endParaRPr sz="20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68cfcf6e3_0_37"/>
          <p:cNvSpPr txBox="1"/>
          <p:nvPr>
            <p:ph idx="1" type="subTitle"/>
          </p:nvPr>
        </p:nvSpPr>
        <p:spPr>
          <a:xfrm>
            <a:off x="1902900" y="156000"/>
            <a:ext cx="8386200" cy="105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35"/>
              <a:buFont typeface="Consolas"/>
              <a:buNone/>
            </a:pPr>
            <a:r>
              <a:rPr b="1" lang="en-GB" sz="414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¿Qué ha ido bien y qué mal?</a:t>
            </a:r>
            <a:endParaRPr sz="2100"/>
          </a:p>
        </p:txBody>
      </p:sp>
      <p:pic>
        <p:nvPicPr>
          <p:cNvPr id="182" name="Google Shape;182;gc68cfcf6e3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900" y="2098913"/>
            <a:ext cx="4729200" cy="266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c68cfcf6e3_0_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7500" y="1206000"/>
            <a:ext cx="2228850" cy="519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c68cfcf6e3_0_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18750" y="1406213"/>
            <a:ext cx="3820849" cy="4045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68cfcf6e3_0_1"/>
          <p:cNvSpPr txBox="1"/>
          <p:nvPr>
            <p:ph idx="1" type="subTitle"/>
          </p:nvPr>
        </p:nvSpPr>
        <p:spPr>
          <a:xfrm>
            <a:off x="2487150" y="316375"/>
            <a:ext cx="7217700" cy="105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35"/>
              <a:buFont typeface="Consolas"/>
              <a:buNone/>
            </a:pPr>
            <a:r>
              <a:rPr b="1" lang="en-GB" sz="414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OBJETIVOS PARA ESTE HITO</a:t>
            </a:r>
            <a:endParaRPr sz="2100"/>
          </a:p>
        </p:txBody>
      </p:sp>
      <p:sp>
        <p:nvSpPr>
          <p:cNvPr id="191" name="Google Shape;191;gc68cfcf6e3_0_1"/>
          <p:cNvSpPr txBox="1"/>
          <p:nvPr/>
        </p:nvSpPr>
        <p:spPr>
          <a:xfrm>
            <a:off x="2246063" y="1802575"/>
            <a:ext cx="44148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28575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500"/>
              <a:buFont typeface="Overlock"/>
              <a:buChar char="-"/>
            </a:pPr>
            <a:r>
              <a:rPr lang="en-GB" sz="3500">
                <a:solidFill>
                  <a:srgbClr val="EFEFEF"/>
                </a:solidFill>
                <a:latin typeface="Overlock"/>
                <a:ea typeface="Overlock"/>
                <a:cs typeface="Overlock"/>
                <a:sym typeface="Overlock"/>
              </a:rPr>
              <a:t>Escena de raids</a:t>
            </a:r>
            <a:endParaRPr sz="3500">
              <a:solidFill>
                <a:srgbClr val="EFEFE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EFEFE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93700" lvl="0" marL="28575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500"/>
              <a:buFont typeface="Overlock"/>
              <a:buChar char="-"/>
            </a:pPr>
            <a:r>
              <a:rPr lang="en-GB" sz="3500">
                <a:solidFill>
                  <a:srgbClr val="EFEFEF"/>
                </a:solidFill>
                <a:latin typeface="Overlock"/>
                <a:ea typeface="Overlock"/>
                <a:cs typeface="Overlock"/>
                <a:sym typeface="Overlock"/>
              </a:rPr>
              <a:t>Escena de refugio</a:t>
            </a:r>
            <a:endParaRPr sz="3500">
              <a:solidFill>
                <a:srgbClr val="EFEFE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EFEFE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93700" lvl="0" marL="28575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500"/>
              <a:buFont typeface="Overlock"/>
              <a:buChar char="-"/>
            </a:pPr>
            <a:r>
              <a:rPr lang="en-GB" sz="3500">
                <a:solidFill>
                  <a:srgbClr val="EFEFEF"/>
                </a:solidFill>
                <a:latin typeface="Overlock"/>
                <a:ea typeface="Overlock"/>
                <a:cs typeface="Overlock"/>
                <a:sym typeface="Overlock"/>
              </a:rPr>
              <a:t>Sistema de inventario</a:t>
            </a:r>
            <a:endParaRPr sz="3500">
              <a:solidFill>
                <a:srgbClr val="EFEFE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EFEFE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93700" lvl="0" marL="28575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500"/>
              <a:buFont typeface="Overlock"/>
              <a:buChar char="-"/>
            </a:pPr>
            <a:r>
              <a:rPr lang="en-GB" sz="3500">
                <a:solidFill>
                  <a:srgbClr val="EFEFEF"/>
                </a:solidFill>
                <a:latin typeface="Overlock"/>
                <a:ea typeface="Overlock"/>
                <a:cs typeface="Overlock"/>
                <a:sym typeface="Overlock"/>
              </a:rPr>
              <a:t>Sistema de combate</a:t>
            </a:r>
            <a:endParaRPr sz="3100">
              <a:solidFill>
                <a:srgbClr val="EFEFE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92" name="Google Shape;192;gc68cfcf6e3_0_1"/>
          <p:cNvSpPr/>
          <p:nvPr/>
        </p:nvSpPr>
        <p:spPr>
          <a:xfrm>
            <a:off x="5527351" y="2037225"/>
            <a:ext cx="3803100" cy="39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c68cfcf6e3_0_1"/>
          <p:cNvSpPr/>
          <p:nvPr/>
        </p:nvSpPr>
        <p:spPr>
          <a:xfrm>
            <a:off x="6019263" y="3104363"/>
            <a:ext cx="3311100" cy="39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c68cfcf6e3_0_1"/>
          <p:cNvSpPr/>
          <p:nvPr/>
        </p:nvSpPr>
        <p:spPr>
          <a:xfrm>
            <a:off x="6679563" y="4171500"/>
            <a:ext cx="2650800" cy="39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c68cfcf6e3_0_1"/>
          <p:cNvSpPr/>
          <p:nvPr/>
        </p:nvSpPr>
        <p:spPr>
          <a:xfrm>
            <a:off x="6526113" y="5238625"/>
            <a:ext cx="2804400" cy="39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gc68cfcf6e3_0_1"/>
          <p:cNvPicPr preferRelativeResize="0"/>
          <p:nvPr/>
        </p:nvPicPr>
        <p:blipFill rotWithShape="1">
          <a:blip r:embed="rId4">
            <a:alphaModFix/>
          </a:blip>
          <a:srcRect b="0" l="0" r="48733" t="0"/>
          <a:stretch/>
        </p:blipFill>
        <p:spPr>
          <a:xfrm>
            <a:off x="9330363" y="4028222"/>
            <a:ext cx="615576" cy="6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c68cfcf6e3_0_1"/>
          <p:cNvPicPr preferRelativeResize="0"/>
          <p:nvPr/>
        </p:nvPicPr>
        <p:blipFill rotWithShape="1">
          <a:blip r:embed="rId4">
            <a:alphaModFix/>
          </a:blip>
          <a:srcRect b="0" l="0" r="48733" t="0"/>
          <a:stretch/>
        </p:blipFill>
        <p:spPr>
          <a:xfrm>
            <a:off x="9330363" y="1893947"/>
            <a:ext cx="615576" cy="6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c68cfcf6e3_0_1"/>
          <p:cNvPicPr preferRelativeResize="0"/>
          <p:nvPr/>
        </p:nvPicPr>
        <p:blipFill rotWithShape="1">
          <a:blip r:embed="rId4">
            <a:alphaModFix/>
          </a:blip>
          <a:srcRect b="0" l="0" r="48733" t="0"/>
          <a:stretch/>
        </p:blipFill>
        <p:spPr>
          <a:xfrm>
            <a:off x="9330363" y="2889435"/>
            <a:ext cx="615576" cy="6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c68cfcf6e3_0_1"/>
          <p:cNvPicPr preferRelativeResize="0"/>
          <p:nvPr/>
        </p:nvPicPr>
        <p:blipFill rotWithShape="1">
          <a:blip r:embed="rId4">
            <a:alphaModFix/>
          </a:blip>
          <a:srcRect b="0" l="0" r="48733" t="0"/>
          <a:stretch/>
        </p:blipFill>
        <p:spPr>
          <a:xfrm>
            <a:off x="9330363" y="5095347"/>
            <a:ext cx="615576" cy="6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68cfcf6e3_0_18"/>
          <p:cNvSpPr txBox="1"/>
          <p:nvPr>
            <p:ph idx="1" type="subTitle"/>
          </p:nvPr>
        </p:nvSpPr>
        <p:spPr>
          <a:xfrm>
            <a:off x="2487150" y="316375"/>
            <a:ext cx="7217700" cy="105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414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OBJETIVOS PARA EL HITO 2</a:t>
            </a:r>
            <a:endParaRPr sz="2100"/>
          </a:p>
        </p:txBody>
      </p:sp>
      <p:sp>
        <p:nvSpPr>
          <p:cNvPr id="206" name="Google Shape;206;gc68cfcf6e3_0_18"/>
          <p:cNvSpPr txBox="1"/>
          <p:nvPr/>
        </p:nvSpPr>
        <p:spPr>
          <a:xfrm>
            <a:off x="1218113" y="2014800"/>
            <a:ext cx="4414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EFEFEF"/>
                </a:solidFill>
                <a:latin typeface="Overlock"/>
                <a:ea typeface="Overlock"/>
                <a:cs typeface="Overlock"/>
                <a:sym typeface="Overlock"/>
              </a:rPr>
              <a:t>Sistema de crafteo</a:t>
            </a:r>
            <a:endParaRPr sz="3100">
              <a:solidFill>
                <a:srgbClr val="EFEFE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07" name="Google Shape;207;gc68cfcf6e3_0_18"/>
          <p:cNvSpPr txBox="1"/>
          <p:nvPr/>
        </p:nvSpPr>
        <p:spPr>
          <a:xfrm>
            <a:off x="7645250" y="4119900"/>
            <a:ext cx="3354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EFEFEF"/>
                </a:solidFill>
                <a:latin typeface="Overlock"/>
                <a:ea typeface="Overlock"/>
                <a:cs typeface="Overlock"/>
                <a:sym typeface="Overlock"/>
              </a:rPr>
              <a:t>Efectos de sonido</a:t>
            </a:r>
            <a:endParaRPr sz="3100">
              <a:solidFill>
                <a:srgbClr val="EFEFE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08" name="Google Shape;208;gc68cfcf6e3_0_18"/>
          <p:cNvSpPr txBox="1"/>
          <p:nvPr/>
        </p:nvSpPr>
        <p:spPr>
          <a:xfrm>
            <a:off x="6579200" y="2014800"/>
            <a:ext cx="5486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EFEFEF"/>
                </a:solidFill>
                <a:latin typeface="Overlock"/>
                <a:ea typeface="Overlock"/>
                <a:cs typeface="Overlock"/>
                <a:sym typeface="Overlock"/>
              </a:rPr>
              <a:t>Inventario y crafteo refinado</a:t>
            </a:r>
            <a:endParaRPr sz="3100">
              <a:solidFill>
                <a:srgbClr val="EFEFE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09" name="Google Shape;209;gc68cfcf6e3_0_18"/>
          <p:cNvSpPr txBox="1"/>
          <p:nvPr/>
        </p:nvSpPr>
        <p:spPr>
          <a:xfrm>
            <a:off x="605825" y="4119900"/>
            <a:ext cx="5639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EFEFEF"/>
                </a:solidFill>
                <a:latin typeface="Overlock"/>
                <a:ea typeface="Overlock"/>
                <a:cs typeface="Overlock"/>
                <a:sym typeface="Overlock"/>
              </a:rPr>
              <a:t>Sistema de manejo de estados</a:t>
            </a:r>
            <a:endParaRPr sz="3100">
              <a:solidFill>
                <a:srgbClr val="EFEFE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izarra">
  <a:themeElements>
    <a:clrScheme name="Pizarra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2021-02-23T18:28:08Z</dcterms:created>
  <dc:creator>Cristian Castillo de León</dc:creator>
</cp:coreProperties>
</file>