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7" r:id="rId2"/>
    <p:sldId id="281" r:id="rId3"/>
    <p:sldId id="301" r:id="rId4"/>
    <p:sldId id="302" r:id="rId5"/>
    <p:sldId id="303" r:id="rId6"/>
    <p:sldId id="304" r:id="rId7"/>
    <p:sldId id="306" r:id="rId8"/>
    <p:sldId id="307" r:id="rId9"/>
    <p:sldId id="308" r:id="rId10"/>
    <p:sldId id="313" r:id="rId11"/>
    <p:sldId id="309" r:id="rId12"/>
    <p:sldId id="311" r:id="rId13"/>
    <p:sldId id="312" r:id="rId14"/>
    <p:sldId id="314" r:id="rId15"/>
    <p:sldId id="315" r:id="rId16"/>
    <p:sldId id="318" r:id="rId17"/>
    <p:sldId id="317" r:id="rId18"/>
    <p:sldId id="299" r:id="rId19"/>
    <p:sldId id="296" r:id="rId20"/>
    <p:sldId id="297" r:id="rId21"/>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55" d="100"/>
          <a:sy n="55" d="100"/>
        </p:scale>
        <p:origin x="40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381000" y="685800"/>
            <a:ext cx="6096000" cy="3429000"/>
          </a:xfrm>
          <a:prstGeom prst="rect">
            <a:avLst/>
          </a:prstGeom>
        </p:spPr>
        <p:txBody>
          <a:bodyPr/>
          <a:lstStyle/>
          <a:p>
            <a:endParaRPr/>
          </a:p>
        </p:txBody>
      </p:sp>
      <p:sp>
        <p:nvSpPr>
          <p:cNvPr id="42" name="Shape 42"/>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3357326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214043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2113450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214659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lgn="l">
              <a:buFont typeface="Arial" panose="020B0604020202020204" pitchFamily="34" charset="0"/>
              <a:buNone/>
            </a:pPr>
            <a:r>
              <a:rPr lang="en-US" b="0" i="0" dirty="0">
                <a:solidFill>
                  <a:srgbClr val="D1D5DB"/>
                </a:solidFill>
                <a:effectLst/>
                <a:latin typeface="Söhne"/>
              </a:rPr>
              <a:t>Not recommended data structures:</a:t>
            </a:r>
          </a:p>
          <a:p>
            <a:pPr algn="l">
              <a:buFont typeface="Arial" panose="020B0604020202020204" pitchFamily="34" charset="0"/>
              <a:buChar char="•"/>
            </a:pPr>
            <a:r>
              <a:rPr lang="en-US" b="0" i="0" dirty="0">
                <a:solidFill>
                  <a:srgbClr val="D1D5DB"/>
                </a:solidFill>
                <a:effectLst/>
                <a:latin typeface="Söhne"/>
              </a:rPr>
              <a:t>Using an array to implement a data structure with frequent insertions and deletions, as this can result in slow performance and frequent resizing of the array.</a:t>
            </a:r>
          </a:p>
          <a:p>
            <a:pPr algn="l">
              <a:buFont typeface="Arial" panose="020B0604020202020204" pitchFamily="34" charset="0"/>
              <a:buChar char="•"/>
            </a:pPr>
            <a:r>
              <a:rPr lang="en-US" b="0" i="0" dirty="0">
                <a:solidFill>
                  <a:srgbClr val="D1D5DB"/>
                </a:solidFill>
                <a:effectLst/>
                <a:latin typeface="Söhne"/>
              </a:rPr>
              <a:t>Using a linked list to implement a data structure with random access, as linked lists do not support efficient random access like arrays.</a:t>
            </a:r>
          </a:p>
          <a:p>
            <a:pPr algn="l">
              <a:buFont typeface="Arial" panose="020B0604020202020204" pitchFamily="34" charset="0"/>
              <a:buChar char="•"/>
            </a:pPr>
            <a:r>
              <a:rPr lang="en-US" b="0" i="0" dirty="0">
                <a:solidFill>
                  <a:srgbClr val="D1D5DB"/>
                </a:solidFill>
                <a:effectLst/>
                <a:latin typeface="Söhne"/>
              </a:rPr>
              <a:t>Using a hash table to implement a data structure where the order of elements needs to be preserved, as hash tables do not maintain the order of elements.</a:t>
            </a:r>
          </a:p>
          <a:p>
            <a:pPr algn="l">
              <a:buFont typeface="Arial" panose="020B0604020202020204" pitchFamily="34" charset="0"/>
              <a:buChar char="•"/>
            </a:pPr>
            <a:r>
              <a:rPr lang="en-US" b="0" i="0" dirty="0">
                <a:solidFill>
                  <a:srgbClr val="D1D5DB"/>
                </a:solidFill>
                <a:effectLst/>
                <a:latin typeface="Söhne"/>
              </a:rPr>
              <a:t>Using a tree structure to implement a data structure with many relationships between elements, as trees can become very complex and difficult to manage in such cases.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Recommended data structures:</a:t>
            </a:r>
          </a:p>
          <a:p>
            <a:pPr algn="l">
              <a:buFont typeface="Arial" panose="020B0604020202020204" pitchFamily="34" charset="0"/>
              <a:buChar char="•"/>
            </a:pPr>
            <a:r>
              <a:rPr lang="en-US" b="0" i="0" dirty="0">
                <a:solidFill>
                  <a:srgbClr val="D1D5DB"/>
                </a:solidFill>
                <a:effectLst/>
                <a:latin typeface="Söhne"/>
              </a:rPr>
              <a:t>Using a stack to implement undo/redo functionality in a text editor</a:t>
            </a:r>
          </a:p>
          <a:p>
            <a:pPr algn="l">
              <a:buFont typeface="Arial" panose="020B0604020202020204" pitchFamily="34" charset="0"/>
              <a:buChar char="•"/>
            </a:pPr>
            <a:r>
              <a:rPr lang="en-US" b="0" i="0" dirty="0">
                <a:solidFill>
                  <a:srgbClr val="D1D5DB"/>
                </a:solidFill>
                <a:effectLst/>
                <a:latin typeface="Söhne"/>
              </a:rPr>
              <a:t>Using a queue to process tasks in a work queue, so that tasks are processed in the order they were received</a:t>
            </a:r>
          </a:p>
          <a:p>
            <a:pPr algn="l">
              <a:buFont typeface="Arial" panose="020B0604020202020204" pitchFamily="34" charset="0"/>
              <a:buChar char="•"/>
            </a:pPr>
            <a:r>
              <a:rPr lang="en-US" b="0" i="0" dirty="0">
                <a:solidFill>
                  <a:srgbClr val="D1D5DB"/>
                </a:solidFill>
                <a:effectLst/>
                <a:latin typeface="Söhne"/>
              </a:rPr>
              <a:t>Using a hash table for efficient lookup of values, for example for indexing words in a dictionary</a:t>
            </a:r>
          </a:p>
          <a:p>
            <a:pPr algn="l">
              <a:buFont typeface="Arial" panose="020B0604020202020204" pitchFamily="34" charset="0"/>
              <a:buChar char="•"/>
            </a:pPr>
            <a:r>
              <a:rPr lang="en-US" b="0" i="0" dirty="0">
                <a:solidFill>
                  <a:srgbClr val="D1D5DB"/>
                </a:solidFill>
                <a:effectLst/>
                <a:latin typeface="Söhne"/>
              </a:rPr>
              <a:t>Using a tree structure to efficiently search for data, for example to implement an autocomplete feature</a:t>
            </a:r>
          </a:p>
          <a:p>
            <a:pPr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420730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1297408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lgn="l"/>
            <a:r>
              <a:rPr lang="en-US" b="0" i="0" dirty="0">
                <a:solidFill>
                  <a:srgbClr val="D1D5DB"/>
                </a:solidFill>
                <a:effectLst/>
                <a:latin typeface="Söhne"/>
              </a:rPr>
              <a:t>Negative conditionals are often considered bad practice for several reasons:</a:t>
            </a:r>
          </a:p>
          <a:p>
            <a:pPr algn="l">
              <a:buFont typeface="+mj-lt"/>
              <a:buAutoNum type="arabicPeriod"/>
            </a:pPr>
            <a:r>
              <a:rPr lang="en-US" b="0" i="0" dirty="0">
                <a:solidFill>
                  <a:srgbClr val="D1D5DB"/>
                </a:solidFill>
                <a:effectLst/>
                <a:latin typeface="Söhne"/>
              </a:rPr>
              <a:t>They can be harder to read and understand: Negative conditionals often require the reader to mentally negate the condition to understand the logic. This can make the code more difficult to understand, especially for someone who is not familiar with the code.</a:t>
            </a:r>
          </a:p>
          <a:p>
            <a:pPr algn="l">
              <a:buFont typeface="+mj-lt"/>
              <a:buAutoNum type="arabicPeriod"/>
            </a:pPr>
            <a:r>
              <a:rPr lang="en-US" b="0" i="0" dirty="0">
                <a:solidFill>
                  <a:srgbClr val="D1D5DB"/>
                </a:solidFill>
                <a:effectLst/>
                <a:latin typeface="Söhne"/>
              </a:rPr>
              <a:t>They can be error-prone: Negating a condition can sometimes lead to bugs, especially if the negation is not clearly understood by the reader.</a:t>
            </a:r>
          </a:p>
          <a:p>
            <a:pPr algn="l">
              <a:buFont typeface="+mj-lt"/>
              <a:buAutoNum type="arabicPeriod"/>
            </a:pPr>
            <a:r>
              <a:rPr lang="en-US" b="0" i="0" dirty="0">
                <a:solidFill>
                  <a:srgbClr val="D1D5DB"/>
                </a:solidFill>
                <a:effectLst/>
                <a:latin typeface="Söhne"/>
              </a:rPr>
              <a:t>They can be less efficient: Negative conditionals often require additional checks, which can lead to decreased performance.</a:t>
            </a:r>
          </a:p>
          <a:p>
            <a:pPr algn="l">
              <a:buFont typeface="+mj-lt"/>
              <a:buAutoNum type="arabicPeriod"/>
            </a:pPr>
            <a:r>
              <a:rPr lang="en-US" b="0" i="0" dirty="0">
                <a:solidFill>
                  <a:srgbClr val="D1D5DB"/>
                </a:solidFill>
                <a:effectLst/>
                <a:latin typeface="Söhne"/>
              </a:rPr>
              <a:t>They can make refactoring more difficult: If a negative condition is later changed to a positive condition, all instances of the negative condition must be refactored to avoid introducing bugs.</a:t>
            </a:r>
          </a:p>
          <a:p>
            <a:pPr>
              <a:defRPr sz="3400">
                <a:latin typeface="Arial"/>
                <a:ea typeface="Arial"/>
                <a:cs typeface="Arial"/>
                <a:sym typeface="Arial"/>
              </a:defRPr>
            </a:pPr>
            <a:endParaRPr dirty="0"/>
          </a:p>
        </p:txBody>
      </p:sp>
    </p:spTree>
    <p:extLst>
      <p:ext uri="{BB962C8B-B14F-4D97-AF65-F5344CB8AC3E}">
        <p14:creationId xmlns:p14="http://schemas.microsoft.com/office/powerpoint/2010/main" val="2601592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lgn="l">
              <a:buFont typeface="Arial" panose="020B0604020202020204" pitchFamily="34" charset="0"/>
              <a:buNone/>
            </a:pPr>
            <a:r>
              <a:rPr lang="en-US" b="0" i="0" dirty="0">
                <a:solidFill>
                  <a:srgbClr val="D1D5DB"/>
                </a:solidFill>
                <a:effectLst/>
                <a:latin typeface="Söhne"/>
              </a:rPr>
              <a:t>The KISS principle stands for "Keep It Simple, Stupid." It is a software design philosophy that advocates for simplicity and ease of use in all aspects of software development. The idea is that simple, straightforward solutions are often the most effective and sustainable. By keeping things simple, the code is easier to maintain, test, and understand. This can lead to more reliable software that is less prone to bugs and security vulnerabilities. The KISS principle can be applied to various aspects of software development, such as code structure, architecture, and user interface design</a:t>
            </a:r>
          </a:p>
          <a:p>
            <a:pPr algn="l">
              <a:buFont typeface="Arial" panose="020B0604020202020204" pitchFamily="34" charset="0"/>
              <a:buNone/>
            </a:pPr>
            <a:endParaRPr lang="en-US" b="0" i="0" dirty="0">
              <a:solidFill>
                <a:srgbClr val="D1D5DB"/>
              </a:solidFill>
              <a:effectLst/>
              <a:latin typeface="Söhne"/>
            </a:endParaRPr>
          </a:p>
          <a:p>
            <a:pPr algn="l"/>
            <a:r>
              <a:rPr lang="en-US" b="0" i="0" dirty="0">
                <a:solidFill>
                  <a:srgbClr val="D1D5DB"/>
                </a:solidFill>
                <a:effectLst/>
                <a:latin typeface="Söhne"/>
              </a:rPr>
              <a:t>DRY stands for "Don't Repeat Yourself." It is a principle in software development that encourages developers to write code that is reusable, concise, and maintainable. The idea behind DRY is to eliminate unnecessary duplication of code and information in order to reduce complexity, improve readability, and increase maintainability.</a:t>
            </a:r>
          </a:p>
          <a:p>
            <a:pPr algn="l"/>
            <a:r>
              <a:rPr lang="en-US" b="0" i="0" dirty="0">
                <a:solidFill>
                  <a:srgbClr val="D1D5DB"/>
                </a:solidFill>
                <a:effectLst/>
                <a:latin typeface="Söhne"/>
              </a:rPr>
              <a:t>The DRY principle suggests that developers should strive to write code that is modular, flexible, and easily reusable, so that changes and updates can be made in a centralized location, rather than in multiple places throughout the codebase. This can help to reduce the amount of code that needs to be written, debugged, and maintained, and can improve the overall quality and efficiency of the software.</a:t>
            </a:r>
          </a:p>
          <a:p>
            <a:pPr algn="l"/>
            <a:r>
              <a:rPr lang="en-US" b="0" i="0" dirty="0">
                <a:solidFill>
                  <a:srgbClr val="D1D5DB"/>
                </a:solidFill>
                <a:effectLst/>
                <a:latin typeface="Söhne"/>
              </a:rPr>
              <a:t>By following the DRY principle, developers can create code that is easy to understand, modify, and extend, and that can adapt to changing requirements and technologies over time. This can help to ensure that the software remains maintainable, scalable, and secure, even as it evolves and grows over time.</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buFont typeface="Arial" panose="020B0604020202020204" pitchFamily="34" charse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13659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16794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Shape 478"/>
          <p:cNvSpPr>
            <a:spLocks noGrp="1" noRot="1" noChangeAspect="1"/>
          </p:cNvSpPr>
          <p:nvPr>
            <p:ph type="sldImg"/>
          </p:nvPr>
        </p:nvSpPr>
        <p:spPr>
          <a:prstGeom prst="rect">
            <a:avLst/>
          </a:prstGeom>
        </p:spPr>
        <p:txBody>
          <a:bodyPr/>
          <a:lstStyle/>
          <a:p>
            <a:endParaRPr/>
          </a:p>
        </p:txBody>
      </p:sp>
      <p:sp>
        <p:nvSpPr>
          <p:cNvPr id="479" name="Shape 479"/>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r>
              <a:t>Slide for Q&amp;A.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xfrm>
            <a:off x="381000" y="685800"/>
            <a:ext cx="6096000" cy="3429000"/>
          </a:xfrm>
          <a:prstGeom prst="rect">
            <a:avLst/>
          </a:prstGeom>
        </p:spPr>
        <p:txBody>
          <a:bodyPr/>
          <a:lstStyle/>
          <a:p>
            <a:endParaRPr/>
          </a:p>
        </p:txBody>
      </p:sp>
      <p:sp>
        <p:nvSpPr>
          <p:cNvPr id="243" name="Shape 243"/>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Shape 484"/>
          <p:cNvSpPr>
            <a:spLocks noGrp="1" noRot="1" noChangeAspect="1"/>
          </p:cNvSpPr>
          <p:nvPr>
            <p:ph type="sldImg"/>
          </p:nvPr>
        </p:nvSpPr>
        <p:spPr>
          <a:prstGeom prst="rect">
            <a:avLst/>
          </a:prstGeom>
        </p:spPr>
        <p:txBody>
          <a:bodyPr/>
          <a:lstStyle/>
          <a:p>
            <a:endParaRPr/>
          </a:p>
        </p:txBody>
      </p:sp>
      <p:sp>
        <p:nvSpPr>
          <p:cNvPr id="485" name="Shape 485"/>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r>
              <a:t>“Thank you”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31390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xfrm>
            <a:off x="381000" y="685800"/>
            <a:ext cx="6096000" cy="3429000"/>
          </a:xfrm>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pPr algn="l"/>
            <a:r>
              <a:rPr lang="en-US" b="0" i="0" dirty="0">
                <a:solidFill>
                  <a:srgbClr val="D1D5DB"/>
                </a:solidFill>
                <a:effectLst/>
                <a:latin typeface="Söhne"/>
              </a:rPr>
              <a:t>Guidelines for creating meaningful and descriptive names:</a:t>
            </a:r>
          </a:p>
          <a:p>
            <a:pPr algn="l">
              <a:buFont typeface="Arial" panose="020B0604020202020204" pitchFamily="34" charset="0"/>
              <a:buChar char="•"/>
            </a:pPr>
            <a:r>
              <a:rPr lang="en-US" b="0" i="0" dirty="0">
                <a:solidFill>
                  <a:srgbClr val="D1D5DB"/>
                </a:solidFill>
                <a:effectLst/>
                <a:latin typeface="Söhne"/>
              </a:rPr>
              <a:t>Use descriptive and specific terms that clearly convey the purpose or meaning of the element being named (variable, class, method, etc.).</a:t>
            </a:r>
          </a:p>
          <a:p>
            <a:pPr algn="l">
              <a:buFont typeface="Arial" panose="020B0604020202020204" pitchFamily="34" charset="0"/>
              <a:buChar char="•"/>
            </a:pPr>
            <a:r>
              <a:rPr lang="en-US" b="0" i="0" dirty="0">
                <a:solidFill>
                  <a:srgbClr val="D1D5DB"/>
                </a:solidFill>
                <a:effectLst/>
                <a:latin typeface="Söhne"/>
              </a:rPr>
              <a:t>Avoid abbreviations, unless they are widely recognized and commonly used (e.g. "ID" for "identification").</a:t>
            </a:r>
          </a:p>
          <a:p>
            <a:pPr algn="l">
              <a:buFont typeface="Arial" panose="020B0604020202020204" pitchFamily="34" charset="0"/>
              <a:buChar char="•"/>
            </a:pPr>
            <a:r>
              <a:rPr lang="en-US" b="0" i="0" dirty="0">
                <a:solidFill>
                  <a:srgbClr val="D1D5DB"/>
                </a:solidFill>
                <a:effectLst/>
                <a:latin typeface="Söhne"/>
              </a:rPr>
              <a:t>Use camelCase or </a:t>
            </a:r>
            <a:r>
              <a:rPr lang="en-US" b="0" i="0" dirty="0" err="1">
                <a:solidFill>
                  <a:srgbClr val="D1D5DB"/>
                </a:solidFill>
                <a:effectLst/>
                <a:latin typeface="Söhne"/>
              </a:rPr>
              <a:t>snake_case</a:t>
            </a:r>
            <a:r>
              <a:rPr lang="en-US" b="0" i="0" dirty="0">
                <a:solidFill>
                  <a:srgbClr val="D1D5DB"/>
                </a:solidFill>
                <a:effectLst/>
                <a:latin typeface="Söhne"/>
              </a:rPr>
              <a:t> as appropriate, and be consistent in your naming conventions throughout the codebase.</a:t>
            </a:r>
          </a:p>
          <a:p>
            <a:pPr algn="l">
              <a:buFont typeface="Arial" panose="020B0604020202020204" pitchFamily="34" charset="0"/>
              <a:buChar char="•"/>
            </a:pPr>
            <a:r>
              <a:rPr lang="en-US" b="0" i="0" dirty="0">
                <a:solidFill>
                  <a:srgbClr val="D1D5DB"/>
                </a:solidFill>
                <a:effectLst/>
                <a:latin typeface="Söhne"/>
              </a:rPr>
              <a:t>Use nouns for class names and verbs for method names, to clearly convey their purpose.</a:t>
            </a:r>
          </a:p>
          <a:p>
            <a:pPr algn="l">
              <a:buFont typeface="Arial" panose="020B0604020202020204" pitchFamily="34" charset="0"/>
              <a:buChar char="•"/>
            </a:pPr>
            <a:r>
              <a:rPr lang="en-US" b="0" i="0" dirty="0">
                <a:solidFill>
                  <a:srgbClr val="D1D5DB"/>
                </a:solidFill>
                <a:effectLst/>
                <a:latin typeface="Söhne"/>
              </a:rPr>
              <a:t>Make sure the names are long enough to be descriptive, but not so long that they become unwieldy.</a:t>
            </a:r>
          </a:p>
          <a:p>
            <a:pPr algn="l">
              <a:buFont typeface="Arial" panose="020B0604020202020204" pitchFamily="34" charset="0"/>
              <a:buChar char="•"/>
            </a:pPr>
            <a:r>
              <a:rPr lang="en-US" b="0" i="0" dirty="0">
                <a:solidFill>
                  <a:srgbClr val="D1D5DB"/>
                </a:solidFill>
                <a:effectLst/>
                <a:latin typeface="Söhne"/>
              </a:rPr>
              <a:t>Avoid using single-letter names, except for temporary loop variables.</a:t>
            </a:r>
          </a:p>
          <a:p>
            <a:pPr algn="l">
              <a:buFont typeface="Arial" panose="020B0604020202020204" pitchFamily="34" charset="0"/>
              <a:buChar char="•"/>
            </a:pPr>
            <a:r>
              <a:rPr lang="en-US" b="0" i="0" dirty="0">
                <a:solidFill>
                  <a:srgbClr val="D1D5DB"/>
                </a:solidFill>
                <a:effectLst/>
                <a:latin typeface="Söhne"/>
              </a:rPr>
              <a:t>Avoid using the same name for multiple elements within the same scope, as it can cause confusion and errors.</a:t>
            </a:r>
          </a:p>
        </p:txBody>
      </p:sp>
    </p:spTree>
    <p:extLst>
      <p:ext uri="{BB962C8B-B14F-4D97-AF65-F5344CB8AC3E}">
        <p14:creationId xmlns:p14="http://schemas.microsoft.com/office/powerpoint/2010/main" val="105902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xfrm>
            <a:off x="381000" y="685800"/>
            <a:ext cx="6096000" cy="3429000"/>
          </a:xfrm>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endParaRPr lang="ru-MD" dirty="0"/>
          </a:p>
        </p:txBody>
      </p:sp>
    </p:spTree>
    <p:extLst>
      <p:ext uri="{BB962C8B-B14F-4D97-AF65-F5344CB8AC3E}">
        <p14:creationId xmlns:p14="http://schemas.microsoft.com/office/powerpoint/2010/main" val="395440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xfrm>
            <a:off x="381000" y="685800"/>
            <a:ext cx="6096000" cy="3429000"/>
          </a:xfrm>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endParaRPr dirty="0"/>
          </a:p>
        </p:txBody>
      </p:sp>
    </p:spTree>
    <p:extLst>
      <p:ext uri="{BB962C8B-B14F-4D97-AF65-F5344CB8AC3E}">
        <p14:creationId xmlns:p14="http://schemas.microsoft.com/office/powerpoint/2010/main" val="378550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67979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381000" y="685800"/>
            <a:ext cx="6096000" cy="3429000"/>
          </a:xfrm>
          <a:prstGeom prst="rect">
            <a:avLst/>
          </a:prstGeom>
        </p:spPr>
        <p:txBody>
          <a:bodyPr/>
          <a:lstStyle/>
          <a:p>
            <a:endParaRPr/>
          </a:p>
        </p:txBody>
      </p:sp>
      <p:sp>
        <p:nvSpPr>
          <p:cNvPr id="106" name="Shape 106"/>
          <p:cNvSpPr>
            <a:spLocks noGrp="1"/>
          </p:cNvSpPr>
          <p:nvPr>
            <p:ph type="body" sz="quarter" idx="1"/>
          </p:nvPr>
        </p:nvSpPr>
        <p:spPr>
          <a:prstGeom prst="rect">
            <a:avLst/>
          </a:prstGeom>
        </p:spPr>
        <p:txBody>
          <a:bodyPr/>
          <a:lstStyle/>
          <a:p>
            <a:pPr>
              <a:defRPr sz="3400">
                <a:latin typeface="Arial"/>
                <a:ea typeface="Arial"/>
                <a:cs typeface="Arial"/>
                <a:sym typeface="Arial"/>
              </a:defRPr>
            </a:pPr>
            <a:endParaRPr dirty="0"/>
          </a:p>
        </p:txBody>
      </p:sp>
    </p:spTree>
    <p:extLst>
      <p:ext uri="{BB962C8B-B14F-4D97-AF65-F5344CB8AC3E}">
        <p14:creationId xmlns:p14="http://schemas.microsoft.com/office/powerpoint/2010/main" val="55634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lvl1pPr>
              <a:defRPr sz="3400">
                <a:latin typeface="Arial"/>
                <a:ea typeface="Arial"/>
                <a:cs typeface="Arial"/>
                <a:sym typeface="Arial"/>
              </a:defRPr>
            </a:lvl1pPr>
          </a:lstStyle>
          <a:p>
            <a:endParaRPr dirty="0"/>
          </a:p>
        </p:txBody>
      </p:sp>
    </p:spTree>
    <p:extLst>
      <p:ext uri="{BB962C8B-B14F-4D97-AF65-F5344CB8AC3E}">
        <p14:creationId xmlns:p14="http://schemas.microsoft.com/office/powerpoint/2010/main" val="64848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General Slides">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itle Slides">
    <p:spTree>
      <p:nvGrpSpPr>
        <p:cNvPr id="1" name=""/>
        <p:cNvGrpSpPr/>
        <p:nvPr/>
      </p:nvGrpSpPr>
      <p:grpSpPr>
        <a:xfrm>
          <a:off x="0" y="0"/>
          <a:ext cx="0" cy="0"/>
          <a:chOff x="0" y="0"/>
          <a:chExt cx="0" cy="0"/>
        </a:xfrm>
      </p:grpSpPr>
      <p:sp>
        <p:nvSpPr>
          <p:cNvPr id="21" name="Text 6"/>
          <p:cNvSpPr txBox="1"/>
          <p:nvPr/>
        </p:nvSpPr>
        <p:spPr>
          <a:xfrm>
            <a:off x="11148217" y="457200"/>
            <a:ext cx="6072984"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lnSpc>
                <a:spcPts val="1800"/>
              </a:lnSpc>
              <a:defRPr sz="1500" cap="all" spc="-30">
                <a:solidFill>
                  <a:srgbClr val="9BB4BE"/>
                </a:solidFill>
                <a:latin typeface="Arial"/>
                <a:ea typeface="Arial"/>
                <a:cs typeface="Arial"/>
                <a:sym typeface="Arial"/>
              </a:defRPr>
            </a:lvl1pPr>
          </a:lstStyle>
          <a:p>
            <a:r>
              <a:rPr lang="en-GB" dirty="0"/>
              <a:t>FEBRUARY@2023</a:t>
            </a:r>
          </a:p>
        </p:txBody>
      </p:sp>
      <p:sp>
        <p:nvSpPr>
          <p:cNvPr id="22" name="Text 4"/>
          <p:cNvSpPr txBox="1"/>
          <p:nvPr/>
        </p:nvSpPr>
        <p:spPr>
          <a:xfrm>
            <a:off x="2648300" y="9533511"/>
            <a:ext cx="14964038" cy="2096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r">
              <a:defRPr sz="1500" b="1" cap="all" spc="-30">
                <a:solidFill>
                  <a:srgbClr val="9BB4BE"/>
                </a:solidFill>
                <a:latin typeface="Arial"/>
                <a:ea typeface="Arial"/>
                <a:cs typeface="Arial"/>
                <a:sym typeface="Arial"/>
              </a:defRPr>
            </a:pPr>
            <a:r>
              <a:rPr dirty="0"/>
              <a:t>// Tech courses</a:t>
            </a:r>
          </a:p>
        </p:txBody>
      </p:sp>
      <p:pic>
        <p:nvPicPr>
          <p:cNvPr id="23" name="dark.png" descr="dark.png"/>
          <p:cNvPicPr>
            <a:picLocks noChangeAspect="1"/>
          </p:cNvPicPr>
          <p:nvPr/>
        </p:nvPicPr>
        <p:blipFill>
          <a:blip r:embed="rId2"/>
          <a:stretch>
            <a:fillRect/>
          </a:stretch>
        </p:blipFill>
        <p:spPr>
          <a:xfrm>
            <a:off x="1284909" y="9324079"/>
            <a:ext cx="1248193" cy="419102"/>
          </a:xfrm>
          <a:prstGeom prst="rect">
            <a:avLst/>
          </a:prstGeom>
          <a:ln w="12700">
            <a:miter lim="400000"/>
          </a:ln>
        </p:spPr>
      </p:pic>
      <p:sp>
        <p:nvSpPr>
          <p:cNvPr id="24" name="Slide Number"/>
          <p:cNvSpPr txBox="1">
            <a:spLocks noGrp="1"/>
          </p:cNvSpPr>
          <p:nvPr>
            <p:ph type="sldNum" sz="quarter" idx="2"/>
          </p:nvPr>
        </p:nvSpPr>
        <p:spPr>
          <a:xfrm>
            <a:off x="1375118" y="2790169"/>
            <a:ext cx="316031" cy="301105"/>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6"/>
          <p:cNvSpPr txBox="1"/>
          <p:nvPr/>
        </p:nvSpPr>
        <p:spPr>
          <a:xfrm>
            <a:off x="11148217" y="457199"/>
            <a:ext cx="6072984"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lnSpc>
                <a:spcPts val="1800"/>
              </a:lnSpc>
              <a:defRPr sz="1500" cap="all" spc="-30">
                <a:solidFill>
                  <a:srgbClr val="9BB4BE"/>
                </a:solidFill>
                <a:latin typeface="Arial"/>
                <a:ea typeface="Arial"/>
                <a:cs typeface="Arial"/>
                <a:sym typeface="Arial"/>
              </a:defRPr>
            </a:lvl1pPr>
          </a:lstStyle>
          <a:p>
            <a:r>
              <a:rPr lang="en-GB" dirty="0"/>
              <a:t>FEBRUARY</a:t>
            </a:r>
            <a:r>
              <a:rPr dirty="0"/>
              <a:t>@</a:t>
            </a:r>
            <a:r>
              <a:rPr lang="en-GB" dirty="0"/>
              <a:t>2023</a:t>
            </a:r>
            <a:endParaRPr dirty="0"/>
          </a:p>
        </p:txBody>
      </p:sp>
      <p:sp>
        <p:nvSpPr>
          <p:cNvPr id="3" name="Text 4"/>
          <p:cNvSpPr txBox="1"/>
          <p:nvPr/>
        </p:nvSpPr>
        <p:spPr>
          <a:xfrm>
            <a:off x="1651706" y="9535629"/>
            <a:ext cx="1589713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defRPr sz="1500" b="1" cap="all" spc="-30">
                <a:solidFill>
                  <a:srgbClr val="9BB4BE"/>
                </a:solidFill>
                <a:latin typeface="Arial"/>
                <a:ea typeface="Arial"/>
                <a:cs typeface="Arial"/>
                <a:sym typeface="Arial"/>
              </a:defRPr>
            </a:pPr>
            <a:r>
              <a:rPr lang="en-GB" dirty="0"/>
              <a:t>Clean code &amp; Design Principles</a:t>
            </a:r>
            <a:r>
              <a:rPr dirty="0"/>
              <a:t> </a:t>
            </a:r>
            <a:r>
              <a:rPr b="0" dirty="0"/>
              <a:t>// Tech courses // © Copyright 202</a:t>
            </a:r>
            <a:r>
              <a:rPr lang="en-GB" b="0" dirty="0"/>
              <a:t>3</a:t>
            </a:r>
            <a:r>
              <a:rPr b="0" dirty="0"/>
              <a:t> ENDAVA // Confidential and proprietary // Version .0</a:t>
            </a:r>
          </a:p>
        </p:txBody>
      </p:sp>
      <p:pic>
        <p:nvPicPr>
          <p:cNvPr id="4" name="Fill 1.png" descr="Fill 1.png"/>
          <p:cNvPicPr>
            <a:picLocks noChangeAspect="1"/>
          </p:cNvPicPr>
          <p:nvPr/>
        </p:nvPicPr>
        <p:blipFill>
          <a:blip r:embed="rId4"/>
          <a:stretch>
            <a:fillRect/>
          </a:stretch>
        </p:blipFill>
        <p:spPr>
          <a:xfrm>
            <a:off x="1083517" y="9464275"/>
            <a:ext cx="464189" cy="348142"/>
          </a:xfrm>
          <a:prstGeom prst="rect">
            <a:avLst/>
          </a:prstGeom>
          <a:ln w="12700">
            <a:miter lim="400000"/>
          </a:ln>
        </p:spPr>
      </p:pic>
      <p:sp>
        <p:nvSpPr>
          <p:cNvPr id="7" name="Slide Number"/>
          <p:cNvSpPr txBox="1">
            <a:spLocks noGrp="1"/>
          </p:cNvSpPr>
          <p:nvPr>
            <p:ph type="sldNum" sz="quarter" idx="2"/>
          </p:nvPr>
        </p:nvSpPr>
        <p:spPr>
          <a:xfrm>
            <a:off x="1375118" y="2790169"/>
            <a:ext cx="316031" cy="301105"/>
          </a:xfrm>
          <a:prstGeom prst="rect">
            <a:avLst/>
          </a:prstGeom>
          <a:ln w="12700">
            <a:miter lim="400000"/>
          </a:ln>
        </p:spPr>
        <p:txBody>
          <a:bodyPr wrap="none" lIns="45718" tIns="45718" rIns="45718" bIns="45718" anchor="ctr">
            <a:spAutoFit/>
          </a:bodyPr>
          <a:lstStyle>
            <a:lvl1pPr algn="r">
              <a:defRPr sz="1500">
                <a:solidFill>
                  <a:srgbClr val="9BB4B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hf hdr="0" ftr="0" dt="0"/>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 1" descr="Image 1"/>
          <p:cNvPicPr>
            <a:picLocks noChangeAspect="1"/>
          </p:cNvPicPr>
          <p:nvPr/>
        </p:nvPicPr>
        <p:blipFill>
          <a:blip r:embed="rId3"/>
          <a:stretch>
            <a:fillRect/>
          </a:stretch>
        </p:blipFill>
        <p:spPr>
          <a:xfrm>
            <a:off x="11325225" y="819150"/>
            <a:ext cx="6967198" cy="9469750"/>
          </a:xfrm>
          <a:prstGeom prst="rect">
            <a:avLst/>
          </a:prstGeom>
          <a:ln w="12700">
            <a:miter lim="400000"/>
          </a:ln>
        </p:spPr>
      </p:pic>
      <p:sp>
        <p:nvSpPr>
          <p:cNvPr id="37" name="Text 0"/>
          <p:cNvSpPr txBox="1"/>
          <p:nvPr/>
        </p:nvSpPr>
        <p:spPr>
          <a:xfrm>
            <a:off x="1047748" y="3590923"/>
            <a:ext cx="11589895" cy="2462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9600"/>
              </a:lnSpc>
              <a:defRPr sz="9600" b="1" spc="157">
                <a:latin typeface="Arial"/>
                <a:ea typeface="Arial"/>
                <a:cs typeface="Arial"/>
                <a:sym typeface="Arial"/>
              </a:defRPr>
            </a:lvl1pPr>
          </a:lstStyle>
          <a:p>
            <a:r>
              <a:rPr lang="en-GB" dirty="0"/>
              <a:t>Clean Code &amp; Design Principles</a:t>
            </a:r>
          </a:p>
        </p:txBody>
      </p:sp>
      <p:sp>
        <p:nvSpPr>
          <p:cNvPr id="38" name="Text 1"/>
          <p:cNvSpPr txBox="1"/>
          <p:nvPr/>
        </p:nvSpPr>
        <p:spPr>
          <a:xfrm>
            <a:off x="1047750" y="6572249"/>
            <a:ext cx="4854286" cy="1918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1600"/>
              </a:lnSpc>
              <a:defRPr sz="1300" b="1" spc="150">
                <a:solidFill>
                  <a:srgbClr val="0AC3E6"/>
                </a:solidFill>
                <a:latin typeface="Arial"/>
                <a:ea typeface="Arial"/>
                <a:cs typeface="Arial"/>
                <a:sym typeface="Arial"/>
              </a:defRPr>
            </a:lvl1pPr>
          </a:lstStyle>
          <a:p>
            <a:r>
              <a:rPr lang="en-GB" dirty="0"/>
              <a:t>IIRINA FIODOROVA</a:t>
            </a:r>
            <a:r>
              <a:rPr lang="ru-MD" dirty="0"/>
              <a:t> - </a:t>
            </a:r>
            <a:r>
              <a:rPr lang="en-GB" dirty="0"/>
              <a:t>DEVELOPER</a:t>
            </a:r>
            <a:endParaRPr dirty="0"/>
          </a:p>
        </p:txBody>
      </p:sp>
      <p:sp>
        <p:nvSpPr>
          <p:cNvPr id="39" name="Text 2"/>
          <p:cNvSpPr txBox="1"/>
          <p:nvPr/>
        </p:nvSpPr>
        <p:spPr>
          <a:xfrm>
            <a:off x="1047750" y="2305049"/>
            <a:ext cx="120586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GB" dirty="0"/>
              <a:t>Java Course</a:t>
            </a:r>
            <a:endParaRPr dirty="0"/>
          </a:p>
        </p:txBody>
      </p:sp>
      <p:sp>
        <p:nvSpPr>
          <p:cNvPr id="40"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Thumbnail</a:t>
            </a:r>
          </a:p>
        </p:txBody>
      </p:sp>
      <p:sp>
        <p:nvSpPr>
          <p:cNvPr id="2" name="Slide Number Placeholder 1">
            <a:extLst>
              <a:ext uri="{FF2B5EF4-FFF2-40B4-BE49-F238E27FC236}">
                <a16:creationId xmlns:a16="http://schemas.microsoft.com/office/drawing/2014/main" id="{0357478B-6842-1744-A914-992B54F9B2C5}"/>
              </a:ext>
            </a:extLst>
          </p:cNvPr>
          <p:cNvSpPr>
            <a:spLocks noGrp="1"/>
          </p:cNvSpPr>
          <p:nvPr>
            <p:ph type="sldNum" sz="quarter" idx="2"/>
          </p:nvPr>
        </p:nvSpPr>
        <p:spPr/>
        <p:txBody>
          <a:bodyPr/>
          <a:lstStyle/>
          <a:p>
            <a:fld id="{86CB4B4D-7CA3-9044-876B-883B54F8677D}"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Functions rules</a:t>
            </a:r>
          </a:p>
        </p:txBody>
      </p:sp>
      <p:sp>
        <p:nvSpPr>
          <p:cNvPr id="103" name="Text 2"/>
          <p:cNvSpPr txBox="1"/>
          <p:nvPr/>
        </p:nvSpPr>
        <p:spPr>
          <a:xfrm>
            <a:off x="1047750" y="2449159"/>
            <a:ext cx="11325677" cy="4985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200524" indent="-200524">
              <a:buSzPct val="100000"/>
              <a:buChar char="•"/>
              <a:defRPr sz="2700">
                <a:latin typeface="Arial"/>
                <a:ea typeface="Arial"/>
                <a:cs typeface="Arial"/>
                <a:sym typeface="Arial"/>
              </a:defRPr>
            </a:pPr>
            <a:r>
              <a:rPr lang="en-US" dirty="0"/>
              <a:t>Small.</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Do one thing.</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descriptive names.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Prefer fewer arguments.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Have no side effects.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Don't use flag arguments. Split method into several independent methods that can be called from the client without the flag.</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500542"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7218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Comments rules</a:t>
            </a:r>
          </a:p>
        </p:txBody>
      </p:sp>
      <p:sp>
        <p:nvSpPr>
          <p:cNvPr id="103" name="Text 2"/>
          <p:cNvSpPr txBox="1"/>
          <p:nvPr/>
        </p:nvSpPr>
        <p:spPr>
          <a:xfrm>
            <a:off x="1047750" y="2449159"/>
            <a:ext cx="11325677" cy="6232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Always try to explain yourself in code.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Don't be redundant.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Don't add obvious noise.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Don't use closing brace comments.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b="1" dirty="0">
                <a:solidFill>
                  <a:srgbClr val="0AC3E6"/>
                </a:solidFill>
              </a:rPr>
              <a:t>Never </a:t>
            </a:r>
            <a:r>
              <a:rPr lang="en-US" b="1" dirty="0">
                <a:solidFill>
                  <a:schemeClr val="tx1"/>
                </a:solidFill>
              </a:rPr>
              <a:t>comment out code</a:t>
            </a:r>
            <a:r>
              <a:rPr lang="en-US" dirty="0">
                <a:solidFill>
                  <a:schemeClr val="tx1"/>
                </a:solidFill>
              </a:rPr>
              <a:t>. </a:t>
            </a:r>
            <a:r>
              <a:rPr lang="en-US" dirty="0"/>
              <a:t>Just remove.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as explanation of intent.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as clarification of code.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as warning of consequences.</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447077"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0948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Source code structure</a:t>
            </a:r>
          </a:p>
        </p:txBody>
      </p:sp>
      <p:sp>
        <p:nvSpPr>
          <p:cNvPr id="103" name="Text 2"/>
          <p:cNvSpPr txBox="1"/>
          <p:nvPr/>
        </p:nvSpPr>
        <p:spPr>
          <a:xfrm>
            <a:off x="1047750" y="2449159"/>
            <a:ext cx="14829559" cy="64325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200524" indent="-200524">
              <a:buSzPct val="100000"/>
              <a:buChar char="•"/>
              <a:defRPr sz="2700">
                <a:latin typeface="Arial"/>
                <a:ea typeface="Arial"/>
                <a:cs typeface="Arial"/>
                <a:sym typeface="Arial"/>
              </a:defRPr>
            </a:pPr>
            <a:r>
              <a:rPr lang="en-US" sz="2200" dirty="0"/>
              <a:t>Separate concepts vertically.</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Related code should appear vertically dense.</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Declare variables close to their usage.</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Dependent functions should be close.</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Similar functions should be close.</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Place functions in the downward direction.</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Keep lines short.</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Don't use horizontal alignment.</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Use white space to associate related things and disassociate weakly related.</a:t>
            </a:r>
            <a:endParaRPr lang="ru-MD" sz="2200" dirty="0"/>
          </a:p>
          <a:p>
            <a:pPr marL="200524" indent="-200524">
              <a:buSzPct val="100000"/>
              <a:buChar char="•"/>
              <a:defRPr sz="2700">
                <a:latin typeface="Arial"/>
                <a:ea typeface="Arial"/>
                <a:cs typeface="Arial"/>
                <a:sym typeface="Arial"/>
              </a:defRPr>
            </a:pPr>
            <a:endParaRPr lang="en-US" sz="2200" dirty="0"/>
          </a:p>
          <a:p>
            <a:pPr marL="200524" indent="-200524">
              <a:buSzPct val="100000"/>
              <a:buChar char="•"/>
              <a:defRPr sz="2700">
                <a:latin typeface="Arial"/>
                <a:ea typeface="Arial"/>
                <a:cs typeface="Arial"/>
                <a:sym typeface="Arial"/>
              </a:defRPr>
            </a:pPr>
            <a:r>
              <a:rPr lang="en-US" sz="2200" dirty="0"/>
              <a:t>Don't break indentation.</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267786" y="8544961"/>
            <a:ext cx="793173" cy="79317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XML file format symbol - Free interface icons">
            <a:extLst>
              <a:ext uri="{FF2B5EF4-FFF2-40B4-BE49-F238E27FC236}">
                <a16:creationId xmlns:a16="http://schemas.microsoft.com/office/drawing/2014/main" id="{C335C9B2-2FB8-1C88-B85A-D915B78CABBD}"/>
              </a:ext>
            </a:extLst>
          </p:cNvPr>
          <p:cNvPicPr>
            <a:picLocks noChangeAspect="1" noChangeArrowheads="1"/>
          </p:cNvPicPr>
          <p:nvPr/>
        </p:nvPicPr>
        <p:blipFill>
          <a:blip r:embed="rId5" cstate="print">
            <a:alphaModFix amt="20000"/>
            <a:extLst>
              <a:ext uri="{28A0092B-C50C-407E-A947-70E740481C1C}">
                <a14:useLocalDpi xmlns:a14="http://schemas.microsoft.com/office/drawing/2010/main" val="0"/>
              </a:ext>
            </a:extLst>
          </a:blip>
          <a:srcRect/>
          <a:stretch>
            <a:fillRect/>
          </a:stretch>
        </p:blipFill>
        <p:spPr bwMode="auto">
          <a:xfrm>
            <a:off x="17060959" y="8544961"/>
            <a:ext cx="793174" cy="79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470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Design rules</a:t>
            </a:r>
          </a:p>
        </p:txBody>
      </p:sp>
      <p:sp>
        <p:nvSpPr>
          <p:cNvPr id="103" name="Text 2"/>
          <p:cNvSpPr txBox="1"/>
          <p:nvPr/>
        </p:nvSpPr>
        <p:spPr>
          <a:xfrm>
            <a:off x="1047750" y="2449159"/>
            <a:ext cx="11325677" cy="4985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Keep configurable data at high levels.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b="1" dirty="0">
                <a:solidFill>
                  <a:srgbClr val="0AC3E6"/>
                </a:solidFill>
              </a:rPr>
              <a:t>Prefer polymorphism to if/else or switch/case</a:t>
            </a:r>
            <a:r>
              <a:rPr lang="en-US" dirty="0">
                <a:solidFill>
                  <a:srgbClr val="0AC3E6"/>
                </a:solidFill>
              </a:rPr>
              <a: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Separate multi-threading code.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Prevent over-configurability.</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dependency injection.</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Follow Law of Demeter. A class should know only its direct dependencies.</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500542"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9185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solidFill>
                  <a:schemeClr val="tx1"/>
                </a:solidFill>
              </a:rPr>
              <a:t>Other</a:t>
            </a:r>
            <a:r>
              <a:rPr lang="en-US" dirty="0">
                <a:solidFill>
                  <a:srgbClr val="FF0000"/>
                </a:solidFill>
              </a:rPr>
              <a:t> </a:t>
            </a:r>
            <a:r>
              <a:rPr lang="en-US" dirty="0">
                <a:solidFill>
                  <a:schemeClr val="tx1"/>
                </a:solidFill>
              </a:rPr>
              <a:t>rules</a:t>
            </a:r>
          </a:p>
        </p:txBody>
      </p:sp>
      <p:sp>
        <p:nvSpPr>
          <p:cNvPr id="103" name="Text 2"/>
          <p:cNvSpPr txBox="1"/>
          <p:nvPr/>
        </p:nvSpPr>
        <p:spPr>
          <a:xfrm>
            <a:off x="1047750" y="2449159"/>
            <a:ext cx="11325677" cy="540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Use appropriate data structures and algorithms to minimize complexity and improve performance.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descriptive and meaningful error messages, to aid in debugging and error handling.</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Code is regularly refactored, to keep the code organized, maintainable, and free of technical debt.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Code is tested thoroughly, to ensure that it works as intended and that any changes can be made with confidence.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endParaRPr lang="en-US" dirty="0"/>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rPr dirty="0"/>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500542"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5076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solidFill>
                  <a:schemeClr val="tx1"/>
                </a:solidFill>
              </a:rPr>
              <a:t>Tests</a:t>
            </a:r>
          </a:p>
        </p:txBody>
      </p:sp>
      <p:sp>
        <p:nvSpPr>
          <p:cNvPr id="103" name="Text 2"/>
          <p:cNvSpPr txBox="1"/>
          <p:nvPr/>
        </p:nvSpPr>
        <p:spPr>
          <a:xfrm>
            <a:off x="1047750" y="2449159"/>
            <a:ext cx="11325677" cy="3739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One assert per test.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Readable.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Fast.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Independent.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Repeatable.</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8234714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Understandability tips</a:t>
            </a:r>
          </a:p>
        </p:txBody>
      </p:sp>
      <p:sp>
        <p:nvSpPr>
          <p:cNvPr id="103" name="Text 2"/>
          <p:cNvSpPr txBox="1"/>
          <p:nvPr/>
        </p:nvSpPr>
        <p:spPr>
          <a:xfrm>
            <a:off x="1047750" y="2449159"/>
            <a:ext cx="11325677" cy="581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Be consistent. If you do something a certain way, do all similar things in the same way.</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explanatory variables.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Encapsulate boundary conditions. Boundary conditions are hard to keep track of. Put the processing for them in one place.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Prefer dedicated value objects to primitive type.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Avoid logical dependency. Don't write methods which works correctly depending on something else in the same class.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a:t>Avoid negative conditionals.</a:t>
            </a:r>
            <a:endParaRPr lang="en-US" dirty="0"/>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500542"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064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solidFill>
                  <a:schemeClr val="tx1"/>
                </a:solidFill>
              </a:rPr>
              <a:t>Principles</a:t>
            </a:r>
          </a:p>
        </p:txBody>
      </p:sp>
      <p:sp>
        <p:nvSpPr>
          <p:cNvPr id="103" name="Text 2"/>
          <p:cNvSpPr txBox="1"/>
          <p:nvPr/>
        </p:nvSpPr>
        <p:spPr>
          <a:xfrm>
            <a:off x="1047750" y="2449159"/>
            <a:ext cx="15452792" cy="7478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200524" indent="-200524">
              <a:buSzPct val="100000"/>
              <a:buChar char="•"/>
              <a:defRPr sz="2700">
                <a:latin typeface="Arial"/>
                <a:ea typeface="Arial"/>
                <a:cs typeface="Arial"/>
                <a:sym typeface="Arial"/>
              </a:defRPr>
            </a:pPr>
            <a:r>
              <a:rPr lang="en-US" dirty="0"/>
              <a:t>KISS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DRY</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SOLID:</a:t>
            </a:r>
          </a:p>
          <a:p>
            <a:pPr marL="200524" lvl="1" indent="-200524">
              <a:buSzPct val="100000"/>
              <a:buChar char="•"/>
              <a:defRPr sz="2700">
                <a:latin typeface="Arial"/>
                <a:ea typeface="Arial"/>
                <a:cs typeface="Arial"/>
                <a:sym typeface="Arial"/>
              </a:defRPr>
            </a:pPr>
            <a:endParaRPr lang="en-US" dirty="0"/>
          </a:p>
          <a:p>
            <a:pPr marL="457200" lvl="2" indent="-457200">
              <a:buSzPct val="100000"/>
              <a:buFont typeface="Arial" panose="020B0604020202020204" pitchFamily="34" charset="0"/>
              <a:buChar char="-"/>
              <a:defRPr sz="2700">
                <a:latin typeface="Arial"/>
                <a:ea typeface="Arial"/>
                <a:cs typeface="Arial"/>
                <a:sym typeface="Arial"/>
              </a:defRPr>
            </a:pPr>
            <a:r>
              <a:rPr lang="en-US" dirty="0"/>
              <a:t>Single Responsibility Principle (SRP) - A class should have only one reason to change.</a:t>
            </a:r>
          </a:p>
          <a:p>
            <a:pPr marL="457200" lvl="2" indent="-457200">
              <a:buSzPct val="100000"/>
              <a:buFont typeface="Arial" panose="020B0604020202020204" pitchFamily="34" charset="0"/>
              <a:buChar char="-"/>
              <a:defRPr sz="2700">
                <a:latin typeface="Arial"/>
                <a:ea typeface="Arial"/>
                <a:cs typeface="Arial"/>
                <a:sym typeface="Arial"/>
              </a:defRPr>
            </a:pPr>
            <a:endParaRPr lang="en-US" dirty="0"/>
          </a:p>
          <a:p>
            <a:pPr marL="457200" lvl="2" indent="-457200">
              <a:buSzPct val="100000"/>
              <a:buFont typeface="Arial" panose="020B0604020202020204" pitchFamily="34" charset="0"/>
              <a:buChar char="-"/>
              <a:defRPr sz="2700">
                <a:latin typeface="Arial"/>
                <a:ea typeface="Arial"/>
                <a:cs typeface="Arial"/>
                <a:sym typeface="Arial"/>
              </a:defRPr>
            </a:pPr>
            <a:r>
              <a:rPr lang="en-US" dirty="0"/>
              <a:t>Open-Closed Principle (OCP) - A class should be open for extension, but closed for modification.</a:t>
            </a:r>
          </a:p>
          <a:p>
            <a:pPr marL="457200" lvl="2" indent="-457200">
              <a:buSzPct val="100000"/>
              <a:buFont typeface="Arial" panose="020B0604020202020204" pitchFamily="34" charset="0"/>
              <a:buChar char="-"/>
              <a:defRPr sz="2700">
                <a:latin typeface="Arial"/>
                <a:ea typeface="Arial"/>
                <a:cs typeface="Arial"/>
                <a:sym typeface="Arial"/>
              </a:defRPr>
            </a:pPr>
            <a:endParaRPr lang="en-US" dirty="0"/>
          </a:p>
          <a:p>
            <a:pPr marL="457200" lvl="2" indent="-457200">
              <a:buSzPct val="100000"/>
              <a:buFont typeface="Arial" panose="020B0604020202020204" pitchFamily="34" charset="0"/>
              <a:buChar char="-"/>
              <a:defRPr sz="2700">
                <a:latin typeface="Arial"/>
                <a:ea typeface="Arial"/>
                <a:cs typeface="Arial"/>
                <a:sym typeface="Arial"/>
              </a:defRPr>
            </a:pPr>
            <a:r>
              <a:rPr lang="en-US" dirty="0" err="1"/>
              <a:t>Liskov</a:t>
            </a:r>
            <a:r>
              <a:rPr lang="en-US" dirty="0"/>
              <a:t> Substitution Principle (LSP) - Subtypes must be substitutable for their base types.</a:t>
            </a:r>
          </a:p>
          <a:p>
            <a:pPr marL="457200" lvl="2" indent="-457200">
              <a:buSzPct val="100000"/>
              <a:buFont typeface="Arial" panose="020B0604020202020204" pitchFamily="34" charset="0"/>
              <a:buChar char="-"/>
              <a:defRPr sz="2700">
                <a:latin typeface="Arial"/>
                <a:ea typeface="Arial"/>
                <a:cs typeface="Arial"/>
                <a:sym typeface="Arial"/>
              </a:defRPr>
            </a:pPr>
            <a:endParaRPr lang="en-US" dirty="0"/>
          </a:p>
          <a:p>
            <a:pPr marL="457200" lvl="2" indent="-457200">
              <a:buSzPct val="100000"/>
              <a:buFont typeface="Arial" panose="020B0604020202020204" pitchFamily="34" charset="0"/>
              <a:buChar char="-"/>
              <a:defRPr sz="2700">
                <a:latin typeface="Arial"/>
                <a:ea typeface="Arial"/>
                <a:cs typeface="Arial"/>
                <a:sym typeface="Arial"/>
              </a:defRPr>
            </a:pPr>
            <a:r>
              <a:rPr lang="en-US" dirty="0"/>
              <a:t>Interface Segregation Principle (ISP) - Clients should not be forced to depend on interfaces they do not use.</a:t>
            </a:r>
          </a:p>
          <a:p>
            <a:pPr marL="457200" lvl="2" indent="-457200">
              <a:buSzPct val="100000"/>
              <a:buFont typeface="Arial" panose="020B0604020202020204" pitchFamily="34" charset="0"/>
              <a:buChar char="-"/>
              <a:defRPr sz="2700">
                <a:latin typeface="Arial"/>
                <a:ea typeface="Arial"/>
                <a:cs typeface="Arial"/>
                <a:sym typeface="Arial"/>
              </a:defRPr>
            </a:pPr>
            <a:endParaRPr lang="en-US" dirty="0"/>
          </a:p>
          <a:p>
            <a:pPr marL="457200" lvl="2" indent="-457200">
              <a:buSzPct val="100000"/>
              <a:buFont typeface="Arial" panose="020B0604020202020204" pitchFamily="34" charset="0"/>
              <a:buChar char="-"/>
              <a:defRPr sz="2700">
                <a:latin typeface="Arial"/>
                <a:ea typeface="Arial"/>
                <a:cs typeface="Arial"/>
                <a:sym typeface="Arial"/>
              </a:defRPr>
            </a:pPr>
            <a:r>
              <a:rPr lang="en-US" dirty="0"/>
              <a:t>Dependency Inversion Principle (DIP) - High-level modules should not depend on low-level modules; both should depend on abstractions.</a:t>
            </a:r>
          </a:p>
          <a:p>
            <a:pPr marL="200524" indent="-200524">
              <a:buSzPct val="100000"/>
              <a:buChar char="•"/>
              <a:defRPr sz="2700">
                <a:latin typeface="Arial"/>
                <a:ea typeface="Arial"/>
                <a:cs typeface="Arial"/>
                <a:sym typeface="Arial"/>
              </a:defRPr>
            </a:pPr>
            <a:endParaRPr lang="en-US" dirty="0"/>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rPr dirty="0"/>
              <a:t>00  —  Slide Title</a:t>
            </a:r>
          </a:p>
        </p:txBody>
      </p:sp>
      <p:pic>
        <p:nvPicPr>
          <p:cNvPr id="2" name="Picture 2">
            <a:extLst>
              <a:ext uri="{FF2B5EF4-FFF2-40B4-BE49-F238E27FC236}">
                <a16:creationId xmlns:a16="http://schemas.microsoft.com/office/drawing/2014/main" id="{06B27145-07CB-590A-5610-EABF4E4A511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500542" y="8544961"/>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389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GB" dirty="0"/>
              <a:t>General rules</a:t>
            </a:r>
            <a:endParaRPr dirty="0"/>
          </a:p>
        </p:txBody>
      </p:sp>
      <p:sp>
        <p:nvSpPr>
          <p:cNvPr id="103" name="Text 2"/>
          <p:cNvSpPr txBox="1"/>
          <p:nvPr/>
        </p:nvSpPr>
        <p:spPr>
          <a:xfrm>
            <a:off x="1047749" y="2862708"/>
            <a:ext cx="11325677"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Follow standard conventions.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Keep it simple stupid. Simpler is always better. Reduce complexity as much as possible.</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Boy scout rule. Leave the campground cleaner than you found it.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Always find root cause. Always look for the root cause of a problem.</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
        <p:nvSpPr>
          <p:cNvPr id="2" name="Text 1">
            <a:extLst>
              <a:ext uri="{FF2B5EF4-FFF2-40B4-BE49-F238E27FC236}">
                <a16:creationId xmlns:a16="http://schemas.microsoft.com/office/drawing/2014/main" id="{1FF4BECC-9FA7-FC24-B6F6-4B9219500204}"/>
              </a:ext>
            </a:extLst>
          </p:cNvPr>
          <p:cNvSpPr txBox="1"/>
          <p:nvPr/>
        </p:nvSpPr>
        <p:spPr>
          <a:xfrm>
            <a:off x="1047749" y="2365017"/>
            <a:ext cx="8127370"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US" dirty="0"/>
              <a:t>TO CONCLUDE:</a:t>
            </a:r>
            <a:endParaRPr dirty="0"/>
          </a:p>
        </p:txBody>
      </p:sp>
    </p:spTree>
    <p:extLst>
      <p:ext uri="{BB962C8B-B14F-4D97-AF65-F5344CB8AC3E}">
        <p14:creationId xmlns:p14="http://schemas.microsoft.com/office/powerpoint/2010/main" val="32664888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5" name="Image 1" descr="Image 1"/>
          <p:cNvPicPr>
            <a:picLocks noChangeAspect="1"/>
          </p:cNvPicPr>
          <p:nvPr/>
        </p:nvPicPr>
        <p:blipFill>
          <a:blip r:embed="rId3"/>
          <a:stretch>
            <a:fillRect/>
          </a:stretch>
        </p:blipFill>
        <p:spPr>
          <a:xfrm>
            <a:off x="10106025" y="0"/>
            <a:ext cx="8185371" cy="10287000"/>
          </a:xfrm>
          <a:prstGeom prst="rect">
            <a:avLst/>
          </a:prstGeom>
          <a:ln w="12700">
            <a:miter lim="400000"/>
          </a:ln>
        </p:spPr>
      </p:pic>
      <p:sp>
        <p:nvSpPr>
          <p:cNvPr id="476" name="Text 0"/>
          <p:cNvSpPr txBox="1"/>
          <p:nvPr/>
        </p:nvSpPr>
        <p:spPr>
          <a:xfrm>
            <a:off x="1047749" y="4404717"/>
            <a:ext cx="11905699" cy="1477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ts val="12000"/>
              </a:lnSpc>
              <a:defRPr sz="9600" b="1" spc="188">
                <a:latin typeface="Arial"/>
                <a:ea typeface="Arial"/>
                <a:cs typeface="Arial"/>
                <a:sym typeface="Arial"/>
              </a:defRPr>
            </a:lvl1pPr>
          </a:lstStyle>
          <a:p>
            <a:r>
              <a:t>Q&amp;A</a:t>
            </a:r>
          </a:p>
        </p:txBody>
      </p:sp>
      <p:sp>
        <p:nvSpPr>
          <p:cNvPr id="477" name="Text 3"/>
          <p:cNvSpPr txBox="1"/>
          <p:nvPr/>
        </p:nvSpPr>
        <p:spPr>
          <a:xfrm>
            <a:off x="1047750" y="479677"/>
            <a:ext cx="7763906" cy="223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1800"/>
              </a:lnSpc>
              <a:defRPr sz="1500" spc="-30">
                <a:solidFill>
                  <a:srgbClr val="9BB4BE"/>
                </a:solidFill>
                <a:latin typeface="Arial"/>
                <a:ea typeface="Arial"/>
                <a:cs typeface="Arial"/>
                <a:sym typeface="Arial"/>
              </a:defRPr>
            </a:lvl1pPr>
          </a:lstStyle>
          <a:p>
            <a:r>
              <a:t>00  —  Q&amp;A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Image 1" descr="Image 1"/>
          <p:cNvPicPr>
            <a:picLocks noChangeAspect="1"/>
          </p:cNvPicPr>
          <p:nvPr/>
        </p:nvPicPr>
        <p:blipFill>
          <a:blip r:embed="rId3"/>
          <a:stretch>
            <a:fillRect/>
          </a:stretch>
        </p:blipFill>
        <p:spPr>
          <a:xfrm rot="19239254">
            <a:off x="8726172" y="4509206"/>
            <a:ext cx="11183412" cy="6864448"/>
          </a:xfrm>
          <a:prstGeom prst="rect">
            <a:avLst/>
          </a:prstGeom>
          <a:ln w="12700">
            <a:miter lim="400000"/>
          </a:ln>
        </p:spPr>
      </p:pic>
      <p:sp>
        <p:nvSpPr>
          <p:cNvPr id="238" name="Text 0"/>
          <p:cNvSpPr txBox="1"/>
          <p:nvPr/>
        </p:nvSpPr>
        <p:spPr>
          <a:xfrm>
            <a:off x="1047750" y="1428749"/>
            <a:ext cx="120586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GB" dirty="0"/>
              <a:t>Clean Code</a:t>
            </a:r>
            <a:endParaRPr dirty="0"/>
          </a:p>
        </p:txBody>
      </p:sp>
      <p:sp>
        <p:nvSpPr>
          <p:cNvPr id="239" name="Text 2"/>
          <p:cNvSpPr txBox="1"/>
          <p:nvPr/>
        </p:nvSpPr>
        <p:spPr>
          <a:xfrm>
            <a:off x="1047749" y="2834429"/>
            <a:ext cx="8939429"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2700">
                <a:solidFill>
                  <a:srgbClr val="101110"/>
                </a:solidFill>
                <a:latin typeface="Arial"/>
                <a:ea typeface="Arial"/>
                <a:cs typeface="Arial"/>
                <a:sym typeface="Arial"/>
              </a:defRPr>
            </a:pPr>
            <a:r>
              <a:rPr lang="en-US" b="1" dirty="0">
                <a:solidFill>
                  <a:srgbClr val="0AC3E6"/>
                </a:solidFill>
              </a:rPr>
              <a:t>Clean code</a:t>
            </a:r>
            <a:r>
              <a:rPr lang="en-US" dirty="0"/>
              <a:t> refers to code that is easy to read, understand, and maintain. It follows programming best practices such as having descriptive variable names, consistent indentation, and clear structure. </a:t>
            </a:r>
          </a:p>
          <a:p>
            <a:pPr>
              <a:defRPr sz="2700">
                <a:solidFill>
                  <a:srgbClr val="101110"/>
                </a:solidFill>
                <a:latin typeface="Arial"/>
                <a:ea typeface="Arial"/>
                <a:cs typeface="Arial"/>
                <a:sym typeface="Arial"/>
              </a:defRPr>
            </a:pPr>
            <a:endParaRPr lang="en-US" dirty="0"/>
          </a:p>
          <a:p>
            <a:pPr>
              <a:defRPr sz="2700">
                <a:solidFill>
                  <a:srgbClr val="101110"/>
                </a:solidFill>
                <a:latin typeface="Arial"/>
                <a:ea typeface="Arial"/>
                <a:cs typeface="Arial"/>
                <a:sym typeface="Arial"/>
              </a:defRPr>
            </a:pPr>
            <a:r>
              <a:rPr lang="en-US" dirty="0"/>
              <a:t>Clean code also minimizes complexity and reduces the likelihood of bugs. The goal is to write code that is both functional and sustainable in the long-term.</a:t>
            </a:r>
          </a:p>
        </p:txBody>
      </p:sp>
      <p:pic>
        <p:nvPicPr>
          <p:cNvPr id="240" name="Image 1"/>
          <p:cNvPicPr>
            <a:picLocks noChangeAspect="1"/>
          </p:cNvPicPr>
          <p:nvPr/>
        </p:nvPicPr>
        <p:blipFill>
          <a:blip r:embed="rId4">
            <a:extLst>
              <a:ext uri="{28A0092B-C50C-407E-A947-70E740481C1C}">
                <a14:useLocalDpi xmlns:a14="http://schemas.microsoft.com/office/drawing/2010/main" val="0"/>
              </a:ext>
            </a:extLst>
          </a:blip>
          <a:srcRect l="177" r="177"/>
          <a:stretch/>
        </p:blipFill>
        <p:spPr>
          <a:xfrm>
            <a:off x="11362190" y="1219200"/>
            <a:ext cx="5920034" cy="7849656"/>
          </a:xfrm>
          <a:prstGeom prst="rect">
            <a:avLst/>
          </a:prstGeom>
          <a:ln w="12700">
            <a:miter lim="400000"/>
          </a:ln>
        </p:spPr>
      </p:pic>
      <p:sp>
        <p:nvSpPr>
          <p:cNvPr id="241"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
        <p:nvSpPr>
          <p:cNvPr id="2" name="Text 1">
            <a:extLst>
              <a:ext uri="{FF2B5EF4-FFF2-40B4-BE49-F238E27FC236}">
                <a16:creationId xmlns:a16="http://schemas.microsoft.com/office/drawing/2014/main" id="{9BFEFFC9-7917-30DE-753E-50F090D08079}"/>
              </a:ext>
            </a:extLst>
          </p:cNvPr>
          <p:cNvSpPr txBox="1"/>
          <p:nvPr/>
        </p:nvSpPr>
        <p:spPr>
          <a:xfrm>
            <a:off x="1047749" y="1990328"/>
            <a:ext cx="8127370"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US" dirty="0"/>
              <a:t>Book by Robert Cecil Martin</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 name="Image 1" descr="Image 1"/>
          <p:cNvPicPr>
            <a:picLocks noChangeAspect="1"/>
          </p:cNvPicPr>
          <p:nvPr/>
        </p:nvPicPr>
        <p:blipFill>
          <a:blip r:embed="rId3"/>
          <a:stretch>
            <a:fillRect/>
          </a:stretch>
        </p:blipFill>
        <p:spPr>
          <a:xfrm>
            <a:off x="10106025" y="0"/>
            <a:ext cx="8185371" cy="10287000"/>
          </a:xfrm>
          <a:prstGeom prst="rect">
            <a:avLst/>
          </a:prstGeom>
          <a:ln w="12700">
            <a:miter lim="400000"/>
          </a:ln>
        </p:spPr>
      </p:pic>
      <p:sp>
        <p:nvSpPr>
          <p:cNvPr id="482" name="Text 0"/>
          <p:cNvSpPr txBox="1"/>
          <p:nvPr/>
        </p:nvSpPr>
        <p:spPr>
          <a:xfrm>
            <a:off x="1047750" y="3642717"/>
            <a:ext cx="7943850" cy="3001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nSpc>
                <a:spcPts val="12000"/>
              </a:lnSpc>
              <a:defRPr sz="9600" b="1" spc="188">
                <a:latin typeface="Arial"/>
                <a:ea typeface="Arial"/>
                <a:cs typeface="Arial"/>
                <a:sym typeface="Arial"/>
              </a:defRPr>
            </a:pPr>
            <a:r>
              <a:t>Thank </a:t>
            </a:r>
            <a:r>
              <a:rPr>
                <a:solidFill>
                  <a:srgbClr val="59C0E2"/>
                </a:solidFill>
              </a:rPr>
              <a:t>YOU</a:t>
            </a:r>
            <a:r>
              <a:t> </a:t>
            </a:r>
            <a:r>
              <a:rPr>
                <a:solidFill>
                  <a:srgbClr val="DEF2F9"/>
                </a:solidFill>
              </a:rPr>
              <a:t>&lt;3</a:t>
            </a:r>
          </a:p>
        </p:txBody>
      </p:sp>
      <p:sp>
        <p:nvSpPr>
          <p:cNvPr id="483" name="Text 3"/>
          <p:cNvSpPr txBox="1"/>
          <p:nvPr/>
        </p:nvSpPr>
        <p:spPr>
          <a:xfrm>
            <a:off x="1047750" y="479677"/>
            <a:ext cx="7763906" cy="223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1800"/>
              </a:lnSpc>
              <a:defRPr sz="1500" spc="-30">
                <a:solidFill>
                  <a:srgbClr val="9BB4BE"/>
                </a:solidFill>
                <a:latin typeface="Arial"/>
                <a:ea typeface="Arial"/>
                <a:cs typeface="Arial"/>
                <a:sym typeface="Arial"/>
              </a:defRPr>
            </a:lvl1pPr>
          </a:lstStyle>
          <a:p>
            <a:r>
              <a:t>00  —  Never Gonna Give You UP!</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4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US" dirty="0"/>
              <a:t>Names rules</a:t>
            </a:r>
          </a:p>
        </p:txBody>
      </p:sp>
      <p:sp>
        <p:nvSpPr>
          <p:cNvPr id="103" name="Text 2"/>
          <p:cNvSpPr txBox="1"/>
          <p:nvPr/>
        </p:nvSpPr>
        <p:spPr>
          <a:xfrm>
            <a:off x="1047750" y="2449159"/>
            <a:ext cx="11325677" cy="4570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00524" indent="-200524">
              <a:buSzPct val="100000"/>
              <a:buChar char="•"/>
              <a:defRPr sz="2700">
                <a:latin typeface="Arial"/>
                <a:ea typeface="Arial"/>
                <a:cs typeface="Arial"/>
                <a:sym typeface="Arial"/>
              </a:defRPr>
            </a:pPr>
            <a:r>
              <a:rPr lang="en-US" dirty="0"/>
              <a:t>Choose descriptive and unambiguous names.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Make meaningful distinction.</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pronounceable names.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Use searchable names.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Replace magic numbers with named constants.</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Avoid encodings. Don't append prefixes or type information.</a:t>
            </a:r>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34747062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2" descr="Image 2"/>
          <p:cNvPicPr>
            <a:picLocks noChangeAspect="1"/>
          </p:cNvPicPr>
          <p:nvPr/>
        </p:nvPicPr>
        <p:blipFill>
          <a:blip r:embed="rId3"/>
          <a:stretch>
            <a:fillRect/>
          </a:stretch>
        </p:blipFill>
        <p:spPr>
          <a:xfrm>
            <a:off x="13992225" y="1343025"/>
            <a:ext cx="4295758" cy="5105356"/>
          </a:xfrm>
          <a:prstGeom prst="rect">
            <a:avLst/>
          </a:prstGeom>
          <a:ln w="12700">
            <a:miter lim="400000"/>
          </a:ln>
        </p:spPr>
      </p:pic>
      <p:sp>
        <p:nvSpPr>
          <p:cNvPr id="246" name="Text 0"/>
          <p:cNvSpPr txBox="1"/>
          <p:nvPr/>
        </p:nvSpPr>
        <p:spPr>
          <a:xfrm>
            <a:off x="1057275" y="1485899"/>
            <a:ext cx="161734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3700"/>
              </a:lnSpc>
              <a:defRPr sz="3700" b="1" spc="113">
                <a:latin typeface="Arial"/>
                <a:ea typeface="Arial"/>
                <a:cs typeface="Arial"/>
                <a:sym typeface="Arial"/>
              </a:defRPr>
            </a:lvl1pPr>
          </a:lstStyle>
          <a:p>
            <a:r>
              <a:rPr lang="en-GB" dirty="0"/>
              <a:t>Classes names</a:t>
            </a:r>
            <a:endParaRPr dirty="0"/>
          </a:p>
        </p:txBody>
      </p:sp>
      <p:grpSp>
        <p:nvGrpSpPr>
          <p:cNvPr id="2" name="Group 1">
            <a:extLst>
              <a:ext uri="{FF2B5EF4-FFF2-40B4-BE49-F238E27FC236}">
                <a16:creationId xmlns:a16="http://schemas.microsoft.com/office/drawing/2014/main" id="{1BCA38F4-BBE9-A849-C5C3-0385B05B77ED}"/>
              </a:ext>
            </a:extLst>
          </p:cNvPr>
          <p:cNvGrpSpPr/>
          <p:nvPr/>
        </p:nvGrpSpPr>
        <p:grpSpPr>
          <a:xfrm>
            <a:off x="9840305" y="2525861"/>
            <a:ext cx="6066948" cy="6066948"/>
            <a:chOff x="2610274" y="2542487"/>
            <a:chExt cx="6066948" cy="6066948"/>
          </a:xfrm>
        </p:grpSpPr>
        <p:sp>
          <p:nvSpPr>
            <p:cNvPr id="248" name="Rounded Rectangle"/>
            <p:cNvSpPr/>
            <p:nvPr/>
          </p:nvSpPr>
          <p:spPr>
            <a:xfrm>
              <a:off x="2610274" y="2542487"/>
              <a:ext cx="6066948" cy="6066948"/>
            </a:xfrm>
            <a:prstGeom prst="roundRect">
              <a:avLst>
                <a:gd name="adj" fmla="val 15000"/>
              </a:avLst>
            </a:prstGeom>
            <a:solidFill>
              <a:srgbClr val="FFFFFF"/>
            </a:solidFill>
            <a:ln w="101600">
              <a:solidFill>
                <a:srgbClr val="59C0E2"/>
              </a:solidFill>
              <a:miter/>
            </a:ln>
          </p:spPr>
          <p:txBody>
            <a:bodyPr lIns="45718" tIns="45718" rIns="45718" bIns="45718" anchor="ctr"/>
            <a:lstStyle/>
            <a:p>
              <a:pPr>
                <a:defRPr>
                  <a:latin typeface="+mn-lt"/>
                  <a:ea typeface="+mn-ea"/>
                  <a:cs typeface="+mn-cs"/>
                  <a:sym typeface="Calibri"/>
                </a:defRPr>
              </a:pPr>
              <a:endParaRPr dirty="0"/>
            </a:p>
          </p:txBody>
        </p:sp>
        <p:sp>
          <p:nvSpPr>
            <p:cNvPr id="249" name="Text 2"/>
            <p:cNvSpPr txBox="1"/>
            <p:nvPr/>
          </p:nvSpPr>
          <p:spPr>
            <a:xfrm>
              <a:off x="3543237" y="3993599"/>
              <a:ext cx="3946953" cy="4154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60682" indent="-260682">
                <a:buSzPct val="100000"/>
                <a:buChar char="•"/>
                <a:defRPr sz="2700" b="1" spc="82">
                  <a:latin typeface="Arial"/>
                  <a:ea typeface="Arial"/>
                  <a:cs typeface="Arial"/>
                  <a:sym typeface="Arial"/>
                </a:defRPr>
              </a:pPr>
              <a:r>
                <a:rPr lang="en-US" dirty="0"/>
                <a:t>"Customer"</a:t>
              </a:r>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en-US" dirty="0"/>
                <a:t>"Employee"</a:t>
              </a:r>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en-US" dirty="0"/>
                <a:t>"Order"</a:t>
              </a:r>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en-US" dirty="0"/>
                <a:t>"Product"</a:t>
              </a:r>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en-US" dirty="0"/>
                <a:t>"Invoice"</a:t>
              </a:r>
            </a:p>
            <a:p>
              <a:pPr>
                <a:buSzPct val="100000"/>
                <a:defRPr sz="2700" b="1" spc="82">
                  <a:latin typeface="Arial"/>
                  <a:ea typeface="Arial"/>
                  <a:cs typeface="Arial"/>
                  <a:sym typeface="Arial"/>
                </a:defRPr>
              </a:pPr>
              <a:endParaRPr lang="en-US" dirty="0"/>
            </a:p>
          </p:txBody>
        </p:sp>
        <p:sp>
          <p:nvSpPr>
            <p:cNvPr id="251" name="Text 1"/>
            <p:cNvSpPr txBox="1"/>
            <p:nvPr/>
          </p:nvSpPr>
          <p:spPr>
            <a:xfrm>
              <a:off x="3543237" y="3396904"/>
              <a:ext cx="2582012"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DO’s</a:t>
              </a:r>
              <a:endParaRPr dirty="0"/>
            </a:p>
          </p:txBody>
        </p:sp>
      </p:grpSp>
      <p:grpSp>
        <p:nvGrpSpPr>
          <p:cNvPr id="4" name="Group 3">
            <a:extLst>
              <a:ext uri="{FF2B5EF4-FFF2-40B4-BE49-F238E27FC236}">
                <a16:creationId xmlns:a16="http://schemas.microsoft.com/office/drawing/2014/main" id="{4A3D3F9E-90A1-9311-29D2-C159093C9772}"/>
              </a:ext>
            </a:extLst>
          </p:cNvPr>
          <p:cNvGrpSpPr/>
          <p:nvPr/>
        </p:nvGrpSpPr>
        <p:grpSpPr>
          <a:xfrm>
            <a:off x="2499469" y="2525861"/>
            <a:ext cx="6066946" cy="6066948"/>
            <a:chOff x="9831296" y="2542487"/>
            <a:chExt cx="6066946" cy="6066948"/>
          </a:xfrm>
        </p:grpSpPr>
        <p:sp>
          <p:nvSpPr>
            <p:cNvPr id="247" name="Rounded Rectangle"/>
            <p:cNvSpPr/>
            <p:nvPr/>
          </p:nvSpPr>
          <p:spPr>
            <a:xfrm>
              <a:off x="9831296" y="2542487"/>
              <a:ext cx="6066946" cy="6066948"/>
            </a:xfrm>
            <a:prstGeom prst="roundRect">
              <a:avLst>
                <a:gd name="adj" fmla="val 15000"/>
              </a:avLst>
            </a:prstGeom>
            <a:solidFill>
              <a:srgbClr val="FFFFFF"/>
            </a:solidFill>
            <a:ln w="101600">
              <a:solidFill>
                <a:srgbClr val="0BC3E6"/>
              </a:solidFill>
              <a:miter/>
            </a:ln>
          </p:spPr>
          <p:txBody>
            <a:bodyPr lIns="45718" tIns="45718" rIns="45718" bIns="45718" anchor="ctr"/>
            <a:lstStyle/>
            <a:p>
              <a:pPr>
                <a:defRPr>
                  <a:latin typeface="+mn-lt"/>
                  <a:ea typeface="+mn-ea"/>
                  <a:cs typeface="+mn-cs"/>
                  <a:sym typeface="Calibri"/>
                </a:defRPr>
              </a:pPr>
              <a:endParaRPr dirty="0"/>
            </a:p>
          </p:txBody>
        </p:sp>
        <p:sp>
          <p:nvSpPr>
            <p:cNvPr id="250" name="Text 2"/>
            <p:cNvSpPr txBox="1"/>
            <p:nvPr/>
          </p:nvSpPr>
          <p:spPr>
            <a:xfrm>
              <a:off x="10316243" y="3993599"/>
              <a:ext cx="5272894" cy="3739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7200" indent="-457200">
                <a:buSzPct val="100000"/>
                <a:buFont typeface="Arial" panose="020B0604020202020204" pitchFamily="34" charset="0"/>
                <a:buChar char="•"/>
                <a:defRPr sz="2700" b="1" spc="82">
                  <a:latin typeface="Arial"/>
                  <a:ea typeface="Arial"/>
                  <a:cs typeface="Arial"/>
                  <a:sym typeface="Arial"/>
                </a:defRPr>
              </a:pPr>
              <a:r>
                <a:rPr lang="en-US" sz="2700" dirty="0"/>
                <a:t>"Class1", "Class2", "Class3"</a:t>
              </a:r>
            </a:p>
            <a:p>
              <a:pPr marL="457200" indent="-457200">
                <a:buSzPct val="100000"/>
                <a:buFont typeface="Arial" panose="020B0604020202020204" pitchFamily="34" charset="0"/>
                <a:buChar char="•"/>
                <a:defRPr sz="2700" b="1" spc="82">
                  <a:latin typeface="Arial"/>
                  <a:ea typeface="Arial"/>
                  <a:cs typeface="Arial"/>
                  <a:sym typeface="Arial"/>
                </a:defRPr>
              </a:pPr>
              <a:endParaRPr lang="en-US" sz="2700" dirty="0"/>
            </a:p>
            <a:p>
              <a:pPr marL="457200" indent="-457200">
                <a:buSzPct val="100000"/>
                <a:buFont typeface="Arial" panose="020B0604020202020204" pitchFamily="34" charset="0"/>
                <a:buChar char="•"/>
                <a:defRPr sz="2700" b="1" spc="82">
                  <a:latin typeface="Arial"/>
                  <a:ea typeface="Arial"/>
                  <a:cs typeface="Arial"/>
                  <a:sym typeface="Arial"/>
                </a:defRPr>
              </a:pPr>
              <a:r>
                <a:rPr lang="en-US" sz="2700" dirty="0"/>
                <a:t>"Data", "Object", "Entity"</a:t>
              </a:r>
            </a:p>
            <a:p>
              <a:pPr marL="457200" indent="-457200">
                <a:buSzPct val="100000"/>
                <a:buFont typeface="Arial" panose="020B0604020202020204" pitchFamily="34" charset="0"/>
                <a:buChar char="•"/>
                <a:defRPr sz="2700" b="1" spc="82">
                  <a:latin typeface="Arial"/>
                  <a:ea typeface="Arial"/>
                  <a:cs typeface="Arial"/>
                  <a:sym typeface="Arial"/>
                </a:defRPr>
              </a:pPr>
              <a:endParaRPr lang="en-US" sz="2700" dirty="0"/>
            </a:p>
            <a:p>
              <a:pPr marL="457200" indent="-457200">
                <a:buSzPct val="100000"/>
                <a:buFont typeface="Arial" panose="020B0604020202020204" pitchFamily="34" charset="0"/>
                <a:buChar char="•"/>
                <a:defRPr sz="2700" b="1" spc="82">
                  <a:latin typeface="Arial"/>
                  <a:ea typeface="Arial"/>
                  <a:cs typeface="Arial"/>
                  <a:sym typeface="Arial"/>
                </a:defRPr>
              </a:pPr>
              <a:r>
                <a:rPr lang="en-US" sz="2700" dirty="0"/>
                <a:t>"Info", "Detail", "Record"</a:t>
              </a:r>
            </a:p>
            <a:p>
              <a:pPr marL="457200" indent="-457200">
                <a:buSzPct val="100000"/>
                <a:buFont typeface="Arial" panose="020B0604020202020204" pitchFamily="34" charset="0"/>
                <a:buChar char="•"/>
                <a:defRPr sz="2700" b="1" spc="82">
                  <a:latin typeface="Arial"/>
                  <a:ea typeface="Arial"/>
                  <a:cs typeface="Arial"/>
                  <a:sym typeface="Arial"/>
                </a:defRPr>
              </a:pPr>
              <a:endParaRPr lang="en-US" sz="2700" dirty="0"/>
            </a:p>
            <a:p>
              <a:pPr marL="457200" indent="-457200">
                <a:buSzPct val="100000"/>
                <a:buFont typeface="Arial" panose="020B0604020202020204" pitchFamily="34" charset="0"/>
                <a:buChar char="•"/>
                <a:defRPr sz="2700" b="1" spc="82">
                  <a:latin typeface="Arial"/>
                  <a:ea typeface="Arial"/>
                  <a:cs typeface="Arial"/>
                  <a:sym typeface="Arial"/>
                </a:defRPr>
              </a:pPr>
              <a:r>
                <a:rPr lang="en-US" sz="2700" dirty="0"/>
                <a:t>"Module", "System", "Process"</a:t>
              </a:r>
            </a:p>
          </p:txBody>
        </p:sp>
        <p:sp>
          <p:nvSpPr>
            <p:cNvPr id="252" name="Text 1"/>
            <p:cNvSpPr txBox="1"/>
            <p:nvPr/>
          </p:nvSpPr>
          <p:spPr>
            <a:xfrm>
              <a:off x="10319890" y="3396904"/>
              <a:ext cx="2582011"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DON’TS</a:t>
              </a:r>
              <a:endParaRPr dirty="0"/>
            </a:p>
          </p:txBody>
        </p:sp>
      </p:grpSp>
      <p:sp>
        <p:nvSpPr>
          <p:cNvPr id="253"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38534194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2" descr="Image 2"/>
          <p:cNvPicPr>
            <a:picLocks noChangeAspect="1"/>
          </p:cNvPicPr>
          <p:nvPr/>
        </p:nvPicPr>
        <p:blipFill>
          <a:blip r:embed="rId3"/>
          <a:stretch>
            <a:fillRect/>
          </a:stretch>
        </p:blipFill>
        <p:spPr>
          <a:xfrm>
            <a:off x="13992225" y="1343025"/>
            <a:ext cx="4295758" cy="5105356"/>
          </a:xfrm>
          <a:prstGeom prst="rect">
            <a:avLst/>
          </a:prstGeom>
          <a:ln w="12700">
            <a:miter lim="400000"/>
          </a:ln>
        </p:spPr>
      </p:pic>
      <p:sp>
        <p:nvSpPr>
          <p:cNvPr id="246" name="Text 0"/>
          <p:cNvSpPr txBox="1"/>
          <p:nvPr/>
        </p:nvSpPr>
        <p:spPr>
          <a:xfrm>
            <a:off x="1057275" y="1485899"/>
            <a:ext cx="161734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3700"/>
              </a:lnSpc>
              <a:defRPr sz="3700" b="1" spc="113">
                <a:latin typeface="Arial"/>
                <a:ea typeface="Arial"/>
                <a:cs typeface="Arial"/>
                <a:sym typeface="Arial"/>
              </a:defRPr>
            </a:lvl1pPr>
          </a:lstStyle>
          <a:p>
            <a:r>
              <a:rPr lang="en-GB" dirty="0"/>
              <a:t>Variables names</a:t>
            </a:r>
            <a:endParaRPr dirty="0"/>
          </a:p>
        </p:txBody>
      </p:sp>
      <p:grpSp>
        <p:nvGrpSpPr>
          <p:cNvPr id="2" name="Group 1">
            <a:extLst>
              <a:ext uri="{FF2B5EF4-FFF2-40B4-BE49-F238E27FC236}">
                <a16:creationId xmlns:a16="http://schemas.microsoft.com/office/drawing/2014/main" id="{1BCA38F4-BBE9-A849-C5C3-0385B05B77ED}"/>
              </a:ext>
            </a:extLst>
          </p:cNvPr>
          <p:cNvGrpSpPr/>
          <p:nvPr/>
        </p:nvGrpSpPr>
        <p:grpSpPr>
          <a:xfrm>
            <a:off x="9840305" y="2525861"/>
            <a:ext cx="6066948" cy="6066948"/>
            <a:chOff x="2610274" y="2542487"/>
            <a:chExt cx="6066948" cy="6066948"/>
          </a:xfrm>
        </p:grpSpPr>
        <p:sp>
          <p:nvSpPr>
            <p:cNvPr id="248" name="Rounded Rectangle"/>
            <p:cNvSpPr/>
            <p:nvPr/>
          </p:nvSpPr>
          <p:spPr>
            <a:xfrm>
              <a:off x="2610274" y="2542487"/>
              <a:ext cx="6066948" cy="6066948"/>
            </a:xfrm>
            <a:prstGeom prst="roundRect">
              <a:avLst>
                <a:gd name="adj" fmla="val 15000"/>
              </a:avLst>
            </a:prstGeom>
            <a:solidFill>
              <a:srgbClr val="FFFFFF"/>
            </a:solidFill>
            <a:ln w="101600">
              <a:solidFill>
                <a:srgbClr val="59C0E2"/>
              </a:solidFill>
              <a:miter/>
            </a:ln>
          </p:spPr>
          <p:txBody>
            <a:bodyPr lIns="45718" tIns="45718" rIns="45718" bIns="45718" anchor="ctr"/>
            <a:lstStyle/>
            <a:p>
              <a:pPr>
                <a:defRPr>
                  <a:latin typeface="+mn-lt"/>
                  <a:ea typeface="+mn-ea"/>
                  <a:cs typeface="+mn-cs"/>
                  <a:sym typeface="Calibri"/>
                </a:defRPr>
              </a:pPr>
              <a:endParaRPr dirty="0"/>
            </a:p>
          </p:txBody>
        </p:sp>
        <p:sp>
          <p:nvSpPr>
            <p:cNvPr id="249" name="Text 2"/>
            <p:cNvSpPr txBox="1"/>
            <p:nvPr/>
          </p:nvSpPr>
          <p:spPr>
            <a:xfrm>
              <a:off x="3543237" y="3993599"/>
              <a:ext cx="3946953" cy="4154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60682" indent="-260682">
                <a:buSzPct val="100000"/>
                <a:buChar char="•"/>
                <a:defRPr sz="2700" b="1" spc="82">
                  <a:latin typeface="Arial"/>
                  <a:ea typeface="Arial"/>
                  <a:cs typeface="Arial"/>
                  <a:sym typeface="Arial"/>
                </a:defRPr>
              </a:pPr>
              <a:r>
                <a:rPr lang="pt-BR" dirty="0"/>
                <a:t>"</a:t>
              </a:r>
              <a:r>
                <a:rPr lang="en-US" dirty="0" err="1"/>
                <a:t>customerName</a:t>
              </a:r>
              <a:r>
                <a:rPr lang="pt-BR" dirty="0"/>
                <a:t>"</a:t>
              </a:r>
              <a:endParaRPr lang="en-US" dirty="0"/>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pt-BR" dirty="0"/>
                <a:t>"</a:t>
              </a:r>
              <a:r>
                <a:rPr lang="en-US" dirty="0" err="1"/>
                <a:t>employeeSalary</a:t>
              </a:r>
              <a:r>
                <a:rPr lang="pt-BR" dirty="0"/>
                <a:t>"</a:t>
              </a:r>
              <a:endParaRPr lang="en-US" dirty="0"/>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pt-BR" dirty="0"/>
                <a:t>"</a:t>
              </a:r>
              <a:r>
                <a:rPr lang="en-US" dirty="0" err="1"/>
                <a:t>totalOrderAmount</a:t>
              </a:r>
              <a:r>
                <a:rPr lang="pt-BR" dirty="0"/>
                <a:t>"</a:t>
              </a:r>
              <a:endParaRPr lang="en-US" dirty="0"/>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pt-BR" dirty="0"/>
                <a:t>"</a:t>
              </a:r>
              <a:r>
                <a:rPr lang="en-US" dirty="0" err="1"/>
                <a:t>streetAddress</a:t>
              </a:r>
              <a:r>
                <a:rPr lang="pt-BR" dirty="0"/>
                <a:t>"</a:t>
              </a:r>
              <a:endParaRPr lang="en-US" dirty="0"/>
            </a:p>
            <a:p>
              <a:pPr marL="260682" indent="-260682">
                <a:buSzPct val="100000"/>
                <a:buChar char="•"/>
                <a:defRPr sz="2700" b="1" spc="82">
                  <a:latin typeface="Arial"/>
                  <a:ea typeface="Arial"/>
                  <a:cs typeface="Arial"/>
                  <a:sym typeface="Arial"/>
                </a:defRPr>
              </a:pPr>
              <a:endParaRPr lang="en-US" dirty="0"/>
            </a:p>
            <a:p>
              <a:pPr marL="260682" indent="-260682">
                <a:buSzPct val="100000"/>
                <a:buChar char="•"/>
                <a:defRPr sz="2700" b="1" spc="82">
                  <a:latin typeface="Arial"/>
                  <a:ea typeface="Arial"/>
                  <a:cs typeface="Arial"/>
                  <a:sym typeface="Arial"/>
                </a:defRPr>
              </a:pPr>
              <a:r>
                <a:rPr lang="pt-BR" dirty="0"/>
                <a:t>"</a:t>
              </a:r>
              <a:r>
                <a:rPr lang="en-US" dirty="0" err="1"/>
                <a:t>dateOfBirth</a:t>
              </a:r>
              <a:r>
                <a:rPr lang="pt-BR" dirty="0"/>
                <a:t>"</a:t>
              </a:r>
              <a:endParaRPr lang="en-US" dirty="0"/>
            </a:p>
            <a:p>
              <a:pPr>
                <a:buSzPct val="100000"/>
                <a:defRPr sz="2700" b="1" spc="82">
                  <a:latin typeface="Arial"/>
                  <a:ea typeface="Arial"/>
                  <a:cs typeface="Arial"/>
                  <a:sym typeface="Arial"/>
                </a:defRPr>
              </a:pPr>
              <a:endParaRPr lang="en-US" dirty="0"/>
            </a:p>
          </p:txBody>
        </p:sp>
        <p:sp>
          <p:nvSpPr>
            <p:cNvPr id="251" name="Text 1"/>
            <p:cNvSpPr txBox="1"/>
            <p:nvPr/>
          </p:nvSpPr>
          <p:spPr>
            <a:xfrm>
              <a:off x="3543237" y="3396904"/>
              <a:ext cx="2582012"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DO’s</a:t>
              </a:r>
              <a:endParaRPr dirty="0"/>
            </a:p>
          </p:txBody>
        </p:sp>
      </p:grpSp>
      <p:grpSp>
        <p:nvGrpSpPr>
          <p:cNvPr id="4" name="Group 3">
            <a:extLst>
              <a:ext uri="{FF2B5EF4-FFF2-40B4-BE49-F238E27FC236}">
                <a16:creationId xmlns:a16="http://schemas.microsoft.com/office/drawing/2014/main" id="{4A3D3F9E-90A1-9311-29D2-C159093C9772}"/>
              </a:ext>
            </a:extLst>
          </p:cNvPr>
          <p:cNvGrpSpPr/>
          <p:nvPr/>
        </p:nvGrpSpPr>
        <p:grpSpPr>
          <a:xfrm>
            <a:off x="2499469" y="2525861"/>
            <a:ext cx="6066946" cy="6066948"/>
            <a:chOff x="9831296" y="2542487"/>
            <a:chExt cx="6066946" cy="6066948"/>
          </a:xfrm>
        </p:grpSpPr>
        <p:sp>
          <p:nvSpPr>
            <p:cNvPr id="247" name="Rounded Rectangle"/>
            <p:cNvSpPr/>
            <p:nvPr/>
          </p:nvSpPr>
          <p:spPr>
            <a:xfrm>
              <a:off x="9831296" y="2542487"/>
              <a:ext cx="6066946" cy="6066948"/>
            </a:xfrm>
            <a:prstGeom prst="roundRect">
              <a:avLst>
                <a:gd name="adj" fmla="val 15000"/>
              </a:avLst>
            </a:prstGeom>
            <a:solidFill>
              <a:srgbClr val="FFFFFF"/>
            </a:solidFill>
            <a:ln w="101600">
              <a:solidFill>
                <a:srgbClr val="0BC3E6"/>
              </a:solidFill>
              <a:miter/>
            </a:ln>
          </p:spPr>
          <p:txBody>
            <a:bodyPr lIns="45718" tIns="45718" rIns="45718" bIns="45718" anchor="ctr"/>
            <a:lstStyle/>
            <a:p>
              <a:pPr>
                <a:defRPr>
                  <a:latin typeface="+mn-lt"/>
                  <a:ea typeface="+mn-ea"/>
                  <a:cs typeface="+mn-cs"/>
                  <a:sym typeface="Calibri"/>
                </a:defRPr>
              </a:pPr>
              <a:endParaRPr dirty="0"/>
            </a:p>
          </p:txBody>
        </p:sp>
        <p:sp>
          <p:nvSpPr>
            <p:cNvPr id="250" name="Text 2"/>
            <p:cNvSpPr txBox="1"/>
            <p:nvPr/>
          </p:nvSpPr>
          <p:spPr>
            <a:xfrm>
              <a:off x="10970524" y="3993599"/>
              <a:ext cx="4345676" cy="3739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7200" indent="-457200">
                <a:buSzPct val="100000"/>
                <a:buFont typeface="Arial" panose="020B0604020202020204" pitchFamily="34" charset="0"/>
                <a:buChar char="•"/>
                <a:defRPr sz="2700" b="1" spc="82">
                  <a:latin typeface="Arial"/>
                  <a:ea typeface="Arial"/>
                  <a:cs typeface="Arial"/>
                  <a:sym typeface="Arial"/>
                </a:defRPr>
              </a:pPr>
              <a:r>
                <a:rPr lang="pt-BR" dirty="0"/>
                <a:t>"x", "y", "z"</a:t>
              </a:r>
            </a:p>
            <a:p>
              <a:pPr marL="457200" indent="-457200">
                <a:buSzPct val="100000"/>
                <a:buFont typeface="Arial" panose="020B0604020202020204" pitchFamily="34" charset="0"/>
                <a:buChar char="•"/>
                <a:defRPr sz="2700" b="1" spc="82">
                  <a:latin typeface="Arial"/>
                  <a:ea typeface="Arial"/>
                  <a:cs typeface="Arial"/>
                  <a:sym typeface="Arial"/>
                </a:defRPr>
              </a:pPr>
              <a:endParaRPr lang="pt-BR" dirty="0"/>
            </a:p>
            <a:p>
              <a:pPr marL="457200" indent="-457200">
                <a:buSzPct val="100000"/>
                <a:buFont typeface="Arial" panose="020B0604020202020204" pitchFamily="34" charset="0"/>
                <a:buChar char="•"/>
                <a:defRPr sz="2700" b="1" spc="82">
                  <a:latin typeface="Arial"/>
                  <a:ea typeface="Arial"/>
                  <a:cs typeface="Arial"/>
                  <a:sym typeface="Arial"/>
                </a:defRPr>
              </a:pPr>
              <a:r>
                <a:rPr lang="pt-BR" dirty="0"/>
                <a:t>"a", "b", "c"</a:t>
              </a:r>
            </a:p>
            <a:p>
              <a:pPr marL="457200" indent="-457200">
                <a:buSzPct val="100000"/>
                <a:buFont typeface="Arial" panose="020B0604020202020204" pitchFamily="34" charset="0"/>
                <a:buChar char="•"/>
                <a:defRPr sz="2700" b="1" spc="82">
                  <a:latin typeface="Arial"/>
                  <a:ea typeface="Arial"/>
                  <a:cs typeface="Arial"/>
                  <a:sym typeface="Arial"/>
                </a:defRPr>
              </a:pPr>
              <a:endParaRPr lang="pt-BR" dirty="0"/>
            </a:p>
            <a:p>
              <a:pPr marL="457200" indent="-457200">
                <a:buSzPct val="100000"/>
                <a:buFont typeface="Arial" panose="020B0604020202020204" pitchFamily="34" charset="0"/>
                <a:buChar char="•"/>
                <a:defRPr sz="2700" b="1" spc="82">
                  <a:latin typeface="Arial"/>
                  <a:ea typeface="Arial"/>
                  <a:cs typeface="Arial"/>
                  <a:sym typeface="Arial"/>
                </a:defRPr>
              </a:pPr>
              <a:r>
                <a:rPr lang="pt-BR" dirty="0"/>
                <a:t>"temp", "flag", "result"</a:t>
              </a:r>
            </a:p>
            <a:p>
              <a:pPr marL="457200" indent="-457200">
                <a:buSzPct val="100000"/>
                <a:buFont typeface="Arial" panose="020B0604020202020204" pitchFamily="34" charset="0"/>
                <a:buChar char="•"/>
                <a:defRPr sz="2700" b="1" spc="82">
                  <a:latin typeface="Arial"/>
                  <a:ea typeface="Arial"/>
                  <a:cs typeface="Arial"/>
                  <a:sym typeface="Arial"/>
                </a:defRPr>
              </a:pPr>
              <a:endParaRPr lang="pt-BR" dirty="0"/>
            </a:p>
            <a:p>
              <a:pPr marL="457200" indent="-457200">
                <a:buSzPct val="100000"/>
                <a:buFont typeface="Arial" panose="020B0604020202020204" pitchFamily="34" charset="0"/>
                <a:buChar char="•"/>
                <a:defRPr sz="2700" b="1" spc="82">
                  <a:latin typeface="Arial"/>
                  <a:ea typeface="Arial"/>
                  <a:cs typeface="Arial"/>
                  <a:sym typeface="Arial"/>
                </a:defRPr>
              </a:pPr>
              <a:r>
                <a:rPr lang="pt-BR" dirty="0"/>
                <a:t>"num1", "num2", "num3"</a:t>
              </a:r>
              <a:endParaRPr lang="en-US" dirty="0"/>
            </a:p>
          </p:txBody>
        </p:sp>
        <p:sp>
          <p:nvSpPr>
            <p:cNvPr id="252" name="Text 1"/>
            <p:cNvSpPr txBox="1"/>
            <p:nvPr/>
          </p:nvSpPr>
          <p:spPr>
            <a:xfrm>
              <a:off x="10970524" y="3396904"/>
              <a:ext cx="2582011"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DON’TS</a:t>
              </a:r>
              <a:endParaRPr dirty="0"/>
            </a:p>
          </p:txBody>
        </p:sp>
      </p:grpSp>
      <p:sp>
        <p:nvSpPr>
          <p:cNvPr id="253"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7309017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2" descr="Image 2"/>
          <p:cNvPicPr>
            <a:picLocks noChangeAspect="1"/>
          </p:cNvPicPr>
          <p:nvPr/>
        </p:nvPicPr>
        <p:blipFill>
          <a:blip r:embed="rId3"/>
          <a:stretch>
            <a:fillRect/>
          </a:stretch>
        </p:blipFill>
        <p:spPr>
          <a:xfrm>
            <a:off x="13992225" y="1343025"/>
            <a:ext cx="4295758" cy="5105356"/>
          </a:xfrm>
          <a:prstGeom prst="rect">
            <a:avLst/>
          </a:prstGeom>
          <a:ln w="12700">
            <a:miter lim="400000"/>
          </a:ln>
        </p:spPr>
      </p:pic>
      <p:sp>
        <p:nvSpPr>
          <p:cNvPr id="246" name="Text 0"/>
          <p:cNvSpPr txBox="1"/>
          <p:nvPr/>
        </p:nvSpPr>
        <p:spPr>
          <a:xfrm>
            <a:off x="1057275" y="1485899"/>
            <a:ext cx="161734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3700"/>
              </a:lnSpc>
              <a:defRPr sz="3700" b="1" spc="113">
                <a:latin typeface="Arial"/>
                <a:ea typeface="Arial"/>
                <a:cs typeface="Arial"/>
                <a:sym typeface="Arial"/>
              </a:defRPr>
            </a:lvl1pPr>
          </a:lstStyle>
          <a:p>
            <a:r>
              <a:rPr lang="en-GB" dirty="0"/>
              <a:t>Methods names</a:t>
            </a:r>
            <a:endParaRPr dirty="0"/>
          </a:p>
        </p:txBody>
      </p:sp>
      <p:grpSp>
        <p:nvGrpSpPr>
          <p:cNvPr id="2" name="Group 1">
            <a:extLst>
              <a:ext uri="{FF2B5EF4-FFF2-40B4-BE49-F238E27FC236}">
                <a16:creationId xmlns:a16="http://schemas.microsoft.com/office/drawing/2014/main" id="{1BCA38F4-BBE9-A849-C5C3-0385B05B77ED}"/>
              </a:ext>
            </a:extLst>
          </p:cNvPr>
          <p:cNvGrpSpPr/>
          <p:nvPr/>
        </p:nvGrpSpPr>
        <p:grpSpPr>
          <a:xfrm>
            <a:off x="9840305" y="2525861"/>
            <a:ext cx="6066948" cy="6066948"/>
            <a:chOff x="2610274" y="2542487"/>
            <a:chExt cx="6066948" cy="6066948"/>
          </a:xfrm>
        </p:grpSpPr>
        <p:sp>
          <p:nvSpPr>
            <p:cNvPr id="248" name="Rounded Rectangle"/>
            <p:cNvSpPr/>
            <p:nvPr/>
          </p:nvSpPr>
          <p:spPr>
            <a:xfrm>
              <a:off x="2610274" y="2542487"/>
              <a:ext cx="6066948" cy="6066948"/>
            </a:xfrm>
            <a:prstGeom prst="roundRect">
              <a:avLst>
                <a:gd name="adj" fmla="val 15000"/>
              </a:avLst>
            </a:prstGeom>
            <a:solidFill>
              <a:srgbClr val="FFFFFF"/>
            </a:solidFill>
            <a:ln w="101600">
              <a:solidFill>
                <a:srgbClr val="59C0E2"/>
              </a:solidFill>
              <a:miter/>
            </a:ln>
          </p:spPr>
          <p:txBody>
            <a:bodyPr lIns="45718" tIns="45718" rIns="45718" bIns="45718" anchor="ctr"/>
            <a:lstStyle/>
            <a:p>
              <a:pPr>
                <a:defRPr>
                  <a:latin typeface="+mn-lt"/>
                  <a:ea typeface="+mn-ea"/>
                  <a:cs typeface="+mn-cs"/>
                  <a:sym typeface="Calibri"/>
                </a:defRPr>
              </a:pPr>
              <a:endParaRPr dirty="0"/>
            </a:p>
          </p:txBody>
        </p:sp>
        <p:sp>
          <p:nvSpPr>
            <p:cNvPr id="249" name="Text 2"/>
            <p:cNvSpPr txBox="1"/>
            <p:nvPr/>
          </p:nvSpPr>
          <p:spPr>
            <a:xfrm>
              <a:off x="3424515" y="3848733"/>
              <a:ext cx="5133985" cy="4570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260682" indent="-260682">
                <a:buSzPct val="100000"/>
                <a:buChar char="•"/>
                <a:defRPr sz="2700" b="1" spc="82">
                  <a:latin typeface="Arial"/>
                  <a:ea typeface="Arial"/>
                  <a:cs typeface="Arial"/>
                  <a:sym typeface="Arial"/>
                </a:defRPr>
              </a:pPr>
              <a:r>
                <a:rPr lang="pt-BR" dirty="0"/>
                <a:t>"calculateTotal"</a:t>
              </a:r>
            </a:p>
            <a:p>
              <a:pPr marL="260682" indent="-260682">
                <a:buSzPct val="100000"/>
                <a:buChar char="•"/>
                <a:defRPr sz="2700" b="1" spc="82">
                  <a:latin typeface="Arial"/>
                  <a:ea typeface="Arial"/>
                  <a:cs typeface="Arial"/>
                  <a:sym typeface="Arial"/>
                </a:defRPr>
              </a:pPr>
              <a:endParaRPr lang="pt-BR" dirty="0"/>
            </a:p>
            <a:p>
              <a:pPr marL="260682" indent="-260682">
                <a:buSzPct val="100000"/>
                <a:buChar char="•"/>
                <a:defRPr sz="2700" b="1" spc="82">
                  <a:latin typeface="Arial"/>
                  <a:ea typeface="Arial"/>
                  <a:cs typeface="Arial"/>
                  <a:sym typeface="Arial"/>
                </a:defRPr>
              </a:pPr>
              <a:r>
                <a:rPr lang="pt-BR" dirty="0"/>
                <a:t>"getCustomerAddress"</a:t>
              </a:r>
            </a:p>
            <a:p>
              <a:pPr marL="260682" indent="-260682">
                <a:buSzPct val="100000"/>
                <a:buChar char="•"/>
                <a:defRPr sz="2700" b="1" spc="82">
                  <a:latin typeface="Arial"/>
                  <a:ea typeface="Arial"/>
                  <a:cs typeface="Arial"/>
                  <a:sym typeface="Arial"/>
                </a:defRPr>
              </a:pPr>
              <a:endParaRPr lang="pt-BR" dirty="0"/>
            </a:p>
            <a:p>
              <a:pPr marL="260682" indent="-260682">
                <a:buSzPct val="100000"/>
                <a:buChar char="•"/>
                <a:defRPr sz="2700" b="1" spc="82">
                  <a:latin typeface="Arial"/>
                  <a:ea typeface="Arial"/>
                  <a:cs typeface="Arial"/>
                  <a:sym typeface="Arial"/>
                </a:defRPr>
              </a:pPr>
              <a:r>
                <a:rPr lang="pt-BR" dirty="0"/>
                <a:t>"processOrder"</a:t>
              </a:r>
            </a:p>
            <a:p>
              <a:pPr marL="260682" indent="-260682">
                <a:buSzPct val="100000"/>
                <a:buChar char="•"/>
                <a:defRPr sz="2700" b="1" spc="82">
                  <a:latin typeface="Arial"/>
                  <a:ea typeface="Arial"/>
                  <a:cs typeface="Arial"/>
                  <a:sym typeface="Arial"/>
                </a:defRPr>
              </a:pPr>
              <a:endParaRPr lang="pt-BR" dirty="0"/>
            </a:p>
            <a:p>
              <a:pPr marL="260682" indent="-260682">
                <a:buSzPct val="100000"/>
                <a:buChar char="•"/>
                <a:defRPr sz="2700" b="1" spc="82">
                  <a:latin typeface="Arial"/>
                  <a:ea typeface="Arial"/>
                  <a:cs typeface="Arial"/>
                  <a:sym typeface="Arial"/>
                </a:defRPr>
              </a:pPr>
              <a:r>
                <a:rPr lang="pt-BR" dirty="0"/>
                <a:t>"validateAddress"</a:t>
              </a:r>
            </a:p>
            <a:p>
              <a:pPr marL="260682" indent="-260682">
                <a:buSzPct val="100000"/>
                <a:buChar char="•"/>
                <a:defRPr sz="2700" b="1" spc="82">
                  <a:latin typeface="Arial"/>
                  <a:ea typeface="Arial"/>
                  <a:cs typeface="Arial"/>
                  <a:sym typeface="Arial"/>
                </a:defRPr>
              </a:pPr>
              <a:endParaRPr lang="pt-BR" dirty="0"/>
            </a:p>
            <a:p>
              <a:pPr marL="260682" indent="-260682">
                <a:buSzPct val="100000"/>
                <a:buChar char="•"/>
                <a:defRPr sz="2700" b="1" spc="82">
                  <a:latin typeface="Arial"/>
                  <a:ea typeface="Arial"/>
                  <a:cs typeface="Arial"/>
                  <a:sym typeface="Arial"/>
                </a:defRPr>
              </a:pPr>
              <a:r>
                <a:rPr lang="pt-BR" dirty="0"/>
                <a:t>"updateInventory"</a:t>
              </a:r>
            </a:p>
            <a:p>
              <a:pPr marL="260682" indent="-260682">
                <a:buSzPct val="100000"/>
                <a:buChar char="•"/>
                <a:defRPr sz="2700" b="1" spc="82">
                  <a:latin typeface="Arial"/>
                  <a:ea typeface="Arial"/>
                  <a:cs typeface="Arial"/>
                  <a:sym typeface="Arial"/>
                </a:defRPr>
              </a:pPr>
              <a:endParaRPr lang="pt-BR" dirty="0"/>
            </a:p>
            <a:p>
              <a:pPr marL="260682" indent="-260682">
                <a:buSzPct val="100000"/>
                <a:buChar char="•"/>
                <a:defRPr sz="2700" b="1" spc="82">
                  <a:latin typeface="Arial"/>
                  <a:ea typeface="Arial"/>
                  <a:cs typeface="Arial"/>
                  <a:sym typeface="Arial"/>
                </a:defRPr>
              </a:pPr>
              <a:r>
                <a:rPr lang="pt-BR" dirty="0"/>
                <a:t>"sendConfirmationEmail"</a:t>
              </a:r>
              <a:endParaRPr lang="en-US" dirty="0"/>
            </a:p>
          </p:txBody>
        </p:sp>
        <p:sp>
          <p:nvSpPr>
            <p:cNvPr id="251" name="Text 1"/>
            <p:cNvSpPr txBox="1"/>
            <p:nvPr/>
          </p:nvSpPr>
          <p:spPr>
            <a:xfrm>
              <a:off x="3543237" y="3396904"/>
              <a:ext cx="2582012"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DO’s</a:t>
              </a:r>
              <a:endParaRPr dirty="0"/>
            </a:p>
          </p:txBody>
        </p:sp>
      </p:grpSp>
      <p:grpSp>
        <p:nvGrpSpPr>
          <p:cNvPr id="4" name="Group 3">
            <a:extLst>
              <a:ext uri="{FF2B5EF4-FFF2-40B4-BE49-F238E27FC236}">
                <a16:creationId xmlns:a16="http://schemas.microsoft.com/office/drawing/2014/main" id="{4A3D3F9E-90A1-9311-29D2-C159093C9772}"/>
              </a:ext>
            </a:extLst>
          </p:cNvPr>
          <p:cNvGrpSpPr/>
          <p:nvPr/>
        </p:nvGrpSpPr>
        <p:grpSpPr>
          <a:xfrm>
            <a:off x="2499469" y="2525861"/>
            <a:ext cx="6066946" cy="6066948"/>
            <a:chOff x="9831296" y="2542487"/>
            <a:chExt cx="6066946" cy="6066948"/>
          </a:xfrm>
        </p:grpSpPr>
        <p:sp>
          <p:nvSpPr>
            <p:cNvPr id="247" name="Rounded Rectangle"/>
            <p:cNvSpPr/>
            <p:nvPr/>
          </p:nvSpPr>
          <p:spPr>
            <a:xfrm>
              <a:off x="9831296" y="2542487"/>
              <a:ext cx="6066946" cy="6066948"/>
            </a:xfrm>
            <a:prstGeom prst="roundRect">
              <a:avLst>
                <a:gd name="adj" fmla="val 15000"/>
              </a:avLst>
            </a:prstGeom>
            <a:solidFill>
              <a:srgbClr val="FFFFFF"/>
            </a:solidFill>
            <a:ln w="101600">
              <a:solidFill>
                <a:srgbClr val="0BC3E6"/>
              </a:solidFill>
              <a:miter/>
            </a:ln>
          </p:spPr>
          <p:txBody>
            <a:bodyPr lIns="45718" tIns="45718" rIns="45718" bIns="45718" anchor="ctr"/>
            <a:lstStyle/>
            <a:p>
              <a:pPr>
                <a:defRPr>
                  <a:latin typeface="+mn-lt"/>
                  <a:ea typeface="+mn-ea"/>
                  <a:cs typeface="+mn-cs"/>
                  <a:sym typeface="Calibri"/>
                </a:defRPr>
              </a:pPr>
              <a:endParaRPr dirty="0"/>
            </a:p>
          </p:txBody>
        </p:sp>
        <p:sp>
          <p:nvSpPr>
            <p:cNvPr id="250" name="Text 2"/>
            <p:cNvSpPr txBox="1"/>
            <p:nvPr/>
          </p:nvSpPr>
          <p:spPr>
            <a:xfrm>
              <a:off x="10970524" y="3912329"/>
              <a:ext cx="4345676" cy="3739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7200" indent="-457200">
                <a:buSzPct val="100000"/>
                <a:buFont typeface="Arial" panose="020B0604020202020204" pitchFamily="34" charset="0"/>
                <a:buChar char="•"/>
                <a:defRPr sz="2700" b="1" spc="82">
                  <a:latin typeface="Arial"/>
                  <a:ea typeface="Arial"/>
                  <a:cs typeface="Arial"/>
                  <a:sym typeface="Arial"/>
                </a:defRPr>
              </a:pPr>
              <a:r>
                <a:rPr lang="en-US" dirty="0"/>
                <a:t>"doit"</a:t>
              </a:r>
            </a:p>
            <a:p>
              <a:pPr marL="457200" indent="-457200">
                <a:buSzPct val="100000"/>
                <a:buFont typeface="Arial" panose="020B0604020202020204" pitchFamily="34" charset="0"/>
                <a:buChar char="•"/>
                <a:defRPr sz="2700" b="1" spc="82">
                  <a:latin typeface="Arial"/>
                  <a:ea typeface="Arial"/>
                  <a:cs typeface="Arial"/>
                  <a:sym typeface="Arial"/>
                </a:defRPr>
              </a:pPr>
              <a:endParaRPr lang="en-US" dirty="0"/>
            </a:p>
            <a:p>
              <a:pPr marL="457200" indent="-457200">
                <a:buSzPct val="100000"/>
                <a:buFont typeface="Arial" panose="020B0604020202020204" pitchFamily="34" charset="0"/>
                <a:buChar char="•"/>
                <a:defRPr sz="2700" b="1" spc="82">
                  <a:latin typeface="Arial"/>
                  <a:ea typeface="Arial"/>
                  <a:cs typeface="Arial"/>
                  <a:sym typeface="Arial"/>
                </a:defRPr>
              </a:pPr>
              <a:r>
                <a:rPr lang="en-US" dirty="0"/>
                <a:t>"thing"</a:t>
              </a:r>
            </a:p>
            <a:p>
              <a:pPr marL="457200" indent="-457200">
                <a:buSzPct val="100000"/>
                <a:buFont typeface="Arial" panose="020B0604020202020204" pitchFamily="34" charset="0"/>
                <a:buChar char="•"/>
                <a:defRPr sz="2700" b="1" spc="82">
                  <a:latin typeface="Arial"/>
                  <a:ea typeface="Arial"/>
                  <a:cs typeface="Arial"/>
                  <a:sym typeface="Arial"/>
                </a:defRPr>
              </a:pPr>
              <a:endParaRPr lang="en-US" dirty="0"/>
            </a:p>
            <a:p>
              <a:pPr marL="457200" indent="-457200">
                <a:buSzPct val="100000"/>
                <a:buFont typeface="Arial" panose="020B0604020202020204" pitchFamily="34" charset="0"/>
                <a:buChar char="•"/>
                <a:defRPr sz="2700" b="1" spc="82">
                  <a:latin typeface="Arial"/>
                  <a:ea typeface="Arial"/>
                  <a:cs typeface="Arial"/>
                  <a:sym typeface="Arial"/>
                </a:defRPr>
              </a:pPr>
              <a:r>
                <a:rPr lang="en-US" dirty="0"/>
                <a:t>"stuff"</a:t>
              </a:r>
            </a:p>
            <a:p>
              <a:pPr marL="457200" indent="-457200">
                <a:buSzPct val="100000"/>
                <a:buFont typeface="Arial" panose="020B0604020202020204" pitchFamily="34" charset="0"/>
                <a:buChar char="•"/>
                <a:defRPr sz="2700" b="1" spc="82">
                  <a:latin typeface="Arial"/>
                  <a:ea typeface="Arial"/>
                  <a:cs typeface="Arial"/>
                  <a:sym typeface="Arial"/>
                </a:defRPr>
              </a:pPr>
              <a:endParaRPr lang="en-US" dirty="0"/>
            </a:p>
            <a:p>
              <a:pPr marL="457200" indent="-457200">
                <a:buSzPct val="100000"/>
                <a:buFont typeface="Arial" panose="020B0604020202020204" pitchFamily="34" charset="0"/>
                <a:buChar char="•"/>
                <a:defRPr sz="2700" b="1" spc="82">
                  <a:latin typeface="Arial"/>
                  <a:ea typeface="Arial"/>
                  <a:cs typeface="Arial"/>
                  <a:sym typeface="Arial"/>
                </a:defRPr>
              </a:pPr>
              <a:r>
                <a:rPr lang="en-US" dirty="0"/>
                <a:t>"run"</a:t>
              </a:r>
            </a:p>
            <a:p>
              <a:pPr marL="457200" indent="-457200">
                <a:buSzPct val="100000"/>
                <a:buFont typeface="Arial" panose="020B0604020202020204" pitchFamily="34" charset="0"/>
                <a:buChar char="•"/>
                <a:defRPr sz="2700" b="1" spc="82">
                  <a:latin typeface="Arial"/>
                  <a:ea typeface="Arial"/>
                  <a:cs typeface="Arial"/>
                  <a:sym typeface="Arial"/>
                </a:defRPr>
              </a:pPr>
              <a:endParaRPr lang="en-US" dirty="0"/>
            </a:p>
            <a:p>
              <a:pPr marL="457200" indent="-457200">
                <a:buSzPct val="100000"/>
                <a:buFont typeface="Arial" panose="020B0604020202020204" pitchFamily="34" charset="0"/>
                <a:buChar char="•"/>
                <a:defRPr sz="2700" b="1" spc="82">
                  <a:latin typeface="Arial"/>
                  <a:ea typeface="Arial"/>
                  <a:cs typeface="Arial"/>
                  <a:sym typeface="Arial"/>
                </a:defRPr>
              </a:pPr>
              <a:r>
                <a:rPr lang="en-US" dirty="0"/>
                <a:t>"process</a:t>
              </a:r>
              <a:r>
                <a:rPr lang="pt-BR" dirty="0"/>
                <a:t>"</a:t>
              </a:r>
              <a:endParaRPr lang="en-US" dirty="0"/>
            </a:p>
          </p:txBody>
        </p:sp>
        <p:sp>
          <p:nvSpPr>
            <p:cNvPr id="252" name="Text 1"/>
            <p:cNvSpPr txBox="1"/>
            <p:nvPr/>
          </p:nvSpPr>
          <p:spPr>
            <a:xfrm>
              <a:off x="10970524" y="3396904"/>
              <a:ext cx="2582011"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700" b="1" cap="all" spc="196">
                  <a:solidFill>
                    <a:srgbClr val="0AC3E6"/>
                  </a:solidFill>
                  <a:latin typeface="Arial"/>
                  <a:ea typeface="Arial"/>
                  <a:cs typeface="Arial"/>
                  <a:sym typeface="Arial"/>
                </a:defRPr>
              </a:lvl1pPr>
            </a:lstStyle>
            <a:p>
              <a:r>
                <a:rPr lang="en-GB" dirty="0"/>
                <a:t>DON’TS</a:t>
              </a:r>
              <a:endParaRPr dirty="0"/>
            </a:p>
          </p:txBody>
        </p:sp>
      </p:grpSp>
      <p:sp>
        <p:nvSpPr>
          <p:cNvPr id="253"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pic>
        <p:nvPicPr>
          <p:cNvPr id="6146" name="Picture 2">
            <a:extLst>
              <a:ext uri="{FF2B5EF4-FFF2-40B4-BE49-F238E27FC236}">
                <a16:creationId xmlns:a16="http://schemas.microsoft.com/office/drawing/2014/main" id="{6E3E9D17-C774-2983-FBEB-850724FD6CF8}"/>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6140104" y="8530003"/>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953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GB" dirty="0"/>
              <a:t>Abbreviations – DOs</a:t>
            </a:r>
            <a:endParaRPr dirty="0"/>
          </a:p>
        </p:txBody>
      </p:sp>
      <p:sp>
        <p:nvSpPr>
          <p:cNvPr id="103" name="Text 2"/>
          <p:cNvSpPr txBox="1"/>
          <p:nvPr/>
        </p:nvSpPr>
        <p:spPr>
          <a:xfrm>
            <a:off x="1047750" y="2371749"/>
            <a:ext cx="14929312" cy="7063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2">
            <a:spAutoFit/>
          </a:bodyPr>
          <a:lstStyle/>
          <a:p>
            <a:pPr marL="200524" indent="-200524">
              <a:buSzPct val="100000"/>
              <a:buChar char="•"/>
              <a:defRPr sz="2700">
                <a:latin typeface="Arial"/>
                <a:ea typeface="Arial"/>
                <a:cs typeface="Arial"/>
                <a:sym typeface="Arial"/>
              </a:defRPr>
            </a:pPr>
            <a:r>
              <a:rPr lang="en-GB" sz="2700" dirty="0" err="1">
                <a:latin typeface="Arial"/>
                <a:cs typeface="Arial"/>
              </a:rPr>
              <a:t>num</a:t>
            </a:r>
            <a:r>
              <a:rPr lang="en-GB" sz="2700" dirty="0">
                <a:latin typeface="Arial"/>
                <a:cs typeface="Arial"/>
              </a:rPr>
              <a:t> for</a:t>
            </a:r>
            <a:r>
              <a:rPr lang="en-GB" dirty="0"/>
              <a:t> "number"</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id for "identifier"</a:t>
            </a:r>
          </a:p>
          <a:p>
            <a:pPr>
              <a:buSzPct val="100000"/>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min for "minimum"</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max for "maximum"</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sum for "sum"</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err="1"/>
              <a:t>avg</a:t>
            </a:r>
            <a:r>
              <a:rPr lang="en-GB" dirty="0"/>
              <a:t> for "average"</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dob for "</a:t>
            </a:r>
            <a:r>
              <a:rPr lang="en-GB" dirty="0" err="1"/>
              <a:t>dateOfBirth</a:t>
            </a:r>
            <a:r>
              <a:rPr lang="en-GB" dirty="0"/>
              <a:t>"</a:t>
            </a:r>
          </a:p>
          <a:p>
            <a:pPr>
              <a:buSzPct val="100000"/>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a:t>err for "error"</a:t>
            </a:r>
          </a:p>
          <a:p>
            <a:pPr marL="200524" indent="-200524">
              <a:buSzPct val="100000"/>
              <a:buChar char="•"/>
              <a:defRPr sz="2700">
                <a:latin typeface="Arial"/>
                <a:ea typeface="Arial"/>
                <a:cs typeface="Arial"/>
                <a:sym typeface="Arial"/>
              </a:defRPr>
            </a:pPr>
            <a:endParaRPr lang="en-GB" dirty="0"/>
          </a:p>
          <a:p>
            <a:pPr marL="200524" indent="-200524">
              <a:buSzPct val="100000"/>
              <a:buChar char="•"/>
              <a:defRPr sz="2700">
                <a:latin typeface="Arial"/>
                <a:ea typeface="Arial"/>
                <a:cs typeface="Arial"/>
                <a:sym typeface="Arial"/>
              </a:defRPr>
            </a:pPr>
            <a:r>
              <a:rPr lang="en-GB" dirty="0" err="1"/>
              <a:t>msg</a:t>
            </a:r>
            <a:r>
              <a:rPr lang="en-GB" dirty="0"/>
              <a:t> for "message"</a:t>
            </a:r>
            <a:endParaRPr dirty="0"/>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417100436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 1" descr="Image 1"/>
          <p:cNvPicPr>
            <a:picLocks noChangeAspect="1"/>
          </p:cNvPicPr>
          <p:nvPr/>
        </p:nvPicPr>
        <p:blipFill>
          <a:blip r:embed="rId3"/>
          <a:stretch>
            <a:fillRect/>
          </a:stretch>
        </p:blipFill>
        <p:spPr>
          <a:xfrm rot="19239254">
            <a:off x="8726172" y="4509206"/>
            <a:ext cx="11183412" cy="6864447"/>
          </a:xfrm>
          <a:prstGeom prst="rect">
            <a:avLst/>
          </a:prstGeom>
          <a:ln w="12700">
            <a:miter lim="400000"/>
          </a:ln>
        </p:spPr>
      </p:pic>
      <p:sp>
        <p:nvSpPr>
          <p:cNvPr id="102" name="Text 0"/>
          <p:cNvSpPr txBox="1"/>
          <p:nvPr/>
        </p:nvSpPr>
        <p:spPr>
          <a:xfrm>
            <a:off x="1047750" y="1428749"/>
            <a:ext cx="12058650" cy="475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700"/>
              </a:lnSpc>
              <a:defRPr sz="3700" b="1" spc="113">
                <a:latin typeface="Arial"/>
                <a:ea typeface="Arial"/>
                <a:cs typeface="Arial"/>
                <a:sym typeface="Arial"/>
              </a:defRPr>
            </a:lvl1pPr>
          </a:lstStyle>
          <a:p>
            <a:r>
              <a:rPr lang="en-GB" dirty="0"/>
              <a:t>Abbreviations – DON’Ts</a:t>
            </a:r>
            <a:endParaRPr dirty="0"/>
          </a:p>
        </p:txBody>
      </p:sp>
      <p:sp>
        <p:nvSpPr>
          <p:cNvPr id="103" name="Text 2"/>
          <p:cNvSpPr txBox="1"/>
          <p:nvPr/>
        </p:nvSpPr>
        <p:spPr>
          <a:xfrm>
            <a:off x="1047750" y="2371749"/>
            <a:ext cx="14929312"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2">
            <a:spAutoFit/>
          </a:bodyPr>
          <a:lstStyle/>
          <a:p>
            <a:pPr marL="200524" indent="-200524">
              <a:buSzPct val="100000"/>
              <a:buChar char="•"/>
              <a:defRPr sz="2700">
                <a:latin typeface="Arial"/>
                <a:ea typeface="Arial"/>
                <a:cs typeface="Arial"/>
                <a:sym typeface="Arial"/>
              </a:defRPr>
            </a:pPr>
            <a:r>
              <a:rPr lang="en-US" dirty="0" err="1"/>
              <a:t>cid</a:t>
            </a:r>
            <a:r>
              <a:rPr lang="en-US" dirty="0"/>
              <a:t> instead of "</a:t>
            </a:r>
            <a:r>
              <a:rPr lang="en-US" dirty="0" err="1"/>
              <a:t>customerId</a:t>
            </a:r>
            <a:r>
              <a:rPr lang="en-US" dirty="0"/>
              <a:t>" or </a:t>
            </a:r>
            <a:r>
              <a:rPr lang="en-US" dirty="0" err="1"/>
              <a:t>oid</a:t>
            </a:r>
            <a:r>
              <a:rPr lang="en-US" dirty="0"/>
              <a:t> instead of "</a:t>
            </a:r>
            <a:r>
              <a:rPr lang="en-US" dirty="0" err="1"/>
              <a:t>orderId</a:t>
            </a:r>
            <a:r>
              <a:rPr lang="en-US" dirty="0"/>
              <a: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err="1"/>
              <a:t>sa</a:t>
            </a:r>
            <a:r>
              <a:rPr lang="en-US" dirty="0"/>
              <a:t> instead of "</a:t>
            </a:r>
            <a:r>
              <a:rPr lang="en-US" dirty="0" err="1"/>
              <a:t>streetAddress</a:t>
            </a:r>
            <a:r>
              <a:rPr lang="en-US" dirty="0"/>
              <a:t>"</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temp instead of "temperature" or "temporary"</a:t>
            </a:r>
          </a:p>
          <a:p>
            <a:pPr marL="200524" indent="-200524">
              <a:buSzPct val="100000"/>
              <a:buChar char="•"/>
              <a:defRPr sz="2700">
                <a:latin typeface="Arial"/>
                <a:ea typeface="Arial"/>
                <a:cs typeface="Arial"/>
                <a:sym typeface="Arial"/>
              </a:defRPr>
            </a:pPr>
            <a:endParaRPr lang="en-US" dirty="0"/>
          </a:p>
          <a:p>
            <a:pPr marL="200524" indent="-200524">
              <a:buSzPct val="100000"/>
              <a:buChar char="•"/>
              <a:defRPr sz="2700">
                <a:latin typeface="Arial"/>
                <a:ea typeface="Arial"/>
                <a:cs typeface="Arial"/>
                <a:sym typeface="Arial"/>
              </a:defRPr>
            </a:pPr>
            <a:r>
              <a:rPr lang="en-US" dirty="0"/>
              <a:t>d instead of "date" or '</a:t>
            </a:r>
            <a:r>
              <a:rPr lang="en-US" dirty="0" err="1"/>
              <a:t>currentDate</a:t>
            </a:r>
            <a:r>
              <a:rPr lang="en-US" dirty="0"/>
              <a:t>"</a:t>
            </a:r>
          </a:p>
          <a:p>
            <a:pPr>
              <a:buSzPct val="100000"/>
              <a:defRPr sz="2700">
                <a:latin typeface="Arial"/>
                <a:ea typeface="Arial"/>
                <a:cs typeface="Arial"/>
                <a:sym typeface="Arial"/>
              </a:defRPr>
            </a:pPr>
            <a:endParaRPr lang="en-US" dirty="0"/>
          </a:p>
        </p:txBody>
      </p:sp>
      <p:sp>
        <p:nvSpPr>
          <p:cNvPr id="104"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t>00  —  Slide Title</a:t>
            </a:r>
          </a:p>
        </p:txBody>
      </p:sp>
    </p:spTree>
    <p:extLst>
      <p:ext uri="{BB962C8B-B14F-4D97-AF65-F5344CB8AC3E}">
        <p14:creationId xmlns:p14="http://schemas.microsoft.com/office/powerpoint/2010/main" val="18810482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age 1" descr="Image 1"/>
          <p:cNvPicPr>
            <a:picLocks noChangeAspect="1"/>
          </p:cNvPicPr>
          <p:nvPr/>
        </p:nvPicPr>
        <p:blipFill>
          <a:blip r:embed="rId3"/>
          <a:stretch>
            <a:fillRect/>
          </a:stretch>
        </p:blipFill>
        <p:spPr>
          <a:xfrm>
            <a:off x="10404963" y="0"/>
            <a:ext cx="8185371" cy="10287000"/>
          </a:xfrm>
          <a:prstGeom prst="rect">
            <a:avLst/>
          </a:prstGeom>
          <a:ln w="12700">
            <a:miter lim="400000"/>
          </a:ln>
        </p:spPr>
      </p:pic>
      <p:sp>
        <p:nvSpPr>
          <p:cNvPr id="64" name="Text 0"/>
          <p:cNvSpPr txBox="1"/>
          <p:nvPr/>
        </p:nvSpPr>
        <p:spPr>
          <a:xfrm>
            <a:off x="1047750" y="3656843"/>
            <a:ext cx="12404481" cy="2973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nSpc>
                <a:spcPts val="12000"/>
              </a:lnSpc>
              <a:defRPr sz="9600" b="1" spc="188">
                <a:latin typeface="Arial"/>
                <a:ea typeface="Arial"/>
                <a:cs typeface="Arial"/>
                <a:sym typeface="Arial"/>
              </a:defRPr>
            </a:lvl1pPr>
          </a:lstStyle>
          <a:p>
            <a:r>
              <a:rPr lang="en-US" dirty="0"/>
              <a:t>Hardcoded Values</a:t>
            </a:r>
          </a:p>
          <a:p>
            <a:r>
              <a:rPr lang="en-US" dirty="0"/>
              <a:t>&amp; Magic Variables</a:t>
            </a:r>
          </a:p>
        </p:txBody>
      </p:sp>
      <p:sp>
        <p:nvSpPr>
          <p:cNvPr id="65" name="Text 3"/>
          <p:cNvSpPr txBox="1"/>
          <p:nvPr/>
        </p:nvSpPr>
        <p:spPr>
          <a:xfrm>
            <a:off x="1047750" y="479677"/>
            <a:ext cx="7763906" cy="226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1800"/>
              </a:lnSpc>
              <a:defRPr sz="1500" spc="-30">
                <a:solidFill>
                  <a:srgbClr val="9BB4BE"/>
                </a:solidFill>
                <a:latin typeface="Inter Medium"/>
                <a:ea typeface="Inter Medium"/>
                <a:cs typeface="Inter Medium"/>
                <a:sym typeface="Inter Medium"/>
              </a:defRPr>
            </a:lvl1pPr>
          </a:lstStyle>
          <a:p>
            <a:r>
              <a:rPr dirty="0"/>
              <a:t>00  —  Slide Title</a:t>
            </a:r>
          </a:p>
        </p:txBody>
      </p:sp>
      <p:pic>
        <p:nvPicPr>
          <p:cNvPr id="2" name="Picture 2">
            <a:extLst>
              <a:ext uri="{FF2B5EF4-FFF2-40B4-BE49-F238E27FC236}">
                <a16:creationId xmlns:a16="http://schemas.microsoft.com/office/drawing/2014/main" id="{63EB4C28-9FD6-216F-848A-CA2ACA1267E5}"/>
              </a:ext>
            </a:extLst>
          </p:cNvPr>
          <p:cNvPicPr>
            <a:picLocks noChangeAspect="1" noChangeArrowheads="1"/>
          </p:cNvPicPr>
          <p:nvPr/>
        </p:nvPicPr>
        <p:blipFill>
          <a:blip r:embed="rId4" cstate="print">
            <a:alphaModFix amt="20000"/>
            <a:extLst>
              <a:ext uri="{28A0092B-C50C-407E-A947-70E740481C1C}">
                <a14:useLocalDpi xmlns:a14="http://schemas.microsoft.com/office/drawing/2010/main" val="0"/>
              </a:ext>
            </a:extLst>
          </a:blip>
          <a:srcRect/>
          <a:stretch>
            <a:fillRect/>
          </a:stretch>
        </p:blipFill>
        <p:spPr bwMode="auto">
          <a:xfrm>
            <a:off x="1047750" y="7653540"/>
            <a:ext cx="793173" cy="7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983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1024</TotalTime>
  <Words>1753</Words>
  <Application>Microsoft Office PowerPoint</Application>
  <PresentationFormat>Custom</PresentationFormat>
  <Paragraphs>279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Inter Medium</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Irina Fiodorova</cp:lastModifiedBy>
  <cp:revision>7</cp:revision>
  <dcterms:modified xsi:type="dcterms:W3CDTF">2023-02-06T08:07:56Z</dcterms:modified>
</cp:coreProperties>
</file>