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58" r:id="rId4"/>
    <p:sldId id="261" r:id="rId5"/>
    <p:sldId id="259" r:id="rId6"/>
    <p:sldId id="260" r:id="rId7"/>
    <p:sldId id="276" r:id="rId8"/>
    <p:sldId id="263" r:id="rId9"/>
    <p:sldId id="262" r:id="rId10"/>
    <p:sldId id="265" r:id="rId11"/>
    <p:sldId id="270" r:id="rId12"/>
    <p:sldId id="275" r:id="rId13"/>
    <p:sldId id="266" r:id="rId14"/>
    <p:sldId id="267" r:id="rId15"/>
    <p:sldId id="268" r:id="rId16"/>
    <p:sldId id="272" r:id="rId17"/>
    <p:sldId id="273" r:id="rId18"/>
  </p:sldIdLst>
  <p:sldSz cx="12192000" cy="6858000"/>
  <p:notesSz cx="6858000" cy="9144000"/>
  <p:custDataLst>
    <p:tags r:id="rId2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5031" autoAdjust="0"/>
  </p:normalViewPr>
  <p:slideViewPr>
    <p:cSldViewPr snapToGrid="0">
      <p:cViewPr varScale="1">
        <p:scale>
          <a:sx n="101" d="100"/>
          <a:sy n="101" d="100"/>
        </p:scale>
        <p:origin x="91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单击以移动幻灯片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zh-CN" sz="2000" b="0" strike="noStrike" spc="-1">
                <a:latin typeface="Arial" panose="020B0604020202020204"/>
              </a:rPr>
              <a:t>点击编辑备注格式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&lt;页眉&gt;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 panose="02020603050405020304"/>
              </a:rPr>
              <a:t>&lt;日期/时间&gt;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 panose="02020603050405020304"/>
              </a:defRPr>
            </a:lvl1pPr>
          </a:lstStyle>
          <a:p>
            <a:r>
              <a:rPr lang="en-US" sz="1400" b="0" strike="noStrike" spc="-1">
                <a:latin typeface="Times New Roman" panose="02020603050405020304"/>
              </a:rPr>
              <a:t>&lt;页脚&gt;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fld id="{82A19FD5-ADF6-453F-A0AC-F73EC439ACF1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-2159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 panose="020B0604020202020204"/>
              </a:rPr>
              <a:t>https://www.ypppt.com/</a:t>
            </a:r>
          </a:p>
        </p:txBody>
      </p:sp>
      <p:sp>
        <p:nvSpPr>
          <p:cNvPr id="43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2400" b="0" strike="noStrike" spc="-1">
                <a:latin typeface="Times New Roman" panose="02020603050405020304"/>
              </a:defRPr>
            </a:lvl1pPr>
          </a:lstStyle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EFD134-8E09-491D-B37D-43A99B2FEEAE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单击此处编辑母版标题样式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0A4C7BC-ADB6-4B5E-BB52-D3AEAFC9B438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单击此处编辑母版标题样式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2EDA49-E9D3-4D7A-AB7B-FD6E253E3865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单击此处编辑母版标题样式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1042F2-806B-43A2-8B1B-A47A4D8A0DE1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单击此处编辑母版标题样式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CN" altLang="en-US" sz="3200" b="0" strike="noStrike" spc="-1">
                <a:latin typeface="Arial" panose="020B0604020202020204"/>
              </a:rPr>
              <a:t>单击此处编辑母版副标题样式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A2C8F6-68D3-4E4E-B664-91B062D70642}" type="slidenum">
              <a:r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单击此处编辑母版标题样式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B9570CB-5F76-4E2A-9E75-21885E844FFA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单击此处编辑母版标题样式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705535-9E06-466A-AFFE-BE6CF5BA01D7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单击此处编辑母版标题样式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8552DA-9D18-4603-9436-05E489EBC4EF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CN" altLang="en-US" sz="3200" b="0" strike="noStrike" spc="-1">
                <a:latin typeface="Arial" panose="020B0604020202020204"/>
              </a:rPr>
              <a:t>单击此处编辑母版副标题样式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DCAF5DB-534A-40DE-8128-25EEC26C9716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，两项小型内容和一项型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单击此处编辑母版标题样式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2332B2-DFBF-4361-902A-7F5E944EE47C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单击此处编辑母版标题样式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643493-AF03-4A1B-8772-6061626515F6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单击此处编辑母版标题样式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/>
            <a:r>
              <a:rPr lang="zh-CN" altLang="en-US" sz="1800" b="0" strike="noStrike" spc="-1">
                <a:solidFill>
                  <a:srgbClr val="000000"/>
                </a:solidFill>
                <a:latin typeface="Arial" panose="020B0604020202020204"/>
              </a:rPr>
              <a:t>单击此处编辑母版文本样式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2BD929-2FC7-41D1-A361-96D9C1070510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2400" b="0" strike="noStrike" spc="-1">
                <a:latin typeface="Times New Roman" panose="02020603050405020304"/>
              </a:defRPr>
            </a:lvl1pPr>
          </a:lstStyle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 panose="02020603050405020304"/>
              </a:defRPr>
            </a:lvl1pPr>
          </a:lstStyle>
          <a:p>
            <a:r>
              <a:rPr lang="en-US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单击以编辑标题文本格式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点击以编辑提纲文本格式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第二提纲级别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第三提纲级别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第四提纲级别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 panose="020B0604020202020204"/>
              </a:rPr>
              <a:t>第五提纲级别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 panose="020B0604020202020204"/>
              </a:rPr>
              <a:t>第六提纲级别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 panose="020B0604020202020204"/>
              </a:rPr>
              <a:t>第七提纲级别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流程图: 接点 3"/>
          <p:cNvSpPr/>
          <p:nvPr/>
        </p:nvSpPr>
        <p:spPr>
          <a:xfrm>
            <a:off x="-3316680" y="-4576320"/>
            <a:ext cx="7053480" cy="705348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流程图: 接点 4"/>
          <p:cNvSpPr/>
          <p:nvPr/>
        </p:nvSpPr>
        <p:spPr>
          <a:xfrm>
            <a:off x="10210680" y="-853560"/>
            <a:ext cx="2619720" cy="261972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流程图: 接点 5"/>
          <p:cNvSpPr/>
          <p:nvPr/>
        </p:nvSpPr>
        <p:spPr>
          <a:xfrm>
            <a:off x="10761840" y="5695920"/>
            <a:ext cx="680400" cy="6804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流程图: 接点 12"/>
          <p:cNvSpPr/>
          <p:nvPr/>
        </p:nvSpPr>
        <p:spPr>
          <a:xfrm>
            <a:off x="-2293200" y="4989240"/>
            <a:ext cx="7831080" cy="7831080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流程图: 接点 6"/>
          <p:cNvSpPr/>
          <p:nvPr/>
        </p:nvSpPr>
        <p:spPr>
          <a:xfrm>
            <a:off x="10989360" y="2478600"/>
            <a:ext cx="380880" cy="38088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流程图: 接点 7"/>
          <p:cNvSpPr/>
          <p:nvPr/>
        </p:nvSpPr>
        <p:spPr>
          <a:xfrm>
            <a:off x="1042560" y="4698720"/>
            <a:ext cx="578880" cy="57888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流程图: 接点 8"/>
          <p:cNvSpPr/>
          <p:nvPr/>
        </p:nvSpPr>
        <p:spPr>
          <a:xfrm>
            <a:off x="1172160" y="1223280"/>
            <a:ext cx="449280" cy="44928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矩形 13"/>
          <p:cNvSpPr/>
          <p:nvPr/>
        </p:nvSpPr>
        <p:spPr>
          <a:xfrm>
            <a:off x="2459520" y="2291040"/>
            <a:ext cx="7318080" cy="1196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sz="7200" b="0" strike="noStrike" spc="-301">
                <a:solidFill>
                  <a:srgbClr val="373737"/>
                </a:solidFill>
                <a:latin typeface="优设标题黑"/>
                <a:ea typeface="优设标题黑"/>
              </a:rPr>
              <a:t>软件工程汇报</a:t>
            </a:r>
            <a:endParaRPr lang="en-US" sz="7200" b="0" strike="noStrike" spc="-1">
              <a:latin typeface="Arial" panose="020B0604020202020204"/>
            </a:endParaRPr>
          </a:p>
        </p:txBody>
      </p:sp>
      <p:sp>
        <p:nvSpPr>
          <p:cNvPr id="60" name="TextBox 26"/>
          <p:cNvSpPr/>
          <p:nvPr/>
        </p:nvSpPr>
        <p:spPr>
          <a:xfrm>
            <a:off x="3503930" y="3473450"/>
            <a:ext cx="524129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altLang="en-US" sz="2800" b="0" strike="noStrike" spc="-1">
                <a:solidFill>
                  <a:srgbClr val="373737"/>
                </a:solidFill>
                <a:latin typeface="Source Han Sans SC"/>
                <a:ea typeface="宋体" panose="02010600030101010101" pitchFamily="2" charset="-122"/>
              </a:rPr>
              <a:t>基于克里金插值的工程数值预测</a:t>
            </a:r>
          </a:p>
        </p:txBody>
      </p:sp>
      <p:sp>
        <p:nvSpPr>
          <p:cNvPr id="61" name="矩形: 圆角 23"/>
          <p:cNvSpPr/>
          <p:nvPr/>
        </p:nvSpPr>
        <p:spPr>
          <a:xfrm rot="10800000" flipV="1">
            <a:off x="5032440" y="4401720"/>
            <a:ext cx="2342880" cy="4035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文本框 16"/>
          <p:cNvSpPr/>
          <p:nvPr/>
        </p:nvSpPr>
        <p:spPr>
          <a:xfrm>
            <a:off x="5332320" y="4448880"/>
            <a:ext cx="1880640" cy="58102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00000"/>
              </a:lnSpc>
              <a:buNone/>
            </a:pPr>
            <a:r>
              <a:rPr lang="zh-CN" sz="1600" b="0" strike="noStrike" spc="-1">
                <a:solidFill>
                  <a:srgbClr val="FFFFFF"/>
                </a:solidFill>
                <a:latin typeface="Source Han Sans SC"/>
                <a:ea typeface="宋体" panose="02010600030101010101" pitchFamily="2" charset="-122"/>
              </a:rPr>
              <a:t>汇报人：</a:t>
            </a:r>
            <a:r>
              <a:rPr lang="zh-CN" sz="1600" spc="-1">
                <a:solidFill>
                  <a:srgbClr val="FFFFFF"/>
                </a:solidFill>
                <a:latin typeface="Source Han Sans SC"/>
                <a:ea typeface="宋体" panose="02010600030101010101" pitchFamily="2" charset="-122"/>
                <a:sym typeface="+mn-ea"/>
              </a:rPr>
              <a:t>李帆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2" name="矩形: 圆角 23"/>
          <p:cNvSpPr/>
          <p:nvPr>
            <p:custDataLst>
              <p:tags r:id="rId1"/>
            </p:custDataLst>
          </p:nvPr>
        </p:nvSpPr>
        <p:spPr>
          <a:xfrm rot="10800000" flipV="1">
            <a:off x="5032375" y="5110480"/>
            <a:ext cx="2568575" cy="4038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文本框 16"/>
          <p:cNvSpPr/>
          <p:nvPr>
            <p:custDataLst>
              <p:tags r:id="rId2"/>
            </p:custDataLst>
          </p:nvPr>
        </p:nvSpPr>
        <p:spPr>
          <a:xfrm>
            <a:off x="5332095" y="5157470"/>
            <a:ext cx="2044065" cy="3346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00000"/>
              </a:lnSpc>
              <a:buNone/>
            </a:pPr>
            <a:r>
              <a:rPr lang="zh-CN" sz="1600" b="0" strike="noStrike" spc="-1">
                <a:solidFill>
                  <a:srgbClr val="FFFFFF"/>
                </a:solidFill>
                <a:latin typeface="Source Han Sans SC"/>
                <a:ea typeface="宋体" panose="02010600030101010101" pitchFamily="2" charset="-122"/>
              </a:rPr>
              <a:t>组员：赵筠奇、李帆</a:t>
            </a: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组合 26"/>
          <p:cNvGrpSpPr/>
          <p:nvPr/>
        </p:nvGrpSpPr>
        <p:grpSpPr>
          <a:xfrm>
            <a:off x="371880" y="-1568520"/>
            <a:ext cx="15982560" cy="14045400"/>
            <a:chOff x="371880" y="-1568520"/>
            <a:chExt cx="15982560" cy="14045400"/>
          </a:xfrm>
        </p:grpSpPr>
        <p:sp>
          <p:nvSpPr>
            <p:cNvPr id="218" name="流程图: 接点 12"/>
            <p:cNvSpPr/>
            <p:nvPr/>
          </p:nvSpPr>
          <p:spPr>
            <a:xfrm>
              <a:off x="8523360" y="4645800"/>
              <a:ext cx="7831080" cy="7831080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流程图: 接点 4"/>
            <p:cNvSpPr/>
            <p:nvPr/>
          </p:nvSpPr>
          <p:spPr>
            <a:xfrm>
              <a:off x="10719360" y="-1568520"/>
              <a:ext cx="2619720" cy="261972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流程图: 接点 5"/>
            <p:cNvSpPr/>
            <p:nvPr/>
          </p:nvSpPr>
          <p:spPr>
            <a:xfrm>
              <a:off x="371880" y="6029640"/>
              <a:ext cx="487800" cy="4878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流程图: 接点 7"/>
            <p:cNvSpPr/>
            <p:nvPr/>
          </p:nvSpPr>
          <p:spPr>
            <a:xfrm>
              <a:off x="371880" y="339120"/>
              <a:ext cx="347760" cy="34776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2" name="Group 52"/>
          <p:cNvGrpSpPr/>
          <p:nvPr/>
        </p:nvGrpSpPr>
        <p:grpSpPr>
          <a:xfrm>
            <a:off x="4397430" y="2284200"/>
            <a:ext cx="2743200" cy="2743200"/>
            <a:chOff x="4827960" y="2284200"/>
            <a:chExt cx="2743200" cy="2743200"/>
          </a:xfrm>
        </p:grpSpPr>
        <p:sp>
          <p:nvSpPr>
            <p:cNvPr id="223" name="Right Triangle 41"/>
            <p:cNvSpPr/>
            <p:nvPr/>
          </p:nvSpPr>
          <p:spPr>
            <a:xfrm>
              <a:off x="6201000" y="2284200"/>
              <a:ext cx="1370160" cy="137016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Right Triangle 42"/>
            <p:cNvSpPr/>
            <p:nvPr/>
          </p:nvSpPr>
          <p:spPr>
            <a:xfrm flipH="1">
              <a:off x="4827960" y="2284200"/>
              <a:ext cx="1370160" cy="1370160"/>
            </a:xfrm>
            <a:prstGeom prst="rtTriangle">
              <a:avLst/>
            </a:prstGeom>
            <a:solidFill>
              <a:srgbClr val="418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25" name="Group 46"/>
            <p:cNvGrpSpPr/>
            <p:nvPr/>
          </p:nvGrpSpPr>
          <p:grpSpPr>
            <a:xfrm>
              <a:off x="4830840" y="3657240"/>
              <a:ext cx="2740320" cy="1370160"/>
              <a:chOff x="4830840" y="3657240"/>
              <a:chExt cx="2740320" cy="1370160"/>
            </a:xfrm>
          </p:grpSpPr>
          <p:sp>
            <p:nvSpPr>
              <p:cNvPr id="226" name="Right Triangle 44"/>
              <p:cNvSpPr/>
              <p:nvPr/>
            </p:nvSpPr>
            <p:spPr>
              <a:xfrm rot="10800000">
                <a:off x="4830840" y="3657240"/>
                <a:ext cx="1370160" cy="137016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Right Triangle 45"/>
              <p:cNvSpPr/>
              <p:nvPr/>
            </p:nvSpPr>
            <p:spPr>
              <a:xfrm rot="10800000" flipH="1">
                <a:off x="6201000" y="3657240"/>
                <a:ext cx="1370160" cy="137016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28" name="Right Triangle 24"/>
          <p:cNvSpPr/>
          <p:nvPr/>
        </p:nvSpPr>
        <p:spPr>
          <a:xfrm flipH="1">
            <a:off x="5153430" y="3043800"/>
            <a:ext cx="614160" cy="6141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Right Triangle 25"/>
          <p:cNvSpPr/>
          <p:nvPr/>
        </p:nvSpPr>
        <p:spPr>
          <a:xfrm>
            <a:off x="5770470" y="3035160"/>
            <a:ext cx="627840" cy="61884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Right Triangle 26"/>
          <p:cNvSpPr/>
          <p:nvPr/>
        </p:nvSpPr>
        <p:spPr>
          <a:xfrm rot="10800000">
            <a:off x="5128230" y="3660120"/>
            <a:ext cx="642240" cy="64224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Right Triangle 27"/>
          <p:cNvSpPr/>
          <p:nvPr/>
        </p:nvSpPr>
        <p:spPr>
          <a:xfrm rot="10800000" flipH="1">
            <a:off x="5770470" y="3660120"/>
            <a:ext cx="642240" cy="6422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TextBox 28"/>
          <p:cNvSpPr/>
          <p:nvPr/>
        </p:nvSpPr>
        <p:spPr>
          <a:xfrm>
            <a:off x="5218230" y="3286800"/>
            <a:ext cx="5104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Lato"/>
                <a:ea typeface="Lato"/>
              </a:rPr>
              <a:t>S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233" name="TextBox 29"/>
          <p:cNvSpPr/>
          <p:nvPr/>
        </p:nvSpPr>
        <p:spPr>
          <a:xfrm>
            <a:off x="5647710" y="3286800"/>
            <a:ext cx="5104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Lato"/>
                <a:ea typeface="Lato"/>
              </a:rPr>
              <a:t>W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234" name="TextBox 30"/>
          <p:cNvSpPr/>
          <p:nvPr/>
        </p:nvSpPr>
        <p:spPr>
          <a:xfrm>
            <a:off x="5232270" y="3674520"/>
            <a:ext cx="5104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Lato"/>
                <a:ea typeface="Lato"/>
              </a:rPr>
              <a:t>O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235" name="TextBox 31"/>
          <p:cNvSpPr/>
          <p:nvPr/>
        </p:nvSpPr>
        <p:spPr>
          <a:xfrm>
            <a:off x="5606310" y="3674520"/>
            <a:ext cx="5104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Lato"/>
                <a:ea typeface="Lato"/>
              </a:rPr>
              <a:t>T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236" name="TextBox 7"/>
          <p:cNvSpPr/>
          <p:nvPr/>
        </p:nvSpPr>
        <p:spPr>
          <a:xfrm>
            <a:off x="3754205" y="866520"/>
            <a:ext cx="4243070" cy="58102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sz="3200" b="0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目前由代码实现的部分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8" name="Rectangle 29"/>
          <p:cNvSpPr/>
          <p:nvPr/>
        </p:nvSpPr>
        <p:spPr>
          <a:xfrm>
            <a:off x="7630950" y="2530080"/>
            <a:ext cx="2008080" cy="1370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</a:pP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通过基本的数值运算，求解各个数据点之间的距离和属性值的半方差，并进行分组求平均构建一组数据点。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239" name="Rectangle 30"/>
          <p:cNvSpPr/>
          <p:nvPr/>
        </p:nvSpPr>
        <p:spPr>
          <a:xfrm>
            <a:off x="7630795" y="2200910"/>
            <a:ext cx="395859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2000" b="1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求解距离、半方差等基本数据量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40" name="Rectangle 29"/>
          <p:cNvSpPr/>
          <p:nvPr/>
        </p:nvSpPr>
        <p:spPr>
          <a:xfrm>
            <a:off x="7630950" y="4474080"/>
            <a:ext cx="2008080" cy="16275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</a:pP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通过参数选择确定待求点的邻近点的选取方式：</a:t>
            </a:r>
            <a:r>
              <a:rPr lang="en-US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1</a:t>
            </a: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、根据距离选择最近的点，</a:t>
            </a:r>
            <a:r>
              <a:rPr lang="en-US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2</a:t>
            </a: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、根据点数选择最近的点。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241" name="Rectangle 30"/>
          <p:cNvSpPr/>
          <p:nvPr/>
        </p:nvSpPr>
        <p:spPr>
          <a:xfrm>
            <a:off x="7630795" y="4144645"/>
            <a:ext cx="407035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2000" b="1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待求点的邻近点的选取方式的确定</a:t>
            </a:r>
          </a:p>
        </p:txBody>
      </p:sp>
      <p:sp>
        <p:nvSpPr>
          <p:cNvPr id="242" name="Rectangle 29"/>
          <p:cNvSpPr/>
          <p:nvPr/>
        </p:nvSpPr>
        <p:spPr>
          <a:xfrm>
            <a:off x="1909470" y="2520000"/>
            <a:ext cx="2008080" cy="111442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</a:pP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通过</a:t>
            </a:r>
            <a:r>
              <a:rPr lang="en-US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3σ</a:t>
            </a: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原则，确定</a:t>
            </a:r>
            <a:r>
              <a:rPr lang="en-US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Box-Cox</a:t>
            </a: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正态化中的参数</a:t>
            </a:r>
            <a:r>
              <a:rPr lang="en-US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λ</a:t>
            </a: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，而后对原始数据进行正态化处理。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243" name="Rectangle 30"/>
          <p:cNvSpPr/>
          <p:nvPr/>
        </p:nvSpPr>
        <p:spPr>
          <a:xfrm>
            <a:off x="1919605" y="2205355"/>
            <a:ext cx="1745615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l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2000" b="1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数据预处理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44" name="Rectangle 29"/>
          <p:cNvSpPr/>
          <p:nvPr/>
        </p:nvSpPr>
        <p:spPr>
          <a:xfrm>
            <a:off x="1894350" y="4425840"/>
            <a:ext cx="2008080" cy="16275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</a:pP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采用非线性的最小二乘算法</a:t>
            </a:r>
            <a:r>
              <a:rPr lang="en-US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Levenberg-Marquardt</a:t>
            </a: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来拟合分组求平均后的数据点，得到一条高斯拟合曲线。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245" name="Rectangle 30"/>
          <p:cNvSpPr/>
          <p:nvPr/>
        </p:nvSpPr>
        <p:spPr>
          <a:xfrm>
            <a:off x="1909445" y="4096385"/>
            <a:ext cx="1993265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l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2000" b="1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高斯曲线的拟合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46" name="TextBox 7"/>
          <p:cNvSpPr/>
          <p:nvPr/>
        </p:nvSpPr>
        <p:spPr>
          <a:xfrm>
            <a:off x="861120" y="222120"/>
            <a:ext cx="180720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3200" b="0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实现进展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6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1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3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8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组合 5"/>
          <p:cNvGrpSpPr/>
          <p:nvPr/>
        </p:nvGrpSpPr>
        <p:grpSpPr>
          <a:xfrm>
            <a:off x="371880" y="-1568520"/>
            <a:ext cx="15982560" cy="14045400"/>
            <a:chOff x="371880" y="-1568520"/>
            <a:chExt cx="15982560" cy="14045400"/>
          </a:xfrm>
        </p:grpSpPr>
        <p:sp>
          <p:nvSpPr>
            <p:cNvPr id="375" name="流程图: 接点 12"/>
            <p:cNvSpPr/>
            <p:nvPr/>
          </p:nvSpPr>
          <p:spPr>
            <a:xfrm>
              <a:off x="8523360" y="4645800"/>
              <a:ext cx="7831080" cy="7831080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" name="流程图: 接点 4"/>
            <p:cNvSpPr/>
            <p:nvPr/>
          </p:nvSpPr>
          <p:spPr>
            <a:xfrm>
              <a:off x="10719360" y="-1568520"/>
              <a:ext cx="2619720" cy="261972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流程图: 接点 5"/>
            <p:cNvSpPr/>
            <p:nvPr/>
          </p:nvSpPr>
          <p:spPr>
            <a:xfrm>
              <a:off x="371880" y="6029640"/>
              <a:ext cx="487800" cy="4878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8" name="流程图: 接点 7"/>
            <p:cNvSpPr/>
            <p:nvPr/>
          </p:nvSpPr>
          <p:spPr>
            <a:xfrm>
              <a:off x="371880" y="339120"/>
              <a:ext cx="347760" cy="34776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" name="TextBox 7">
            <a:extLst>
              <a:ext uri="{FF2B5EF4-FFF2-40B4-BE49-F238E27FC236}">
                <a16:creationId xmlns:a16="http://schemas.microsoft.com/office/drawing/2014/main" id="{2B99B6CC-4550-F2C7-6B8B-FCD818F4F4E5}"/>
              </a:ext>
            </a:extLst>
          </p:cNvPr>
          <p:cNvSpPr/>
          <p:nvPr/>
        </p:nvSpPr>
        <p:spPr>
          <a:xfrm>
            <a:off x="861120" y="222120"/>
            <a:ext cx="180720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3200" b="0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实现进展</a:t>
            </a:r>
            <a:endParaRPr lang="en-US" sz="3200" b="0" strike="noStrike" spc="-1">
              <a:latin typeface="Arial" panose="020B06040202020202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179100-2F84-9458-A398-288500FFE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0" y="863010"/>
            <a:ext cx="8741473" cy="51319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组合 5"/>
          <p:cNvGrpSpPr/>
          <p:nvPr/>
        </p:nvGrpSpPr>
        <p:grpSpPr>
          <a:xfrm>
            <a:off x="371880" y="-1568520"/>
            <a:ext cx="15982560" cy="14045400"/>
            <a:chOff x="371880" y="-1568520"/>
            <a:chExt cx="15982560" cy="14045400"/>
          </a:xfrm>
        </p:grpSpPr>
        <p:sp>
          <p:nvSpPr>
            <p:cNvPr id="375" name="流程图: 接点 12"/>
            <p:cNvSpPr/>
            <p:nvPr/>
          </p:nvSpPr>
          <p:spPr>
            <a:xfrm>
              <a:off x="8523360" y="4645800"/>
              <a:ext cx="7831080" cy="7831080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" name="流程图: 接点 4"/>
            <p:cNvSpPr/>
            <p:nvPr/>
          </p:nvSpPr>
          <p:spPr>
            <a:xfrm>
              <a:off x="10719360" y="-1568520"/>
              <a:ext cx="2619720" cy="261972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流程图: 接点 5"/>
            <p:cNvSpPr/>
            <p:nvPr/>
          </p:nvSpPr>
          <p:spPr>
            <a:xfrm>
              <a:off x="371880" y="6029640"/>
              <a:ext cx="487800" cy="4878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8" name="流程图: 接点 7"/>
            <p:cNvSpPr/>
            <p:nvPr/>
          </p:nvSpPr>
          <p:spPr>
            <a:xfrm>
              <a:off x="371880" y="339120"/>
              <a:ext cx="347760" cy="34776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" name="TextBox 7">
            <a:extLst>
              <a:ext uri="{FF2B5EF4-FFF2-40B4-BE49-F238E27FC236}">
                <a16:creationId xmlns:a16="http://schemas.microsoft.com/office/drawing/2014/main" id="{2B99B6CC-4550-F2C7-6B8B-FCD818F4F4E5}"/>
              </a:ext>
            </a:extLst>
          </p:cNvPr>
          <p:cNvSpPr/>
          <p:nvPr/>
        </p:nvSpPr>
        <p:spPr>
          <a:xfrm>
            <a:off x="861120" y="222120"/>
            <a:ext cx="180720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3200" b="0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实现进展</a:t>
            </a:r>
            <a:endParaRPr lang="en-US" sz="3200" b="0" strike="noStrike" spc="-1">
              <a:latin typeface="Arial" panose="020B060402020202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DB9572-D510-E602-CF55-769A9174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80" y="744314"/>
            <a:ext cx="9207278" cy="52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1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Freeform 1"/>
          <p:cNvSpPr/>
          <p:nvPr/>
        </p:nvSpPr>
        <p:spPr>
          <a:xfrm>
            <a:off x="989280" y="1735560"/>
            <a:ext cx="2741400" cy="3724200"/>
          </a:xfrm>
          <a:custGeom>
            <a:avLst/>
            <a:gdLst/>
            <a:ahLst/>
            <a:cxnLst/>
            <a:rect l="l" t="t" r="r" b="b"/>
            <a:pathLst>
              <a:path w="2510971" h="3410858">
                <a:moveTo>
                  <a:pt x="130631" y="0"/>
                </a:moveTo>
                <a:lnTo>
                  <a:pt x="2380340" y="0"/>
                </a:lnTo>
                <a:cubicBezTo>
                  <a:pt x="2452486" y="0"/>
                  <a:pt x="2510971" y="58485"/>
                  <a:pt x="2510971" y="130631"/>
                </a:cubicBezTo>
                <a:lnTo>
                  <a:pt x="2510971" y="406400"/>
                </a:lnTo>
                <a:lnTo>
                  <a:pt x="2510971" y="653141"/>
                </a:lnTo>
                <a:lnTo>
                  <a:pt x="2510971" y="2757717"/>
                </a:lnTo>
                <a:lnTo>
                  <a:pt x="2510971" y="2960914"/>
                </a:lnTo>
                <a:lnTo>
                  <a:pt x="2510971" y="3280227"/>
                </a:lnTo>
                <a:cubicBezTo>
                  <a:pt x="2510971" y="3352373"/>
                  <a:pt x="2452486" y="3410858"/>
                  <a:pt x="2380340" y="3410858"/>
                </a:cubicBezTo>
                <a:lnTo>
                  <a:pt x="130631" y="3410858"/>
                </a:lnTo>
                <a:cubicBezTo>
                  <a:pt x="58485" y="3410858"/>
                  <a:pt x="0" y="3352373"/>
                  <a:pt x="0" y="3280227"/>
                </a:cubicBezTo>
                <a:lnTo>
                  <a:pt x="0" y="2960914"/>
                </a:lnTo>
                <a:lnTo>
                  <a:pt x="0" y="2757717"/>
                </a:lnTo>
                <a:lnTo>
                  <a:pt x="0" y="653141"/>
                </a:lnTo>
                <a:lnTo>
                  <a:pt x="0" y="406400"/>
                </a:lnTo>
                <a:lnTo>
                  <a:pt x="0" y="130631"/>
                </a:lnTo>
                <a:cubicBezTo>
                  <a:pt x="0" y="58485"/>
                  <a:pt x="58485" y="0"/>
                  <a:pt x="130631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A6B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8" name="Group 2"/>
          <p:cNvGrpSpPr/>
          <p:nvPr/>
        </p:nvGrpSpPr>
        <p:grpSpPr>
          <a:xfrm>
            <a:off x="1345320" y="2820240"/>
            <a:ext cx="2152440" cy="2278380"/>
            <a:chOff x="1345320" y="2820240"/>
            <a:chExt cx="2152440" cy="2278380"/>
          </a:xfrm>
        </p:grpSpPr>
        <p:sp>
          <p:nvSpPr>
            <p:cNvPr id="249" name="TextBox 3"/>
            <p:cNvSpPr/>
            <p:nvPr/>
          </p:nvSpPr>
          <p:spPr>
            <a:xfrm>
              <a:off x="1422360" y="2820240"/>
              <a:ext cx="1928880" cy="69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4000" b="1" strike="noStrike" spc="-1">
                  <a:solidFill>
                    <a:srgbClr val="262626"/>
                  </a:solidFill>
                  <a:latin typeface="Source Han Sans CN"/>
                  <a:ea typeface="Source Han Sans CN"/>
                </a:rPr>
                <a:t>$50</a:t>
              </a:r>
              <a:endParaRPr lang="en-US" sz="4000" b="0" strike="noStrike" spc="-1">
                <a:latin typeface="Arial" panose="020B0604020202020204"/>
              </a:endParaRPr>
            </a:p>
          </p:txBody>
        </p:sp>
        <p:sp>
          <p:nvSpPr>
            <p:cNvPr id="250" name="Rectangle 4"/>
            <p:cNvSpPr/>
            <p:nvPr/>
          </p:nvSpPr>
          <p:spPr>
            <a:xfrm>
              <a:off x="1677960" y="3565800"/>
              <a:ext cx="1598760" cy="36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just">
                <a:lnSpc>
                  <a:spcPct val="150000"/>
                </a:lnSpc>
                <a:buNone/>
              </a:pPr>
              <a:r>
                <a:rPr lang="en-US" sz="1200" b="0" strike="noStrike" spc="-1">
                  <a:solidFill>
                    <a:srgbClr val="404040"/>
                  </a:solidFill>
                  <a:latin typeface="Source Han Sans CN"/>
                  <a:ea typeface="Source Han Sans CN"/>
                </a:rPr>
                <a:t>20 GB Data Bases</a:t>
              </a:r>
              <a:endParaRPr lang="en-US" sz="1200" b="0" strike="noStrike" spc="-1">
                <a:latin typeface="Arial" panose="020B0604020202020204"/>
              </a:endParaRPr>
            </a:p>
          </p:txBody>
        </p:sp>
        <p:sp>
          <p:nvSpPr>
            <p:cNvPr id="251" name="Rectangle 5"/>
            <p:cNvSpPr/>
            <p:nvPr/>
          </p:nvSpPr>
          <p:spPr>
            <a:xfrm>
              <a:off x="1898405" y="3934665"/>
              <a:ext cx="1593850" cy="36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algn="just">
                <a:lnSpc>
                  <a:spcPct val="150000"/>
                </a:lnSpc>
                <a:buNone/>
              </a:pPr>
              <a:r>
                <a:rPr lang="en-US" sz="1200" b="0" strike="noStrike" spc="-1">
                  <a:solidFill>
                    <a:srgbClr val="404040"/>
                  </a:solidFill>
                  <a:latin typeface="Source Han Sans CN"/>
                  <a:ea typeface="Source Han Sans CN"/>
                </a:rPr>
                <a:t>2 Year Suport</a:t>
              </a:r>
              <a:endParaRPr lang="en-US" sz="1200" b="0" strike="noStrike" spc="-1">
                <a:latin typeface="Arial" panose="020B0604020202020204"/>
              </a:endParaRPr>
            </a:p>
          </p:txBody>
        </p:sp>
        <p:sp>
          <p:nvSpPr>
            <p:cNvPr id="252" name="Rectangle 6"/>
            <p:cNvSpPr/>
            <p:nvPr/>
          </p:nvSpPr>
          <p:spPr>
            <a:xfrm>
              <a:off x="1898405" y="4732860"/>
              <a:ext cx="1447165" cy="36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algn="just">
                <a:lnSpc>
                  <a:spcPct val="150000"/>
                </a:lnSpc>
                <a:buNone/>
              </a:pPr>
              <a:r>
                <a:rPr lang="en-US" sz="1200" b="0" strike="noStrike" spc="-1">
                  <a:solidFill>
                    <a:srgbClr val="404040"/>
                  </a:solidFill>
                  <a:latin typeface="Source Han Sans CN"/>
                  <a:ea typeface="Source Han Sans CN"/>
                </a:rPr>
                <a:t>50 CMS Items</a:t>
              </a:r>
              <a:endParaRPr lang="en-US" sz="1200" b="0" strike="noStrike" spc="-1">
                <a:latin typeface="Arial" panose="020B0604020202020204"/>
              </a:endParaRPr>
            </a:p>
          </p:txBody>
        </p:sp>
        <p:sp>
          <p:nvSpPr>
            <p:cNvPr id="253" name="Rectangle 7"/>
            <p:cNvSpPr/>
            <p:nvPr/>
          </p:nvSpPr>
          <p:spPr>
            <a:xfrm>
              <a:off x="1677960" y="4319280"/>
              <a:ext cx="1819800" cy="36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just">
                <a:lnSpc>
                  <a:spcPct val="150000"/>
                </a:lnSpc>
                <a:buNone/>
              </a:pPr>
              <a:r>
                <a:rPr lang="en-US" sz="1200" b="0" strike="noStrike" spc="-1">
                  <a:solidFill>
                    <a:srgbClr val="404040"/>
                  </a:solidFill>
                  <a:latin typeface="Source Han Sans CN"/>
                  <a:ea typeface="Source Han Sans CN"/>
                </a:rPr>
                <a:t>2 Unlimited Download</a:t>
              </a:r>
              <a:endParaRPr lang="en-US" sz="1200" b="0" strike="noStrike" spc="-1">
                <a:latin typeface="Arial" panose="020B0604020202020204"/>
              </a:endParaRPr>
            </a:p>
          </p:txBody>
        </p:sp>
        <p:sp>
          <p:nvSpPr>
            <p:cNvPr id="254" name="Shape 2539"/>
            <p:cNvSpPr/>
            <p:nvPr/>
          </p:nvSpPr>
          <p:spPr>
            <a:xfrm>
              <a:off x="1345320" y="3699000"/>
              <a:ext cx="149040" cy="101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5" name="Shape 2539"/>
            <p:cNvSpPr/>
            <p:nvPr/>
          </p:nvSpPr>
          <p:spPr>
            <a:xfrm>
              <a:off x="1566360" y="4075920"/>
              <a:ext cx="149040" cy="101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6" name="Shape 2539"/>
            <p:cNvSpPr/>
            <p:nvPr/>
          </p:nvSpPr>
          <p:spPr>
            <a:xfrm>
              <a:off x="1566360" y="4881240"/>
              <a:ext cx="149040" cy="101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7" name="Shape 2539"/>
            <p:cNvSpPr/>
            <p:nvPr/>
          </p:nvSpPr>
          <p:spPr>
            <a:xfrm>
              <a:off x="1345320" y="4470840"/>
              <a:ext cx="149040" cy="101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58" name="Rounded Rectangle 12"/>
          <p:cNvSpPr/>
          <p:nvPr/>
        </p:nvSpPr>
        <p:spPr>
          <a:xfrm>
            <a:off x="1607760" y="2038320"/>
            <a:ext cx="1504080" cy="4557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Source Han Sans CN"/>
                <a:ea typeface="Source Han Sans CN"/>
              </a:rPr>
              <a:t>Premium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259" name="Freeform 13"/>
          <p:cNvSpPr/>
          <p:nvPr/>
        </p:nvSpPr>
        <p:spPr>
          <a:xfrm>
            <a:off x="4187520" y="1735560"/>
            <a:ext cx="2741400" cy="3724200"/>
          </a:xfrm>
          <a:custGeom>
            <a:avLst/>
            <a:gdLst/>
            <a:ahLst/>
            <a:cxnLst/>
            <a:rect l="l" t="t" r="r" b="b"/>
            <a:pathLst>
              <a:path w="2510971" h="3410858">
                <a:moveTo>
                  <a:pt x="130631" y="0"/>
                </a:moveTo>
                <a:lnTo>
                  <a:pt x="2380340" y="0"/>
                </a:lnTo>
                <a:cubicBezTo>
                  <a:pt x="2452486" y="0"/>
                  <a:pt x="2510971" y="58485"/>
                  <a:pt x="2510971" y="130631"/>
                </a:cubicBezTo>
                <a:lnTo>
                  <a:pt x="2510971" y="406400"/>
                </a:lnTo>
                <a:lnTo>
                  <a:pt x="2510971" y="653141"/>
                </a:lnTo>
                <a:lnTo>
                  <a:pt x="2510971" y="2757717"/>
                </a:lnTo>
                <a:lnTo>
                  <a:pt x="2510971" y="2960914"/>
                </a:lnTo>
                <a:lnTo>
                  <a:pt x="2510971" y="3280227"/>
                </a:lnTo>
                <a:cubicBezTo>
                  <a:pt x="2510971" y="3352373"/>
                  <a:pt x="2452486" y="3410858"/>
                  <a:pt x="2380340" y="3410858"/>
                </a:cubicBezTo>
                <a:lnTo>
                  <a:pt x="130631" y="3410858"/>
                </a:lnTo>
                <a:cubicBezTo>
                  <a:pt x="58485" y="3410858"/>
                  <a:pt x="0" y="3352373"/>
                  <a:pt x="0" y="3280227"/>
                </a:cubicBezTo>
                <a:lnTo>
                  <a:pt x="0" y="2960914"/>
                </a:lnTo>
                <a:lnTo>
                  <a:pt x="0" y="2757717"/>
                </a:lnTo>
                <a:lnTo>
                  <a:pt x="0" y="653141"/>
                </a:lnTo>
                <a:lnTo>
                  <a:pt x="0" y="406400"/>
                </a:lnTo>
                <a:lnTo>
                  <a:pt x="0" y="130631"/>
                </a:lnTo>
                <a:cubicBezTo>
                  <a:pt x="0" y="58485"/>
                  <a:pt x="58485" y="0"/>
                  <a:pt x="130631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418A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0" name="Group 14"/>
          <p:cNvGrpSpPr/>
          <p:nvPr/>
        </p:nvGrpSpPr>
        <p:grpSpPr>
          <a:xfrm>
            <a:off x="4543560" y="2820240"/>
            <a:ext cx="2152440" cy="2275920"/>
            <a:chOff x="4543560" y="2820240"/>
            <a:chExt cx="2152440" cy="2275920"/>
          </a:xfrm>
        </p:grpSpPr>
        <p:sp>
          <p:nvSpPr>
            <p:cNvPr id="261" name="TextBox 15"/>
            <p:cNvSpPr/>
            <p:nvPr/>
          </p:nvSpPr>
          <p:spPr>
            <a:xfrm>
              <a:off x="4620600" y="2820240"/>
              <a:ext cx="1928880" cy="69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4000" b="1" strike="noStrike" spc="-1">
                  <a:solidFill>
                    <a:srgbClr val="418AB3"/>
                  </a:solidFill>
                  <a:latin typeface="Source Han Sans CN"/>
                  <a:ea typeface="Source Han Sans CN"/>
                </a:rPr>
                <a:t>$44</a:t>
              </a:r>
              <a:endParaRPr lang="en-US" sz="4000" b="0" strike="noStrike" spc="-1">
                <a:latin typeface="Arial" panose="020B0604020202020204"/>
              </a:endParaRPr>
            </a:p>
          </p:txBody>
        </p:sp>
        <p:sp>
          <p:nvSpPr>
            <p:cNvPr id="262" name="Rectangle 16"/>
            <p:cNvSpPr/>
            <p:nvPr/>
          </p:nvSpPr>
          <p:spPr>
            <a:xfrm>
              <a:off x="4876200" y="3565800"/>
              <a:ext cx="1598760" cy="36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just">
                <a:lnSpc>
                  <a:spcPct val="150000"/>
                </a:lnSpc>
                <a:buNone/>
              </a:pPr>
              <a:r>
                <a:rPr lang="en-US" sz="1200" b="0" strike="noStrike" spc="-1">
                  <a:solidFill>
                    <a:srgbClr val="404040"/>
                  </a:solidFill>
                  <a:latin typeface="Source Han Sans CN"/>
                  <a:ea typeface="Source Han Sans CN"/>
                </a:rPr>
                <a:t>20 GB Data Bases</a:t>
              </a:r>
              <a:endParaRPr lang="en-US" sz="1200" b="0" strike="noStrike" spc="-1">
                <a:latin typeface="Arial" panose="020B0604020202020204"/>
              </a:endParaRPr>
            </a:p>
          </p:txBody>
        </p:sp>
        <p:sp>
          <p:nvSpPr>
            <p:cNvPr id="263" name="Rectangle 17"/>
            <p:cNvSpPr/>
            <p:nvPr/>
          </p:nvSpPr>
          <p:spPr>
            <a:xfrm>
              <a:off x="5097280" y="3934665"/>
              <a:ext cx="1452880" cy="36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algn="just">
                <a:lnSpc>
                  <a:spcPct val="150000"/>
                </a:lnSpc>
                <a:buNone/>
              </a:pPr>
              <a:r>
                <a:rPr lang="en-US" sz="1200" b="0" strike="noStrike" spc="-1">
                  <a:solidFill>
                    <a:srgbClr val="404040"/>
                  </a:solidFill>
                  <a:latin typeface="Source Han Sans CN"/>
                  <a:ea typeface="Source Han Sans CN"/>
                </a:rPr>
                <a:t>2 Year Suport</a:t>
              </a:r>
              <a:endParaRPr lang="en-US" sz="1200" b="0" strike="noStrike" spc="-1">
                <a:latin typeface="Arial" panose="020B0604020202020204"/>
              </a:endParaRPr>
            </a:p>
          </p:txBody>
        </p:sp>
        <p:sp>
          <p:nvSpPr>
            <p:cNvPr id="264" name="Rectangle 18"/>
            <p:cNvSpPr/>
            <p:nvPr/>
          </p:nvSpPr>
          <p:spPr>
            <a:xfrm>
              <a:off x="5097240" y="4732920"/>
              <a:ext cx="1377720" cy="36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just">
                <a:lnSpc>
                  <a:spcPct val="150000"/>
                </a:lnSpc>
                <a:buNone/>
              </a:pPr>
              <a:r>
                <a:rPr lang="en-US" sz="1200" b="0" strike="noStrike" spc="-1">
                  <a:solidFill>
                    <a:srgbClr val="404040"/>
                  </a:solidFill>
                  <a:latin typeface="Source Han Sans CN"/>
                  <a:ea typeface="Source Han Sans CN"/>
                </a:rPr>
                <a:t>50 CMS Items</a:t>
              </a:r>
              <a:endParaRPr lang="en-US" sz="1200" b="0" strike="noStrike" spc="-1">
                <a:latin typeface="Arial" panose="020B0604020202020204"/>
              </a:endParaRPr>
            </a:p>
          </p:txBody>
        </p:sp>
        <p:sp>
          <p:nvSpPr>
            <p:cNvPr id="265" name="Rectangle 19"/>
            <p:cNvSpPr/>
            <p:nvPr/>
          </p:nvSpPr>
          <p:spPr>
            <a:xfrm>
              <a:off x="4876200" y="4319280"/>
              <a:ext cx="1819800" cy="36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just">
                <a:lnSpc>
                  <a:spcPct val="150000"/>
                </a:lnSpc>
                <a:buNone/>
              </a:pPr>
              <a:r>
                <a:rPr lang="en-US" sz="1200" b="0" strike="noStrike" spc="-1">
                  <a:solidFill>
                    <a:srgbClr val="404040"/>
                  </a:solidFill>
                  <a:latin typeface="Source Han Sans CN"/>
                  <a:ea typeface="Source Han Sans CN"/>
                </a:rPr>
                <a:t>2 Unlimited Download</a:t>
              </a:r>
              <a:endParaRPr lang="en-US" sz="1200" b="0" strike="noStrike" spc="-1">
                <a:latin typeface="Arial" panose="020B0604020202020204"/>
              </a:endParaRPr>
            </a:p>
          </p:txBody>
        </p:sp>
        <p:sp>
          <p:nvSpPr>
            <p:cNvPr id="266" name="Shape 2539"/>
            <p:cNvSpPr/>
            <p:nvPr/>
          </p:nvSpPr>
          <p:spPr>
            <a:xfrm>
              <a:off x="4543560" y="3699000"/>
              <a:ext cx="149040" cy="101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7" name="Shape 2539"/>
            <p:cNvSpPr/>
            <p:nvPr/>
          </p:nvSpPr>
          <p:spPr>
            <a:xfrm>
              <a:off x="4764600" y="4075920"/>
              <a:ext cx="149040" cy="101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8" name="Shape 2539"/>
            <p:cNvSpPr/>
            <p:nvPr/>
          </p:nvSpPr>
          <p:spPr>
            <a:xfrm>
              <a:off x="4764600" y="4881240"/>
              <a:ext cx="149040" cy="101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9" name="Shape 2539"/>
            <p:cNvSpPr/>
            <p:nvPr/>
          </p:nvSpPr>
          <p:spPr>
            <a:xfrm>
              <a:off x="4543560" y="4470840"/>
              <a:ext cx="149040" cy="101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70" name="Rounded Rectangle 24"/>
          <p:cNvSpPr/>
          <p:nvPr/>
        </p:nvSpPr>
        <p:spPr>
          <a:xfrm>
            <a:off x="4806000" y="2038320"/>
            <a:ext cx="1504080" cy="4557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Source Han Sans CN"/>
                <a:ea typeface="Source Han Sans CN"/>
              </a:rPr>
              <a:t>Gold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271" name="TextBox 7"/>
          <p:cNvSpPr/>
          <p:nvPr/>
        </p:nvSpPr>
        <p:spPr>
          <a:xfrm>
            <a:off x="7730280" y="2363400"/>
            <a:ext cx="20088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3600" b="0" strike="noStrike" spc="-1">
                <a:solidFill>
                  <a:srgbClr val="418AB3"/>
                </a:solidFill>
                <a:latin typeface="思源黑体 CN Normal"/>
                <a:ea typeface="思源黑体 CN Normal"/>
              </a:rPr>
              <a:t>测试方法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272" name="Google Shape;86;p19"/>
          <p:cNvSpPr/>
          <p:nvPr/>
        </p:nvSpPr>
        <p:spPr>
          <a:xfrm>
            <a:off x="7729560" y="1891080"/>
            <a:ext cx="3839760" cy="447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2800" b="0" strike="noStrike" spc="-1">
                <a:solidFill>
                  <a:srgbClr val="808080"/>
                </a:solidFill>
                <a:latin typeface="Source Han Sans CN"/>
                <a:ea typeface="宋体" panose="02010600030101010101" pitchFamily="2" charset="-122"/>
              </a:rPr>
              <a:t>下一步内容：</a:t>
            </a:r>
            <a:endParaRPr lang="en-US" sz="2800" b="0" strike="noStrike" spc="-1">
              <a:latin typeface="Arial" panose="020B0604020202020204"/>
            </a:endParaRPr>
          </a:p>
        </p:txBody>
      </p:sp>
      <p:grpSp>
        <p:nvGrpSpPr>
          <p:cNvPr id="274" name="组合 28"/>
          <p:cNvGrpSpPr/>
          <p:nvPr/>
        </p:nvGrpSpPr>
        <p:grpSpPr>
          <a:xfrm>
            <a:off x="371880" y="-1568520"/>
            <a:ext cx="15982560" cy="14045400"/>
            <a:chOff x="371880" y="-1568520"/>
            <a:chExt cx="15982560" cy="14045400"/>
          </a:xfrm>
        </p:grpSpPr>
        <p:sp>
          <p:nvSpPr>
            <p:cNvPr id="275" name="流程图: 接点 12"/>
            <p:cNvSpPr/>
            <p:nvPr/>
          </p:nvSpPr>
          <p:spPr>
            <a:xfrm>
              <a:off x="8523360" y="4645800"/>
              <a:ext cx="7831080" cy="7831080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" name="流程图: 接点 4"/>
            <p:cNvSpPr/>
            <p:nvPr/>
          </p:nvSpPr>
          <p:spPr>
            <a:xfrm>
              <a:off x="10719360" y="-1568520"/>
              <a:ext cx="2619720" cy="261972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流程图: 接点 5"/>
            <p:cNvSpPr/>
            <p:nvPr/>
          </p:nvSpPr>
          <p:spPr>
            <a:xfrm>
              <a:off x="371880" y="6029640"/>
              <a:ext cx="487800" cy="4878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" name="流程图: 接点 7"/>
            <p:cNvSpPr/>
            <p:nvPr/>
          </p:nvSpPr>
          <p:spPr>
            <a:xfrm>
              <a:off x="371880" y="339120"/>
              <a:ext cx="347760" cy="34776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6"/>
          <p:cNvGrpSpPr/>
          <p:nvPr/>
        </p:nvGrpSpPr>
        <p:grpSpPr>
          <a:xfrm>
            <a:off x="2717280" y="2478600"/>
            <a:ext cx="2302200" cy="2508840"/>
            <a:chOff x="2717280" y="2478600"/>
            <a:chExt cx="2302200" cy="2508840"/>
          </a:xfrm>
        </p:grpSpPr>
        <p:sp>
          <p:nvSpPr>
            <p:cNvPr id="280" name="Rectangle 5"/>
            <p:cNvSpPr/>
            <p:nvPr/>
          </p:nvSpPr>
          <p:spPr>
            <a:xfrm>
              <a:off x="2717280" y="2478600"/>
              <a:ext cx="1985760" cy="104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" name="Rectangle 15"/>
            <p:cNvSpPr/>
            <p:nvPr/>
          </p:nvSpPr>
          <p:spPr>
            <a:xfrm>
              <a:off x="2814120" y="4883400"/>
              <a:ext cx="1985760" cy="104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" name="Rectangle 16"/>
            <p:cNvSpPr/>
            <p:nvPr/>
          </p:nvSpPr>
          <p:spPr>
            <a:xfrm rot="5400000">
              <a:off x="3974400" y="3836880"/>
              <a:ext cx="1985760" cy="104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3" name="Oval 4"/>
          <p:cNvSpPr/>
          <p:nvPr/>
        </p:nvSpPr>
        <p:spPr>
          <a:xfrm>
            <a:off x="1127880" y="1491480"/>
            <a:ext cx="2240640" cy="2077200"/>
          </a:xfrm>
          <a:prstGeom prst="ellipse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Oval 11"/>
          <p:cNvSpPr/>
          <p:nvPr/>
        </p:nvSpPr>
        <p:spPr>
          <a:xfrm>
            <a:off x="3895200" y="1454760"/>
            <a:ext cx="2160000" cy="212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Oval 12"/>
          <p:cNvSpPr/>
          <p:nvPr/>
        </p:nvSpPr>
        <p:spPr>
          <a:xfrm>
            <a:off x="1053360" y="3894480"/>
            <a:ext cx="2248920" cy="215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Oval 13"/>
          <p:cNvSpPr/>
          <p:nvPr/>
        </p:nvSpPr>
        <p:spPr>
          <a:xfrm>
            <a:off x="3840480" y="3878640"/>
            <a:ext cx="2244240" cy="21783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Rectangle 29"/>
          <p:cNvSpPr/>
          <p:nvPr/>
        </p:nvSpPr>
        <p:spPr>
          <a:xfrm>
            <a:off x="1343520" y="1701000"/>
            <a:ext cx="1794960" cy="147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ts val="2000"/>
              </a:lnSpc>
              <a:buNone/>
            </a:pPr>
            <a:r>
              <a:rPr lang="zh-CN" sz="1200" b="0" strike="noStrike" spc="-1" dirty="0">
                <a:solidFill>
                  <a:srgbClr val="000000"/>
                </a:solidFill>
                <a:latin typeface="思源黑体 CN Normal"/>
                <a:ea typeface="思源黑体 CN Normal"/>
              </a:rPr>
              <a:t>等价类划分：将输入数据划分为不同的等价类，然后选择代表性的测试用例进行测试，以确保克里金插值算法能够正确处理各个等价类的输入数据。</a:t>
            </a:r>
            <a:endParaRPr lang="en-US" sz="1200" b="0" strike="noStrike" spc="-1" dirty="0">
              <a:latin typeface="Arial" panose="020B0604020202020204"/>
            </a:endParaRPr>
          </a:p>
        </p:txBody>
      </p:sp>
      <p:sp>
        <p:nvSpPr>
          <p:cNvPr id="288" name="Rectangle 29"/>
          <p:cNvSpPr/>
          <p:nvPr/>
        </p:nvSpPr>
        <p:spPr>
          <a:xfrm>
            <a:off x="4070160" y="1851840"/>
            <a:ext cx="1907640" cy="1356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ts val="2000"/>
              </a:lnSpc>
              <a:buNone/>
            </a:pPr>
            <a:r>
              <a:rPr lang="zh-CN" sz="1200" b="0" strike="noStrike" spc="-1" dirty="0">
                <a:solidFill>
                  <a:srgbClr val="F2F2F2"/>
                </a:solidFill>
                <a:latin typeface="思源黑体 CN Normal"/>
                <a:ea typeface="思源黑体 CN Normal"/>
              </a:rPr>
              <a:t>边界值分析：选择输入数据的边界值作为测试用例，包括最小值、最大值、临界值等，以测试算法在边界情况下的表现。</a:t>
            </a:r>
            <a:endParaRPr lang="en-US" sz="1200" b="0" strike="noStrike" spc="-1" dirty="0">
              <a:latin typeface="Arial" panose="020B0604020202020204"/>
            </a:endParaRPr>
          </a:p>
        </p:txBody>
      </p:sp>
      <p:sp>
        <p:nvSpPr>
          <p:cNvPr id="289" name="Rectangle 29"/>
          <p:cNvSpPr/>
          <p:nvPr/>
        </p:nvSpPr>
        <p:spPr>
          <a:xfrm>
            <a:off x="1343520" y="4188600"/>
            <a:ext cx="1613880" cy="1614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ts val="2000"/>
              </a:lnSpc>
              <a:buNone/>
            </a:pPr>
            <a:r>
              <a:rPr lang="zh-CN" sz="1200" b="0" strike="noStrike" spc="-1">
                <a:solidFill>
                  <a:srgbClr val="F2F2F2"/>
                </a:solidFill>
                <a:latin typeface="思源黑体 CN Normal"/>
                <a:ea typeface="思源黑体 CN Normal"/>
              </a:rPr>
              <a:t>回归测试：在进行修改或添加新特性后，重新运行之前通过的测试用例，以确保软件的修改没有引入新的错误。</a:t>
            </a: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290" name="Rectangle 29"/>
          <p:cNvSpPr/>
          <p:nvPr/>
        </p:nvSpPr>
        <p:spPr>
          <a:xfrm>
            <a:off x="4136400" y="4249440"/>
            <a:ext cx="1760400" cy="1360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ts val="2000"/>
              </a:lnSpc>
              <a:buNone/>
            </a:pPr>
            <a:r>
              <a:rPr lang="zh-CN" sz="1200" b="0" strike="noStrike" spc="-1">
                <a:solidFill>
                  <a:srgbClr val="F2F2F2"/>
                </a:solidFill>
                <a:latin typeface="思源黑体 CN Normal"/>
                <a:ea typeface="思源黑体 CN Normal"/>
              </a:rPr>
              <a:t>功能性测试：验证软件的功能性需求是否满足，例如检查输入数据是否被正确解析和处理，输出结果是否符合预期。</a:t>
            </a:r>
            <a:endParaRPr lang="en-US" sz="1200" b="0" strike="noStrike" spc="-1">
              <a:latin typeface="Arial" panose="020B0604020202020204"/>
            </a:endParaRPr>
          </a:p>
        </p:txBody>
      </p:sp>
      <p:grpSp>
        <p:nvGrpSpPr>
          <p:cNvPr id="291" name="Group 29"/>
          <p:cNvGrpSpPr/>
          <p:nvPr/>
        </p:nvGrpSpPr>
        <p:grpSpPr>
          <a:xfrm>
            <a:off x="6514920" y="2537280"/>
            <a:ext cx="462960" cy="464040"/>
            <a:chOff x="6514920" y="2537280"/>
            <a:chExt cx="462960" cy="464040"/>
          </a:xfrm>
        </p:grpSpPr>
        <p:sp>
          <p:nvSpPr>
            <p:cNvPr id="292" name="AutoShape 37"/>
            <p:cNvSpPr/>
            <p:nvPr/>
          </p:nvSpPr>
          <p:spPr>
            <a:xfrm>
              <a:off x="6514920" y="2581200"/>
              <a:ext cx="421560" cy="420120"/>
            </a:xfrm>
            <a:custGeom>
              <a:avLst/>
              <a:gdLst/>
              <a:ahLst/>
              <a:cxnLst/>
              <a:rect l="l" t="t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chemeClr val="accent2">
                <a:alpha val="99000"/>
              </a:scheme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3" name="AutoShape 38"/>
            <p:cNvSpPr/>
            <p:nvPr/>
          </p:nvSpPr>
          <p:spPr>
            <a:xfrm>
              <a:off x="6717960" y="2769840"/>
              <a:ext cx="70920" cy="71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chemeClr val="accent2">
                <a:alpha val="99000"/>
              </a:scheme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4" name="AutoShape 39"/>
            <p:cNvSpPr/>
            <p:nvPr/>
          </p:nvSpPr>
          <p:spPr>
            <a:xfrm>
              <a:off x="6906960" y="2537280"/>
              <a:ext cx="70920" cy="71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chemeClr val="accent2">
                <a:alpha val="99000"/>
              </a:scheme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5" name="AutoShape 40"/>
            <p:cNvSpPr/>
            <p:nvPr/>
          </p:nvSpPr>
          <p:spPr>
            <a:xfrm>
              <a:off x="6630480" y="2755800"/>
              <a:ext cx="56520" cy="56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chemeClr val="accent2">
                <a:alpha val="99000"/>
              </a:scheme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6" name="AutoShape 41"/>
            <p:cNvSpPr/>
            <p:nvPr/>
          </p:nvSpPr>
          <p:spPr>
            <a:xfrm>
              <a:off x="6688440" y="2857320"/>
              <a:ext cx="28080" cy="27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chemeClr val="accent2">
                <a:alpha val="99000"/>
              </a:scheme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7" name="AutoShape 42"/>
            <p:cNvSpPr/>
            <p:nvPr/>
          </p:nvSpPr>
          <p:spPr>
            <a:xfrm>
              <a:off x="6921000" y="2639160"/>
              <a:ext cx="27000" cy="28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chemeClr val="accent2">
                <a:alpha val="99000"/>
              </a:scheme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98" name="Rectangle 29"/>
          <p:cNvSpPr/>
          <p:nvPr/>
        </p:nvSpPr>
        <p:spPr>
          <a:xfrm>
            <a:off x="7329960" y="2740320"/>
            <a:ext cx="3630240" cy="264568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</a:pPr>
            <a:r>
              <a:rPr lang="zh-CN" altLang="en-US" sz="1600" spc="-1" dirty="0">
                <a:solidFill>
                  <a:srgbClr val="808080"/>
                </a:solidFill>
                <a:latin typeface="思源黑体 CN Normal"/>
                <a:ea typeface="思源黑体 CN Normal"/>
              </a:rPr>
              <a:t>代入原始数据进行预测，比较误差</a:t>
            </a:r>
            <a:endParaRPr lang="en-US" altLang="zh-CN" sz="1600" spc="-1" dirty="0">
              <a:solidFill>
                <a:srgbClr val="808080"/>
              </a:solidFill>
              <a:latin typeface="思源黑体 CN Normal"/>
              <a:ea typeface="思源黑体 CN Normal"/>
            </a:endParaRPr>
          </a:p>
          <a:p>
            <a:pPr>
              <a:lnSpc>
                <a:spcPts val="2000"/>
              </a:lnSpc>
              <a:buNone/>
            </a:pPr>
            <a:r>
              <a:rPr lang="zh-CN" altLang="en-US" sz="1600" spc="-1" dirty="0">
                <a:solidFill>
                  <a:srgbClr val="808080"/>
                </a:solidFill>
                <a:latin typeface="思源黑体 CN Normal"/>
                <a:ea typeface="思源黑体 CN Normal"/>
              </a:rPr>
              <a:t>因为克里金插值算法是由已知值预测未知值，因此我们无法直接检测输出结果是否完全正确。我们可以间接检测：即将已知数据集划分成训练集和测试集，将训练集预测结果与测试集数据进行比较，观察他们的误差，若预测结果与真实结果具有较小的误差则认为模型正确。</a:t>
            </a:r>
            <a:endParaRPr lang="en-US" altLang="zh-CN" sz="1600" spc="-1" dirty="0">
              <a:solidFill>
                <a:srgbClr val="808080"/>
              </a:solidFill>
              <a:latin typeface="思源黑体 CN Normal"/>
              <a:ea typeface="思源黑体 CN Normal"/>
            </a:endParaRPr>
          </a:p>
          <a:p>
            <a:pPr>
              <a:lnSpc>
                <a:spcPts val="2000"/>
              </a:lnSpc>
              <a:buNone/>
            </a:pPr>
            <a:endParaRPr lang="en-US" altLang="zh-CN" sz="1600" b="0" strike="noStrike" spc="-1" dirty="0">
              <a:solidFill>
                <a:srgbClr val="808080"/>
              </a:solidFill>
              <a:latin typeface="思源黑体 CN Normal"/>
              <a:ea typeface="思源黑体 CN Normal"/>
            </a:endParaRPr>
          </a:p>
        </p:txBody>
      </p:sp>
      <p:sp>
        <p:nvSpPr>
          <p:cNvPr id="299" name="Rectangle 30"/>
          <p:cNvSpPr/>
          <p:nvPr/>
        </p:nvSpPr>
        <p:spPr>
          <a:xfrm>
            <a:off x="7329960" y="2293560"/>
            <a:ext cx="17568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2400" b="1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黑盒测试</a:t>
            </a:r>
            <a:endParaRPr lang="en-US" sz="2400" b="0" strike="noStrike" spc="-1">
              <a:latin typeface="Arial" panose="020B0604020202020204"/>
            </a:endParaRPr>
          </a:p>
        </p:txBody>
      </p:sp>
      <p:grpSp>
        <p:nvGrpSpPr>
          <p:cNvPr id="300" name="组合 32"/>
          <p:cNvGrpSpPr/>
          <p:nvPr/>
        </p:nvGrpSpPr>
        <p:grpSpPr>
          <a:xfrm>
            <a:off x="371880" y="-1568520"/>
            <a:ext cx="15982560" cy="14045400"/>
            <a:chOff x="371880" y="-1568520"/>
            <a:chExt cx="15982560" cy="14045400"/>
          </a:xfrm>
        </p:grpSpPr>
        <p:sp>
          <p:nvSpPr>
            <p:cNvPr id="301" name="流程图: 接点 12"/>
            <p:cNvSpPr/>
            <p:nvPr/>
          </p:nvSpPr>
          <p:spPr>
            <a:xfrm>
              <a:off x="8523360" y="4645800"/>
              <a:ext cx="7831080" cy="7831080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流程图: 接点 4"/>
            <p:cNvSpPr/>
            <p:nvPr/>
          </p:nvSpPr>
          <p:spPr>
            <a:xfrm>
              <a:off x="10719360" y="-1568520"/>
              <a:ext cx="2619720" cy="261972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" name="流程图: 接点 5"/>
            <p:cNvSpPr/>
            <p:nvPr/>
          </p:nvSpPr>
          <p:spPr>
            <a:xfrm>
              <a:off x="371880" y="6029640"/>
              <a:ext cx="487800" cy="4878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4" name="流程图: 接点 7"/>
            <p:cNvSpPr/>
            <p:nvPr/>
          </p:nvSpPr>
          <p:spPr>
            <a:xfrm>
              <a:off x="371880" y="339120"/>
              <a:ext cx="347760" cy="34776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5" name="TextBox 7"/>
          <p:cNvSpPr/>
          <p:nvPr/>
        </p:nvSpPr>
        <p:spPr>
          <a:xfrm>
            <a:off x="859320" y="222120"/>
            <a:ext cx="221436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32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测试和验证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组合 14"/>
          <p:cNvGrpSpPr/>
          <p:nvPr/>
        </p:nvGrpSpPr>
        <p:grpSpPr>
          <a:xfrm>
            <a:off x="371880" y="-1568520"/>
            <a:ext cx="15982560" cy="14045400"/>
            <a:chOff x="371880" y="-1568520"/>
            <a:chExt cx="15982560" cy="14045400"/>
          </a:xfrm>
        </p:grpSpPr>
        <p:sp>
          <p:nvSpPr>
            <p:cNvPr id="307" name="流程图: 接点 12"/>
            <p:cNvSpPr/>
            <p:nvPr/>
          </p:nvSpPr>
          <p:spPr>
            <a:xfrm>
              <a:off x="8523360" y="4645800"/>
              <a:ext cx="7831080" cy="7831080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8" name="流程图: 接点 4"/>
            <p:cNvSpPr/>
            <p:nvPr/>
          </p:nvSpPr>
          <p:spPr>
            <a:xfrm>
              <a:off x="10719360" y="-1568520"/>
              <a:ext cx="2619720" cy="261972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流程图: 接点 5"/>
            <p:cNvSpPr/>
            <p:nvPr/>
          </p:nvSpPr>
          <p:spPr>
            <a:xfrm>
              <a:off x="371880" y="6029640"/>
              <a:ext cx="487800" cy="4878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流程图: 接点 7"/>
            <p:cNvSpPr/>
            <p:nvPr/>
          </p:nvSpPr>
          <p:spPr>
            <a:xfrm>
              <a:off x="371880" y="339120"/>
              <a:ext cx="347760" cy="34776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11" name="Rectangle: Rounded Corners 45"/>
          <p:cNvSpPr/>
          <p:nvPr/>
        </p:nvSpPr>
        <p:spPr>
          <a:xfrm>
            <a:off x="790560" y="1374120"/>
            <a:ext cx="5712120" cy="4531680"/>
          </a:xfrm>
          <a:prstGeom prst="roundRect">
            <a:avLst>
              <a:gd name="adj" fmla="val 62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Rectangle 29"/>
          <p:cNvSpPr/>
          <p:nvPr/>
        </p:nvSpPr>
        <p:spPr>
          <a:xfrm>
            <a:off x="1177560" y="2236320"/>
            <a:ext cx="2339280" cy="1106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</a:pP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确保测试用例能够覆盖到克里金插值算法中的所有语句，以发现潜在的语法错误或逻辑错误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313" name="Rectangle 30"/>
          <p:cNvSpPr/>
          <p:nvPr/>
        </p:nvSpPr>
        <p:spPr>
          <a:xfrm>
            <a:off x="1178280" y="1852920"/>
            <a:ext cx="1221840" cy="383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1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语句覆盖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314" name="Rectangle 29"/>
          <p:cNvSpPr/>
          <p:nvPr/>
        </p:nvSpPr>
        <p:spPr>
          <a:xfrm>
            <a:off x="3920760" y="2208240"/>
            <a:ext cx="2339280" cy="1106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</a:pP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测试用例需要覆盖到克里金插值算法中的所有分支情况，以验证算法在不同情况下的正确性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315" name="Rectangle 30"/>
          <p:cNvSpPr/>
          <p:nvPr/>
        </p:nvSpPr>
        <p:spPr>
          <a:xfrm>
            <a:off x="3920760" y="1842840"/>
            <a:ext cx="13366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1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分支覆盖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316" name="Rectangle 29"/>
          <p:cNvSpPr/>
          <p:nvPr/>
        </p:nvSpPr>
        <p:spPr>
          <a:xfrm>
            <a:off x="1177560" y="4168080"/>
            <a:ext cx="2339280" cy="1360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</a:pP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测试用例需要覆盖到克里金插值算法中的所有条件情况，包括真值和假值，以确保算法在不同条件下的正确性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317" name="Rectangle 30"/>
          <p:cNvSpPr/>
          <p:nvPr/>
        </p:nvSpPr>
        <p:spPr>
          <a:xfrm>
            <a:off x="1177560" y="3774600"/>
            <a:ext cx="13366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1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条件覆盖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318" name="Rectangle 29"/>
          <p:cNvSpPr/>
          <p:nvPr/>
        </p:nvSpPr>
        <p:spPr>
          <a:xfrm>
            <a:off x="3920760" y="4168080"/>
            <a:ext cx="2339280" cy="1614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</a:pP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测试用例需要覆盖到克里金插值算法中的循环结构，包括循环次数为</a:t>
            </a:r>
            <a:r>
              <a:rPr lang="en-US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0</a:t>
            </a: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、</a:t>
            </a:r>
            <a:r>
              <a:rPr lang="en-US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1</a:t>
            </a: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、多次的情况，以测试算法在不同循环情况下的正确性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319" name="Rectangle 30"/>
          <p:cNvSpPr/>
          <p:nvPr/>
        </p:nvSpPr>
        <p:spPr>
          <a:xfrm>
            <a:off x="3920760" y="3774600"/>
            <a:ext cx="13366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00" b="1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循环覆盖</a:t>
            </a:r>
            <a:endParaRPr lang="en-US" sz="1800" b="0" strike="noStrike" spc="-1">
              <a:latin typeface="Arial" panose="020B0604020202020204"/>
            </a:endParaRPr>
          </a:p>
        </p:txBody>
      </p:sp>
      <p:grpSp>
        <p:nvGrpSpPr>
          <p:cNvPr id="320" name="Group 39"/>
          <p:cNvGrpSpPr/>
          <p:nvPr/>
        </p:nvGrpSpPr>
        <p:grpSpPr>
          <a:xfrm>
            <a:off x="6757920" y="2616840"/>
            <a:ext cx="317520" cy="463680"/>
            <a:chOff x="6757920" y="2616840"/>
            <a:chExt cx="317520" cy="463680"/>
          </a:xfrm>
        </p:grpSpPr>
        <p:sp>
          <p:nvSpPr>
            <p:cNvPr id="321" name="AutoShape 97"/>
            <p:cNvSpPr/>
            <p:nvPr/>
          </p:nvSpPr>
          <p:spPr>
            <a:xfrm>
              <a:off x="6757920" y="2616840"/>
              <a:ext cx="317520" cy="463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solidFill>
              <a:schemeClr val="accent2">
                <a:alpha val="99000"/>
              </a:scheme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2" name="AutoShape 98"/>
            <p:cNvSpPr/>
            <p:nvPr/>
          </p:nvSpPr>
          <p:spPr>
            <a:xfrm>
              <a:off x="6888240" y="2660400"/>
              <a:ext cx="57240" cy="12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solidFill>
              <a:schemeClr val="accent2">
                <a:alpha val="99000"/>
              </a:scheme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3" name="AutoShape 99"/>
            <p:cNvSpPr/>
            <p:nvPr/>
          </p:nvSpPr>
          <p:spPr>
            <a:xfrm>
              <a:off x="6903000" y="3024000"/>
              <a:ext cx="27000" cy="12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solidFill>
              <a:schemeClr val="accent2">
                <a:alpha val="99000"/>
              </a:scheme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24" name="Rectangle 29"/>
          <p:cNvSpPr/>
          <p:nvPr/>
        </p:nvSpPr>
        <p:spPr>
          <a:xfrm>
            <a:off x="7330680" y="2781360"/>
            <a:ext cx="3630240" cy="2900559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</a:pPr>
            <a:r>
              <a:rPr lang="zh-CN" sz="1600" b="0" strike="noStrike" spc="-1" dirty="0">
                <a:solidFill>
                  <a:srgbClr val="808080"/>
                </a:solidFill>
                <a:latin typeface="思源黑体 CN Normal"/>
                <a:ea typeface="思源黑体 CN Normal"/>
              </a:rPr>
              <a:t>除此之外，还会进行其它例如性能、可靠性等测试，以保证程序的质量和正确性</a:t>
            </a:r>
            <a:endParaRPr lang="en-US" altLang="zh-CN" sz="1600" b="0" strike="noStrike" spc="-1" dirty="0">
              <a:solidFill>
                <a:srgbClr val="808080"/>
              </a:solidFill>
              <a:latin typeface="思源黑体 CN Normal"/>
              <a:ea typeface="思源黑体 CN Normal"/>
            </a:endParaRPr>
          </a:p>
          <a:p>
            <a:pPr>
              <a:lnSpc>
                <a:spcPts val="2000"/>
              </a:lnSpc>
              <a:buNone/>
            </a:pPr>
            <a:r>
              <a:rPr lang="zh-CN" altLang="en-US" sz="1600" spc="-1" dirty="0">
                <a:solidFill>
                  <a:srgbClr val="808080"/>
                </a:solidFill>
                <a:latin typeface="思源黑体 CN Normal"/>
              </a:rPr>
              <a:t>模块测试：写代码的时候每实现一个模块功能就进行测试。（克里金插值算法是数值计算类算法），每个模块的输出值都是可以由数学计算直接得出，因此每实现一个模块我们都会找一组有代表性的数据进行输入，将模块代码输出结果与数学推导数值进行对比，从而检测模块功能的正确性。</a:t>
            </a:r>
            <a:endParaRPr lang="en-US" sz="1600" b="0" strike="noStrike" spc="-1" dirty="0">
              <a:latin typeface="Arial" panose="020B0604020202020204"/>
            </a:endParaRPr>
          </a:p>
        </p:txBody>
      </p:sp>
      <p:sp>
        <p:nvSpPr>
          <p:cNvPr id="325" name="Rectangle 30"/>
          <p:cNvSpPr/>
          <p:nvPr/>
        </p:nvSpPr>
        <p:spPr>
          <a:xfrm>
            <a:off x="7329960" y="2371680"/>
            <a:ext cx="19191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2400" b="1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白盒测试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326" name="TextBox 7"/>
          <p:cNvSpPr/>
          <p:nvPr/>
        </p:nvSpPr>
        <p:spPr>
          <a:xfrm>
            <a:off x="859320" y="222120"/>
            <a:ext cx="221436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32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测试和验证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组合 17"/>
          <p:cNvGrpSpPr/>
          <p:nvPr/>
        </p:nvGrpSpPr>
        <p:grpSpPr>
          <a:xfrm>
            <a:off x="371880" y="-1568520"/>
            <a:ext cx="15982560" cy="14045400"/>
            <a:chOff x="371880" y="-1568520"/>
            <a:chExt cx="15982560" cy="14045400"/>
          </a:xfrm>
        </p:grpSpPr>
        <p:sp>
          <p:nvSpPr>
            <p:cNvPr id="396" name="流程图: 接点 12"/>
            <p:cNvSpPr/>
            <p:nvPr/>
          </p:nvSpPr>
          <p:spPr>
            <a:xfrm>
              <a:off x="8523360" y="4645800"/>
              <a:ext cx="7831080" cy="7831080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7" name="流程图: 接点 4"/>
            <p:cNvSpPr/>
            <p:nvPr/>
          </p:nvSpPr>
          <p:spPr>
            <a:xfrm>
              <a:off x="10719360" y="-1568520"/>
              <a:ext cx="2619720" cy="261972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8" name="流程图: 接点 5"/>
            <p:cNvSpPr/>
            <p:nvPr/>
          </p:nvSpPr>
          <p:spPr>
            <a:xfrm>
              <a:off x="371880" y="6029640"/>
              <a:ext cx="487800" cy="4878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" name="流程图: 接点 7"/>
            <p:cNvSpPr/>
            <p:nvPr/>
          </p:nvSpPr>
          <p:spPr>
            <a:xfrm>
              <a:off x="371880" y="339120"/>
              <a:ext cx="347760" cy="34776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00" name="Shape 238"/>
          <p:cNvSpPr/>
          <p:nvPr/>
        </p:nvSpPr>
        <p:spPr>
          <a:xfrm rot="5400000">
            <a:off x="1558080" y="3615120"/>
            <a:ext cx="740880" cy="74088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1" name="Shape 251"/>
          <p:cNvSpPr/>
          <p:nvPr/>
        </p:nvSpPr>
        <p:spPr>
          <a:xfrm>
            <a:off x="1748520" y="3810960"/>
            <a:ext cx="349200" cy="349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cubicBezTo>
                  <a:pt x="7915" y="0"/>
                  <a:pt x="5204" y="1124"/>
                  <a:pt x="3164" y="3164"/>
                </a:cubicBezTo>
                <a:cubicBezTo>
                  <a:pt x="1124" y="5204"/>
                  <a:pt x="0" y="7915"/>
                  <a:pt x="0" y="10800"/>
                </a:cubicBezTo>
                <a:cubicBezTo>
                  <a:pt x="0" y="13685"/>
                  <a:pt x="1124" y="16396"/>
                  <a:pt x="3164" y="18436"/>
                </a:cubicBezTo>
                <a:cubicBezTo>
                  <a:pt x="5204" y="20476"/>
                  <a:pt x="7915" y="21600"/>
                  <a:pt x="10800" y="21600"/>
                </a:cubicBezTo>
                <a:cubicBezTo>
                  <a:pt x="13685" y="21600"/>
                  <a:pt x="16396" y="20476"/>
                  <a:pt x="18436" y="18436"/>
                </a:cubicBezTo>
                <a:cubicBezTo>
                  <a:pt x="20476" y="16396"/>
                  <a:pt x="21600" y="13685"/>
                  <a:pt x="21600" y="10800"/>
                </a:cubicBezTo>
                <a:cubicBezTo>
                  <a:pt x="21600" y="7915"/>
                  <a:pt x="20476" y="5204"/>
                  <a:pt x="18436" y="3164"/>
                </a:cubicBezTo>
                <a:cubicBezTo>
                  <a:pt x="16396" y="1124"/>
                  <a:pt x="13685" y="0"/>
                  <a:pt x="10800" y="0"/>
                </a:cubicBezTo>
                <a:close/>
                <a:moveTo>
                  <a:pt x="10800" y="675"/>
                </a:moveTo>
                <a:cubicBezTo>
                  <a:pt x="13505" y="675"/>
                  <a:pt x="16049" y="1726"/>
                  <a:pt x="17961" y="3639"/>
                </a:cubicBezTo>
                <a:cubicBezTo>
                  <a:pt x="19874" y="5551"/>
                  <a:pt x="20925" y="8095"/>
                  <a:pt x="20925" y="10800"/>
                </a:cubicBezTo>
                <a:cubicBezTo>
                  <a:pt x="20925" y="13505"/>
                  <a:pt x="19874" y="16049"/>
                  <a:pt x="17961" y="17961"/>
                </a:cubicBezTo>
                <a:cubicBezTo>
                  <a:pt x="16049" y="19874"/>
                  <a:pt x="13505" y="20925"/>
                  <a:pt x="10800" y="20925"/>
                </a:cubicBezTo>
                <a:cubicBezTo>
                  <a:pt x="8095" y="20925"/>
                  <a:pt x="5551" y="19874"/>
                  <a:pt x="3639" y="17961"/>
                </a:cubicBezTo>
                <a:cubicBezTo>
                  <a:pt x="1726" y="16049"/>
                  <a:pt x="675" y="13505"/>
                  <a:pt x="675" y="10800"/>
                </a:cubicBezTo>
                <a:cubicBezTo>
                  <a:pt x="675" y="8095"/>
                  <a:pt x="1726" y="5551"/>
                  <a:pt x="3639" y="3639"/>
                </a:cubicBezTo>
                <a:cubicBezTo>
                  <a:pt x="5551" y="1726"/>
                  <a:pt x="8095" y="675"/>
                  <a:pt x="10800" y="675"/>
                </a:cubicBezTo>
                <a:close/>
                <a:moveTo>
                  <a:pt x="10800" y="2700"/>
                </a:moveTo>
                <a:cubicBezTo>
                  <a:pt x="8636" y="2700"/>
                  <a:pt x="6602" y="3543"/>
                  <a:pt x="5073" y="5073"/>
                </a:cubicBezTo>
                <a:cubicBezTo>
                  <a:pt x="3543" y="6603"/>
                  <a:pt x="2700" y="8637"/>
                  <a:pt x="2700" y="10800"/>
                </a:cubicBezTo>
                <a:cubicBezTo>
                  <a:pt x="2700" y="12963"/>
                  <a:pt x="3543" y="14997"/>
                  <a:pt x="5073" y="16527"/>
                </a:cubicBezTo>
                <a:cubicBezTo>
                  <a:pt x="6602" y="18057"/>
                  <a:pt x="8636" y="18900"/>
                  <a:pt x="10800" y="18900"/>
                </a:cubicBezTo>
                <a:cubicBezTo>
                  <a:pt x="12963" y="18900"/>
                  <a:pt x="14997" y="18057"/>
                  <a:pt x="16527" y="16527"/>
                </a:cubicBezTo>
                <a:cubicBezTo>
                  <a:pt x="18057" y="14997"/>
                  <a:pt x="18900" y="12963"/>
                  <a:pt x="18900" y="10800"/>
                </a:cubicBezTo>
                <a:cubicBezTo>
                  <a:pt x="18900" y="8637"/>
                  <a:pt x="18057" y="6603"/>
                  <a:pt x="16527" y="5073"/>
                </a:cubicBezTo>
                <a:cubicBezTo>
                  <a:pt x="14997" y="3543"/>
                  <a:pt x="12963" y="2700"/>
                  <a:pt x="10800" y="2700"/>
                </a:cubicBezTo>
                <a:close/>
                <a:moveTo>
                  <a:pt x="10800" y="3375"/>
                </a:moveTo>
                <a:cubicBezTo>
                  <a:pt x="12783" y="3375"/>
                  <a:pt x="14650" y="4145"/>
                  <a:pt x="16052" y="5548"/>
                </a:cubicBezTo>
                <a:cubicBezTo>
                  <a:pt x="17455" y="6950"/>
                  <a:pt x="18225" y="8817"/>
                  <a:pt x="18225" y="10800"/>
                </a:cubicBezTo>
                <a:cubicBezTo>
                  <a:pt x="18225" y="12783"/>
                  <a:pt x="17455" y="14650"/>
                  <a:pt x="16052" y="16052"/>
                </a:cubicBezTo>
                <a:cubicBezTo>
                  <a:pt x="14650" y="17455"/>
                  <a:pt x="12783" y="18225"/>
                  <a:pt x="10800" y="18225"/>
                </a:cubicBezTo>
                <a:cubicBezTo>
                  <a:pt x="8817" y="18225"/>
                  <a:pt x="6950" y="17455"/>
                  <a:pt x="5548" y="16052"/>
                </a:cubicBezTo>
                <a:cubicBezTo>
                  <a:pt x="4145" y="14650"/>
                  <a:pt x="3375" y="12783"/>
                  <a:pt x="3375" y="10800"/>
                </a:cubicBezTo>
                <a:cubicBezTo>
                  <a:pt x="3375" y="8817"/>
                  <a:pt x="4145" y="6950"/>
                  <a:pt x="5548" y="5548"/>
                </a:cubicBezTo>
                <a:cubicBezTo>
                  <a:pt x="6950" y="4145"/>
                  <a:pt x="8817" y="3375"/>
                  <a:pt x="10800" y="3375"/>
                </a:cubicBezTo>
                <a:close/>
                <a:moveTo>
                  <a:pt x="10800" y="5400"/>
                </a:moveTo>
                <a:cubicBezTo>
                  <a:pt x="9358" y="5400"/>
                  <a:pt x="8002" y="5962"/>
                  <a:pt x="6982" y="6982"/>
                </a:cubicBezTo>
                <a:cubicBezTo>
                  <a:pt x="5962" y="8001"/>
                  <a:pt x="5400" y="9358"/>
                  <a:pt x="5400" y="10800"/>
                </a:cubicBezTo>
                <a:cubicBezTo>
                  <a:pt x="5400" y="12242"/>
                  <a:pt x="5962" y="13599"/>
                  <a:pt x="6982" y="14618"/>
                </a:cubicBezTo>
                <a:cubicBezTo>
                  <a:pt x="8002" y="15638"/>
                  <a:pt x="9358" y="16200"/>
                  <a:pt x="10800" y="16200"/>
                </a:cubicBezTo>
                <a:cubicBezTo>
                  <a:pt x="12242" y="16200"/>
                  <a:pt x="13599" y="15638"/>
                  <a:pt x="14618" y="14618"/>
                </a:cubicBezTo>
                <a:cubicBezTo>
                  <a:pt x="15638" y="13599"/>
                  <a:pt x="16200" y="12242"/>
                  <a:pt x="16200" y="10800"/>
                </a:cubicBezTo>
                <a:cubicBezTo>
                  <a:pt x="16200" y="9358"/>
                  <a:pt x="15638" y="8001"/>
                  <a:pt x="14618" y="6982"/>
                </a:cubicBezTo>
                <a:cubicBezTo>
                  <a:pt x="13599" y="5962"/>
                  <a:pt x="12242" y="5400"/>
                  <a:pt x="10800" y="5400"/>
                </a:cubicBezTo>
                <a:close/>
                <a:moveTo>
                  <a:pt x="10800" y="6075"/>
                </a:moveTo>
                <a:cubicBezTo>
                  <a:pt x="12062" y="6075"/>
                  <a:pt x="13251" y="6564"/>
                  <a:pt x="14143" y="7457"/>
                </a:cubicBezTo>
                <a:cubicBezTo>
                  <a:pt x="15036" y="8349"/>
                  <a:pt x="15525" y="9538"/>
                  <a:pt x="15525" y="10800"/>
                </a:cubicBezTo>
                <a:cubicBezTo>
                  <a:pt x="15525" y="12062"/>
                  <a:pt x="15036" y="13251"/>
                  <a:pt x="14143" y="14143"/>
                </a:cubicBezTo>
                <a:cubicBezTo>
                  <a:pt x="13251" y="15036"/>
                  <a:pt x="12062" y="15525"/>
                  <a:pt x="10800" y="15525"/>
                </a:cubicBezTo>
                <a:cubicBezTo>
                  <a:pt x="9538" y="15525"/>
                  <a:pt x="8349" y="15036"/>
                  <a:pt x="7457" y="14143"/>
                </a:cubicBezTo>
                <a:cubicBezTo>
                  <a:pt x="6564" y="13251"/>
                  <a:pt x="6075" y="12062"/>
                  <a:pt x="6075" y="10800"/>
                </a:cubicBezTo>
                <a:cubicBezTo>
                  <a:pt x="6075" y="9538"/>
                  <a:pt x="6564" y="8349"/>
                  <a:pt x="7457" y="7457"/>
                </a:cubicBezTo>
                <a:cubicBezTo>
                  <a:pt x="8349" y="6564"/>
                  <a:pt x="9538" y="6075"/>
                  <a:pt x="10800" y="6075"/>
                </a:cubicBezTo>
                <a:close/>
                <a:moveTo>
                  <a:pt x="10800" y="8100"/>
                </a:moveTo>
                <a:cubicBezTo>
                  <a:pt x="10079" y="8100"/>
                  <a:pt x="9401" y="8381"/>
                  <a:pt x="8891" y="8891"/>
                </a:cubicBezTo>
                <a:cubicBezTo>
                  <a:pt x="8380" y="9401"/>
                  <a:pt x="8100" y="10079"/>
                  <a:pt x="8100" y="10800"/>
                </a:cubicBezTo>
                <a:cubicBezTo>
                  <a:pt x="8100" y="11521"/>
                  <a:pt x="8380" y="12199"/>
                  <a:pt x="8891" y="12709"/>
                </a:cubicBezTo>
                <a:cubicBezTo>
                  <a:pt x="9401" y="13219"/>
                  <a:pt x="10079" y="13500"/>
                  <a:pt x="10800" y="13500"/>
                </a:cubicBezTo>
                <a:cubicBezTo>
                  <a:pt x="11521" y="13500"/>
                  <a:pt x="12199" y="13219"/>
                  <a:pt x="12709" y="12709"/>
                </a:cubicBezTo>
                <a:cubicBezTo>
                  <a:pt x="13219" y="12199"/>
                  <a:pt x="13500" y="11521"/>
                  <a:pt x="13500" y="10800"/>
                </a:cubicBezTo>
                <a:cubicBezTo>
                  <a:pt x="13500" y="10079"/>
                  <a:pt x="13219" y="9401"/>
                  <a:pt x="12709" y="8891"/>
                </a:cubicBezTo>
                <a:cubicBezTo>
                  <a:pt x="12199" y="8381"/>
                  <a:pt x="11521" y="8100"/>
                  <a:pt x="10800" y="8100"/>
                </a:cubicBezTo>
                <a:close/>
                <a:moveTo>
                  <a:pt x="10800" y="8775"/>
                </a:moveTo>
                <a:cubicBezTo>
                  <a:pt x="11341" y="8775"/>
                  <a:pt x="11851" y="8983"/>
                  <a:pt x="12234" y="9366"/>
                </a:cubicBezTo>
                <a:cubicBezTo>
                  <a:pt x="12617" y="9749"/>
                  <a:pt x="12825" y="10259"/>
                  <a:pt x="12825" y="10800"/>
                </a:cubicBezTo>
                <a:cubicBezTo>
                  <a:pt x="12825" y="11341"/>
                  <a:pt x="12617" y="11851"/>
                  <a:pt x="12234" y="12234"/>
                </a:cubicBezTo>
                <a:cubicBezTo>
                  <a:pt x="11851" y="12617"/>
                  <a:pt x="11341" y="12825"/>
                  <a:pt x="10800" y="12825"/>
                </a:cubicBezTo>
                <a:cubicBezTo>
                  <a:pt x="10259" y="12825"/>
                  <a:pt x="9748" y="12617"/>
                  <a:pt x="9366" y="12234"/>
                </a:cubicBezTo>
                <a:cubicBezTo>
                  <a:pt x="8983" y="11851"/>
                  <a:pt x="8775" y="11341"/>
                  <a:pt x="8775" y="10800"/>
                </a:cubicBezTo>
                <a:cubicBezTo>
                  <a:pt x="8775" y="10259"/>
                  <a:pt x="8983" y="9749"/>
                  <a:pt x="9366" y="9366"/>
                </a:cubicBezTo>
                <a:cubicBezTo>
                  <a:pt x="9748" y="8983"/>
                  <a:pt x="10259" y="8775"/>
                  <a:pt x="10800" y="8775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2" name="Shape 254"/>
          <p:cNvSpPr/>
          <p:nvPr/>
        </p:nvSpPr>
        <p:spPr>
          <a:xfrm rot="5400000">
            <a:off x="1553040" y="2082600"/>
            <a:ext cx="727560" cy="72756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3" name="Shape 252"/>
          <p:cNvSpPr/>
          <p:nvPr/>
        </p:nvSpPr>
        <p:spPr>
          <a:xfrm>
            <a:off x="1805400" y="2252880"/>
            <a:ext cx="237960" cy="42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8458" y="2891"/>
                </a:moveTo>
                <a:lnTo>
                  <a:pt x="5454" y="1526"/>
                </a:lnTo>
                <a:lnTo>
                  <a:pt x="5454" y="675"/>
                </a:lnTo>
                <a:lnTo>
                  <a:pt x="10800" y="675"/>
                </a:lnTo>
                <a:lnTo>
                  <a:pt x="16146" y="675"/>
                </a:lnTo>
                <a:lnTo>
                  <a:pt x="16146" y="1526"/>
                </a:lnTo>
                <a:lnTo>
                  <a:pt x="13141" y="2891"/>
                </a:lnTo>
                <a:lnTo>
                  <a:pt x="14407" y="9006"/>
                </a:lnTo>
                <a:lnTo>
                  <a:pt x="19770" y="10360"/>
                </a:lnTo>
                <a:lnTo>
                  <a:pt x="20196" y="11812"/>
                </a:lnTo>
                <a:lnTo>
                  <a:pt x="10800" y="11812"/>
                </a:lnTo>
                <a:lnTo>
                  <a:pt x="1403" y="11812"/>
                </a:lnTo>
                <a:lnTo>
                  <a:pt x="1828" y="10360"/>
                </a:lnTo>
                <a:lnTo>
                  <a:pt x="7192" y="9005"/>
                </a:lnTo>
                <a:cubicBezTo>
                  <a:pt x="7192" y="9005"/>
                  <a:pt x="8458" y="2891"/>
                  <a:pt x="8458" y="2891"/>
                </a:cubicBezTo>
                <a:close/>
                <a:moveTo>
                  <a:pt x="762" y="9890"/>
                </a:moveTo>
                <a:lnTo>
                  <a:pt x="0" y="12488"/>
                </a:lnTo>
                <a:lnTo>
                  <a:pt x="10206" y="12488"/>
                </a:lnTo>
                <a:lnTo>
                  <a:pt x="10206" y="21600"/>
                </a:lnTo>
                <a:lnTo>
                  <a:pt x="11394" y="21600"/>
                </a:lnTo>
                <a:lnTo>
                  <a:pt x="11394" y="12488"/>
                </a:lnTo>
                <a:lnTo>
                  <a:pt x="21600" y="12488"/>
                </a:lnTo>
                <a:lnTo>
                  <a:pt x="20838" y="9890"/>
                </a:lnTo>
                <a:lnTo>
                  <a:pt x="15508" y="8545"/>
                </a:lnTo>
                <a:lnTo>
                  <a:pt x="14399" y="3184"/>
                </a:lnTo>
                <a:lnTo>
                  <a:pt x="17334" y="1849"/>
                </a:lnTo>
                <a:lnTo>
                  <a:pt x="17334" y="0"/>
                </a:lnTo>
                <a:lnTo>
                  <a:pt x="10800" y="0"/>
                </a:lnTo>
                <a:lnTo>
                  <a:pt x="4265" y="0"/>
                </a:lnTo>
                <a:lnTo>
                  <a:pt x="4265" y="1849"/>
                </a:lnTo>
                <a:lnTo>
                  <a:pt x="7201" y="3184"/>
                </a:lnTo>
                <a:lnTo>
                  <a:pt x="6091" y="8544"/>
                </a:lnTo>
                <a:cubicBezTo>
                  <a:pt x="6091" y="8544"/>
                  <a:pt x="762" y="9890"/>
                  <a:pt x="762" y="989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FFFFFF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4" name="Shape 238"/>
          <p:cNvSpPr/>
          <p:nvPr/>
        </p:nvSpPr>
        <p:spPr>
          <a:xfrm rot="5400000">
            <a:off x="6692400" y="3615120"/>
            <a:ext cx="740880" cy="7408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5" name="Shape 251"/>
          <p:cNvSpPr/>
          <p:nvPr/>
        </p:nvSpPr>
        <p:spPr>
          <a:xfrm>
            <a:off x="6882840" y="3810960"/>
            <a:ext cx="349200" cy="349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cubicBezTo>
                  <a:pt x="7915" y="0"/>
                  <a:pt x="5204" y="1124"/>
                  <a:pt x="3164" y="3164"/>
                </a:cubicBezTo>
                <a:cubicBezTo>
                  <a:pt x="1124" y="5204"/>
                  <a:pt x="0" y="7915"/>
                  <a:pt x="0" y="10800"/>
                </a:cubicBezTo>
                <a:cubicBezTo>
                  <a:pt x="0" y="13685"/>
                  <a:pt x="1124" y="16396"/>
                  <a:pt x="3164" y="18436"/>
                </a:cubicBezTo>
                <a:cubicBezTo>
                  <a:pt x="5204" y="20476"/>
                  <a:pt x="7915" y="21600"/>
                  <a:pt x="10800" y="21600"/>
                </a:cubicBezTo>
                <a:cubicBezTo>
                  <a:pt x="13685" y="21600"/>
                  <a:pt x="16396" y="20476"/>
                  <a:pt x="18436" y="18436"/>
                </a:cubicBezTo>
                <a:cubicBezTo>
                  <a:pt x="20476" y="16396"/>
                  <a:pt x="21600" y="13685"/>
                  <a:pt x="21600" y="10800"/>
                </a:cubicBezTo>
                <a:cubicBezTo>
                  <a:pt x="21600" y="7915"/>
                  <a:pt x="20476" y="5204"/>
                  <a:pt x="18436" y="3164"/>
                </a:cubicBezTo>
                <a:cubicBezTo>
                  <a:pt x="16396" y="1124"/>
                  <a:pt x="13685" y="0"/>
                  <a:pt x="10800" y="0"/>
                </a:cubicBezTo>
                <a:close/>
                <a:moveTo>
                  <a:pt x="10800" y="675"/>
                </a:moveTo>
                <a:cubicBezTo>
                  <a:pt x="13505" y="675"/>
                  <a:pt x="16049" y="1726"/>
                  <a:pt x="17961" y="3639"/>
                </a:cubicBezTo>
                <a:cubicBezTo>
                  <a:pt x="19874" y="5551"/>
                  <a:pt x="20925" y="8095"/>
                  <a:pt x="20925" y="10800"/>
                </a:cubicBezTo>
                <a:cubicBezTo>
                  <a:pt x="20925" y="13505"/>
                  <a:pt x="19874" y="16049"/>
                  <a:pt x="17961" y="17961"/>
                </a:cubicBezTo>
                <a:cubicBezTo>
                  <a:pt x="16049" y="19874"/>
                  <a:pt x="13505" y="20925"/>
                  <a:pt x="10800" y="20925"/>
                </a:cubicBezTo>
                <a:cubicBezTo>
                  <a:pt x="8095" y="20925"/>
                  <a:pt x="5551" y="19874"/>
                  <a:pt x="3639" y="17961"/>
                </a:cubicBezTo>
                <a:cubicBezTo>
                  <a:pt x="1726" y="16049"/>
                  <a:pt x="675" y="13505"/>
                  <a:pt x="675" y="10800"/>
                </a:cubicBezTo>
                <a:cubicBezTo>
                  <a:pt x="675" y="8095"/>
                  <a:pt x="1726" y="5551"/>
                  <a:pt x="3639" y="3639"/>
                </a:cubicBezTo>
                <a:cubicBezTo>
                  <a:pt x="5551" y="1726"/>
                  <a:pt x="8095" y="675"/>
                  <a:pt x="10800" y="675"/>
                </a:cubicBezTo>
                <a:close/>
                <a:moveTo>
                  <a:pt x="10800" y="2700"/>
                </a:moveTo>
                <a:cubicBezTo>
                  <a:pt x="8636" y="2700"/>
                  <a:pt x="6602" y="3543"/>
                  <a:pt x="5073" y="5073"/>
                </a:cubicBezTo>
                <a:cubicBezTo>
                  <a:pt x="3543" y="6603"/>
                  <a:pt x="2700" y="8637"/>
                  <a:pt x="2700" y="10800"/>
                </a:cubicBezTo>
                <a:cubicBezTo>
                  <a:pt x="2700" y="12963"/>
                  <a:pt x="3543" y="14997"/>
                  <a:pt x="5073" y="16527"/>
                </a:cubicBezTo>
                <a:cubicBezTo>
                  <a:pt x="6602" y="18057"/>
                  <a:pt x="8636" y="18900"/>
                  <a:pt x="10800" y="18900"/>
                </a:cubicBezTo>
                <a:cubicBezTo>
                  <a:pt x="12963" y="18900"/>
                  <a:pt x="14997" y="18057"/>
                  <a:pt x="16527" y="16527"/>
                </a:cubicBezTo>
                <a:cubicBezTo>
                  <a:pt x="18057" y="14997"/>
                  <a:pt x="18900" y="12963"/>
                  <a:pt x="18900" y="10800"/>
                </a:cubicBezTo>
                <a:cubicBezTo>
                  <a:pt x="18900" y="8637"/>
                  <a:pt x="18057" y="6603"/>
                  <a:pt x="16527" y="5073"/>
                </a:cubicBezTo>
                <a:cubicBezTo>
                  <a:pt x="14997" y="3543"/>
                  <a:pt x="12963" y="2700"/>
                  <a:pt x="10800" y="2700"/>
                </a:cubicBezTo>
                <a:close/>
                <a:moveTo>
                  <a:pt x="10800" y="3375"/>
                </a:moveTo>
                <a:cubicBezTo>
                  <a:pt x="12783" y="3375"/>
                  <a:pt x="14650" y="4145"/>
                  <a:pt x="16052" y="5548"/>
                </a:cubicBezTo>
                <a:cubicBezTo>
                  <a:pt x="17455" y="6950"/>
                  <a:pt x="18225" y="8817"/>
                  <a:pt x="18225" y="10800"/>
                </a:cubicBezTo>
                <a:cubicBezTo>
                  <a:pt x="18225" y="12783"/>
                  <a:pt x="17455" y="14650"/>
                  <a:pt x="16052" y="16052"/>
                </a:cubicBezTo>
                <a:cubicBezTo>
                  <a:pt x="14650" y="17455"/>
                  <a:pt x="12783" y="18225"/>
                  <a:pt x="10800" y="18225"/>
                </a:cubicBezTo>
                <a:cubicBezTo>
                  <a:pt x="8817" y="18225"/>
                  <a:pt x="6950" y="17455"/>
                  <a:pt x="5548" y="16052"/>
                </a:cubicBezTo>
                <a:cubicBezTo>
                  <a:pt x="4145" y="14650"/>
                  <a:pt x="3375" y="12783"/>
                  <a:pt x="3375" y="10800"/>
                </a:cubicBezTo>
                <a:cubicBezTo>
                  <a:pt x="3375" y="8817"/>
                  <a:pt x="4145" y="6950"/>
                  <a:pt x="5548" y="5548"/>
                </a:cubicBezTo>
                <a:cubicBezTo>
                  <a:pt x="6950" y="4145"/>
                  <a:pt x="8817" y="3375"/>
                  <a:pt x="10800" y="3375"/>
                </a:cubicBezTo>
                <a:close/>
                <a:moveTo>
                  <a:pt x="10800" y="5400"/>
                </a:moveTo>
                <a:cubicBezTo>
                  <a:pt x="9358" y="5400"/>
                  <a:pt x="8002" y="5962"/>
                  <a:pt x="6982" y="6982"/>
                </a:cubicBezTo>
                <a:cubicBezTo>
                  <a:pt x="5962" y="8001"/>
                  <a:pt x="5400" y="9358"/>
                  <a:pt x="5400" y="10800"/>
                </a:cubicBezTo>
                <a:cubicBezTo>
                  <a:pt x="5400" y="12242"/>
                  <a:pt x="5962" y="13599"/>
                  <a:pt x="6982" y="14618"/>
                </a:cubicBezTo>
                <a:cubicBezTo>
                  <a:pt x="8002" y="15638"/>
                  <a:pt x="9358" y="16200"/>
                  <a:pt x="10800" y="16200"/>
                </a:cubicBezTo>
                <a:cubicBezTo>
                  <a:pt x="12242" y="16200"/>
                  <a:pt x="13599" y="15638"/>
                  <a:pt x="14618" y="14618"/>
                </a:cubicBezTo>
                <a:cubicBezTo>
                  <a:pt x="15638" y="13599"/>
                  <a:pt x="16200" y="12242"/>
                  <a:pt x="16200" y="10800"/>
                </a:cubicBezTo>
                <a:cubicBezTo>
                  <a:pt x="16200" y="9358"/>
                  <a:pt x="15638" y="8001"/>
                  <a:pt x="14618" y="6982"/>
                </a:cubicBezTo>
                <a:cubicBezTo>
                  <a:pt x="13599" y="5962"/>
                  <a:pt x="12242" y="5400"/>
                  <a:pt x="10800" y="5400"/>
                </a:cubicBezTo>
                <a:close/>
                <a:moveTo>
                  <a:pt x="10800" y="6075"/>
                </a:moveTo>
                <a:cubicBezTo>
                  <a:pt x="12062" y="6075"/>
                  <a:pt x="13251" y="6564"/>
                  <a:pt x="14143" y="7457"/>
                </a:cubicBezTo>
                <a:cubicBezTo>
                  <a:pt x="15036" y="8349"/>
                  <a:pt x="15525" y="9538"/>
                  <a:pt x="15525" y="10800"/>
                </a:cubicBezTo>
                <a:cubicBezTo>
                  <a:pt x="15525" y="12062"/>
                  <a:pt x="15036" y="13251"/>
                  <a:pt x="14143" y="14143"/>
                </a:cubicBezTo>
                <a:cubicBezTo>
                  <a:pt x="13251" y="15036"/>
                  <a:pt x="12062" y="15525"/>
                  <a:pt x="10800" y="15525"/>
                </a:cubicBezTo>
                <a:cubicBezTo>
                  <a:pt x="9538" y="15525"/>
                  <a:pt x="8349" y="15036"/>
                  <a:pt x="7457" y="14143"/>
                </a:cubicBezTo>
                <a:cubicBezTo>
                  <a:pt x="6564" y="13251"/>
                  <a:pt x="6075" y="12062"/>
                  <a:pt x="6075" y="10800"/>
                </a:cubicBezTo>
                <a:cubicBezTo>
                  <a:pt x="6075" y="9538"/>
                  <a:pt x="6564" y="8349"/>
                  <a:pt x="7457" y="7457"/>
                </a:cubicBezTo>
                <a:cubicBezTo>
                  <a:pt x="8349" y="6564"/>
                  <a:pt x="9538" y="6075"/>
                  <a:pt x="10800" y="6075"/>
                </a:cubicBezTo>
                <a:close/>
                <a:moveTo>
                  <a:pt x="10800" y="8100"/>
                </a:moveTo>
                <a:cubicBezTo>
                  <a:pt x="10079" y="8100"/>
                  <a:pt x="9401" y="8381"/>
                  <a:pt x="8891" y="8891"/>
                </a:cubicBezTo>
                <a:cubicBezTo>
                  <a:pt x="8380" y="9401"/>
                  <a:pt x="8100" y="10079"/>
                  <a:pt x="8100" y="10800"/>
                </a:cubicBezTo>
                <a:cubicBezTo>
                  <a:pt x="8100" y="11521"/>
                  <a:pt x="8380" y="12199"/>
                  <a:pt x="8891" y="12709"/>
                </a:cubicBezTo>
                <a:cubicBezTo>
                  <a:pt x="9401" y="13219"/>
                  <a:pt x="10079" y="13500"/>
                  <a:pt x="10800" y="13500"/>
                </a:cubicBezTo>
                <a:cubicBezTo>
                  <a:pt x="11521" y="13500"/>
                  <a:pt x="12199" y="13219"/>
                  <a:pt x="12709" y="12709"/>
                </a:cubicBezTo>
                <a:cubicBezTo>
                  <a:pt x="13219" y="12199"/>
                  <a:pt x="13500" y="11521"/>
                  <a:pt x="13500" y="10800"/>
                </a:cubicBezTo>
                <a:cubicBezTo>
                  <a:pt x="13500" y="10079"/>
                  <a:pt x="13219" y="9401"/>
                  <a:pt x="12709" y="8891"/>
                </a:cubicBezTo>
                <a:cubicBezTo>
                  <a:pt x="12199" y="8381"/>
                  <a:pt x="11521" y="8100"/>
                  <a:pt x="10800" y="8100"/>
                </a:cubicBezTo>
                <a:close/>
                <a:moveTo>
                  <a:pt x="10800" y="8775"/>
                </a:moveTo>
                <a:cubicBezTo>
                  <a:pt x="11341" y="8775"/>
                  <a:pt x="11851" y="8983"/>
                  <a:pt x="12234" y="9366"/>
                </a:cubicBezTo>
                <a:cubicBezTo>
                  <a:pt x="12617" y="9749"/>
                  <a:pt x="12825" y="10259"/>
                  <a:pt x="12825" y="10800"/>
                </a:cubicBezTo>
                <a:cubicBezTo>
                  <a:pt x="12825" y="11341"/>
                  <a:pt x="12617" y="11851"/>
                  <a:pt x="12234" y="12234"/>
                </a:cubicBezTo>
                <a:cubicBezTo>
                  <a:pt x="11851" y="12617"/>
                  <a:pt x="11341" y="12825"/>
                  <a:pt x="10800" y="12825"/>
                </a:cubicBezTo>
                <a:cubicBezTo>
                  <a:pt x="10259" y="12825"/>
                  <a:pt x="9748" y="12617"/>
                  <a:pt x="9366" y="12234"/>
                </a:cubicBezTo>
                <a:cubicBezTo>
                  <a:pt x="8983" y="11851"/>
                  <a:pt x="8775" y="11341"/>
                  <a:pt x="8775" y="10800"/>
                </a:cubicBezTo>
                <a:cubicBezTo>
                  <a:pt x="8775" y="10259"/>
                  <a:pt x="8983" y="9749"/>
                  <a:pt x="9366" y="9366"/>
                </a:cubicBezTo>
                <a:cubicBezTo>
                  <a:pt x="9748" y="8983"/>
                  <a:pt x="10259" y="8775"/>
                  <a:pt x="10800" y="8775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6" name="Shape 254"/>
          <p:cNvSpPr/>
          <p:nvPr/>
        </p:nvSpPr>
        <p:spPr>
          <a:xfrm rot="5400000">
            <a:off x="6687360" y="2082600"/>
            <a:ext cx="727560" cy="72756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7" name="Shape 252"/>
          <p:cNvSpPr/>
          <p:nvPr/>
        </p:nvSpPr>
        <p:spPr>
          <a:xfrm>
            <a:off x="6939720" y="2252880"/>
            <a:ext cx="237960" cy="42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8458" y="2891"/>
                </a:moveTo>
                <a:lnTo>
                  <a:pt x="5454" y="1526"/>
                </a:lnTo>
                <a:lnTo>
                  <a:pt x="5454" y="675"/>
                </a:lnTo>
                <a:lnTo>
                  <a:pt x="10800" y="675"/>
                </a:lnTo>
                <a:lnTo>
                  <a:pt x="16146" y="675"/>
                </a:lnTo>
                <a:lnTo>
                  <a:pt x="16146" y="1526"/>
                </a:lnTo>
                <a:lnTo>
                  <a:pt x="13141" y="2891"/>
                </a:lnTo>
                <a:lnTo>
                  <a:pt x="14407" y="9006"/>
                </a:lnTo>
                <a:lnTo>
                  <a:pt x="19770" y="10360"/>
                </a:lnTo>
                <a:lnTo>
                  <a:pt x="20196" y="11812"/>
                </a:lnTo>
                <a:lnTo>
                  <a:pt x="10800" y="11812"/>
                </a:lnTo>
                <a:lnTo>
                  <a:pt x="1403" y="11812"/>
                </a:lnTo>
                <a:lnTo>
                  <a:pt x="1828" y="10360"/>
                </a:lnTo>
                <a:lnTo>
                  <a:pt x="7192" y="9005"/>
                </a:lnTo>
                <a:cubicBezTo>
                  <a:pt x="7192" y="9005"/>
                  <a:pt x="8458" y="2891"/>
                  <a:pt x="8458" y="2891"/>
                </a:cubicBezTo>
                <a:close/>
                <a:moveTo>
                  <a:pt x="762" y="9890"/>
                </a:moveTo>
                <a:lnTo>
                  <a:pt x="0" y="12488"/>
                </a:lnTo>
                <a:lnTo>
                  <a:pt x="10206" y="12488"/>
                </a:lnTo>
                <a:lnTo>
                  <a:pt x="10206" y="21600"/>
                </a:lnTo>
                <a:lnTo>
                  <a:pt x="11394" y="21600"/>
                </a:lnTo>
                <a:lnTo>
                  <a:pt x="11394" y="12488"/>
                </a:lnTo>
                <a:lnTo>
                  <a:pt x="21600" y="12488"/>
                </a:lnTo>
                <a:lnTo>
                  <a:pt x="20838" y="9890"/>
                </a:lnTo>
                <a:lnTo>
                  <a:pt x="15508" y="8545"/>
                </a:lnTo>
                <a:lnTo>
                  <a:pt x="14399" y="3184"/>
                </a:lnTo>
                <a:lnTo>
                  <a:pt x="17334" y="1849"/>
                </a:lnTo>
                <a:lnTo>
                  <a:pt x="17334" y="0"/>
                </a:lnTo>
                <a:lnTo>
                  <a:pt x="10800" y="0"/>
                </a:lnTo>
                <a:lnTo>
                  <a:pt x="4265" y="0"/>
                </a:lnTo>
                <a:lnTo>
                  <a:pt x="4265" y="1849"/>
                </a:lnTo>
                <a:lnTo>
                  <a:pt x="7201" y="3184"/>
                </a:lnTo>
                <a:lnTo>
                  <a:pt x="6091" y="8544"/>
                </a:lnTo>
                <a:cubicBezTo>
                  <a:pt x="6091" y="8544"/>
                  <a:pt x="762" y="9890"/>
                  <a:pt x="762" y="989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FFFFFF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8" name="矩形 9"/>
          <p:cNvSpPr/>
          <p:nvPr/>
        </p:nvSpPr>
        <p:spPr>
          <a:xfrm>
            <a:off x="2756160" y="2257200"/>
            <a:ext cx="2466360" cy="8578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</a:pPr>
            <a:r>
              <a:rPr lang="zh-CN" sz="1400" b="0" strike="noStrike" spc="-1">
                <a:solidFill>
                  <a:srgbClr val="808080"/>
                </a:solidFill>
                <a:latin typeface="Source Han Sans SC"/>
                <a:ea typeface="Source Han Sans SC"/>
              </a:rPr>
              <a:t>寻找多样的，具有不同特征的数据进行测试和结果的呈现</a:t>
            </a:r>
          </a:p>
        </p:txBody>
      </p:sp>
      <p:sp>
        <p:nvSpPr>
          <p:cNvPr id="409" name="矩形 10"/>
          <p:cNvSpPr/>
          <p:nvPr/>
        </p:nvSpPr>
        <p:spPr>
          <a:xfrm>
            <a:off x="2756160" y="1906920"/>
            <a:ext cx="1933200" cy="37465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60" b="1" strike="noStrike" spc="-1">
                <a:solidFill>
                  <a:srgbClr val="404040"/>
                </a:solidFill>
                <a:latin typeface="Source Han Sans SC"/>
                <a:ea typeface="Source Han Sans SC"/>
              </a:rPr>
              <a:t>寻找合适数据</a:t>
            </a:r>
            <a:endParaRPr lang="en-US" sz="1860" b="0" strike="noStrike" spc="-1">
              <a:latin typeface="Arial" panose="020B0604020202020204"/>
            </a:endParaRPr>
          </a:p>
        </p:txBody>
      </p:sp>
      <p:sp>
        <p:nvSpPr>
          <p:cNvPr id="410" name="矩形 11"/>
          <p:cNvSpPr/>
          <p:nvPr/>
        </p:nvSpPr>
        <p:spPr>
          <a:xfrm>
            <a:off x="2756160" y="3810960"/>
            <a:ext cx="2466360" cy="8578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</a:pPr>
            <a:r>
              <a:rPr lang="zh-CN" sz="1400" b="0" strike="noStrike" spc="-1">
                <a:solidFill>
                  <a:srgbClr val="808080"/>
                </a:solidFill>
                <a:latin typeface="Source Han Sans SC"/>
                <a:ea typeface="Source Han Sans SC"/>
              </a:rPr>
              <a:t>选择和制作相应的界面来进行人机交互，实现数据输入和结果输出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411" name="矩形 12"/>
          <p:cNvSpPr/>
          <p:nvPr/>
        </p:nvSpPr>
        <p:spPr>
          <a:xfrm>
            <a:off x="2756160" y="3461040"/>
            <a:ext cx="1933200" cy="37465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60" b="1" strike="noStrike" spc="-1">
                <a:solidFill>
                  <a:srgbClr val="404040"/>
                </a:solidFill>
                <a:latin typeface="Source Han Sans SC"/>
                <a:ea typeface="Source Han Sans SC"/>
              </a:rPr>
              <a:t>项目交互性</a:t>
            </a:r>
            <a:endParaRPr lang="en-US" sz="1860" b="0" strike="noStrike" spc="-1">
              <a:latin typeface="Arial" panose="020B0604020202020204"/>
            </a:endParaRPr>
          </a:p>
        </p:txBody>
      </p:sp>
      <p:sp>
        <p:nvSpPr>
          <p:cNvPr id="412" name="矩形 13"/>
          <p:cNvSpPr/>
          <p:nvPr/>
        </p:nvSpPr>
        <p:spPr>
          <a:xfrm>
            <a:off x="7902720" y="2257200"/>
            <a:ext cx="2466360" cy="6013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</a:pPr>
            <a:r>
              <a:rPr lang="zh-CN" sz="1400" b="0" strike="noStrike" spc="-1">
                <a:solidFill>
                  <a:srgbClr val="808080"/>
                </a:solidFill>
                <a:latin typeface="Source Han Sans SC"/>
                <a:ea typeface="Source Han Sans SC"/>
              </a:rPr>
              <a:t>不断寻找程序漏洞，从不同角度对程序进行测试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413" name="矩形 14"/>
          <p:cNvSpPr/>
          <p:nvPr/>
        </p:nvSpPr>
        <p:spPr>
          <a:xfrm>
            <a:off x="7902720" y="1906920"/>
            <a:ext cx="1933200" cy="37465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60" b="1" strike="noStrike" spc="-1">
                <a:solidFill>
                  <a:srgbClr val="404040"/>
                </a:solidFill>
                <a:latin typeface="Source Han Sans SC"/>
                <a:ea typeface="Source Han Sans SC"/>
              </a:rPr>
              <a:t>进行程序测试</a:t>
            </a:r>
            <a:endParaRPr lang="en-US" sz="1860" b="0" strike="noStrike" spc="-1">
              <a:latin typeface="Arial" panose="020B0604020202020204"/>
            </a:endParaRPr>
          </a:p>
        </p:txBody>
      </p:sp>
      <p:sp>
        <p:nvSpPr>
          <p:cNvPr id="414" name="矩形 15"/>
          <p:cNvSpPr/>
          <p:nvPr/>
        </p:nvSpPr>
        <p:spPr>
          <a:xfrm>
            <a:off x="7902720" y="3810960"/>
            <a:ext cx="2466360" cy="8578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</a:pPr>
            <a:r>
              <a:rPr lang="zh-CN" sz="1400" b="0" strike="noStrike" spc="-1">
                <a:solidFill>
                  <a:srgbClr val="808080"/>
                </a:solidFill>
                <a:latin typeface="Source Han Sans SC"/>
                <a:ea typeface="Source Han Sans SC"/>
              </a:rPr>
              <a:t>完善其它项目必须工作如剩余算法的完善、模块说明和报告的撰写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415" name="矩形 16"/>
          <p:cNvSpPr/>
          <p:nvPr/>
        </p:nvSpPr>
        <p:spPr>
          <a:xfrm>
            <a:off x="7902720" y="3461040"/>
            <a:ext cx="1933200" cy="37465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60" b="1" strike="noStrike" spc="-1">
                <a:solidFill>
                  <a:srgbClr val="404040"/>
                </a:solidFill>
                <a:latin typeface="Source Han Sans SC"/>
                <a:ea typeface="Source Han Sans SC"/>
              </a:rPr>
              <a:t>项目完整性</a:t>
            </a:r>
            <a:endParaRPr lang="en-US" sz="1860" b="0" strike="noStrike" spc="-1">
              <a:latin typeface="Arial" panose="020B0604020202020204"/>
            </a:endParaRPr>
          </a:p>
        </p:txBody>
      </p:sp>
      <p:sp>
        <p:nvSpPr>
          <p:cNvPr id="416" name="TextBox 7"/>
          <p:cNvSpPr/>
          <p:nvPr/>
        </p:nvSpPr>
        <p:spPr>
          <a:xfrm>
            <a:off x="861120" y="222120"/>
            <a:ext cx="180720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3200" b="0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未来展望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25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25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2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25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25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25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25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25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25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25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25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25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25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9" dur="25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25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25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5" dur="25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25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25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1" dur="25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流程图: 接点 3"/>
          <p:cNvSpPr/>
          <p:nvPr/>
        </p:nvSpPr>
        <p:spPr>
          <a:xfrm>
            <a:off x="-3316680" y="-4576320"/>
            <a:ext cx="7053480" cy="705348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流程图: 接点 4"/>
          <p:cNvSpPr/>
          <p:nvPr/>
        </p:nvSpPr>
        <p:spPr>
          <a:xfrm>
            <a:off x="10210680" y="-853560"/>
            <a:ext cx="2619720" cy="261972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流程图: 接点 5"/>
          <p:cNvSpPr/>
          <p:nvPr/>
        </p:nvSpPr>
        <p:spPr>
          <a:xfrm>
            <a:off x="10761840" y="5695920"/>
            <a:ext cx="680400" cy="6804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流程图: 接点 12"/>
          <p:cNvSpPr/>
          <p:nvPr/>
        </p:nvSpPr>
        <p:spPr>
          <a:xfrm>
            <a:off x="-2293200" y="4989240"/>
            <a:ext cx="7831080" cy="7831080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流程图: 接点 6"/>
          <p:cNvSpPr/>
          <p:nvPr/>
        </p:nvSpPr>
        <p:spPr>
          <a:xfrm>
            <a:off x="10989360" y="2478600"/>
            <a:ext cx="380880" cy="38088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流程图: 接点 7"/>
          <p:cNvSpPr/>
          <p:nvPr/>
        </p:nvSpPr>
        <p:spPr>
          <a:xfrm>
            <a:off x="1042560" y="4698720"/>
            <a:ext cx="578880" cy="57888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流程图: 接点 8"/>
          <p:cNvSpPr/>
          <p:nvPr/>
        </p:nvSpPr>
        <p:spPr>
          <a:xfrm>
            <a:off x="1172160" y="1223280"/>
            <a:ext cx="449280" cy="44928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矩形 13"/>
          <p:cNvSpPr/>
          <p:nvPr/>
        </p:nvSpPr>
        <p:spPr>
          <a:xfrm>
            <a:off x="2789640" y="2176560"/>
            <a:ext cx="6657840" cy="1552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sz="9600" b="0" strike="noStrike" spc="-301">
                <a:solidFill>
                  <a:srgbClr val="373737"/>
                </a:solidFill>
                <a:latin typeface="优设标题黑"/>
                <a:ea typeface="优设标题黑"/>
              </a:rPr>
              <a:t>谢谢观看</a:t>
            </a:r>
            <a:endParaRPr lang="en-US" sz="9600" b="0" strike="noStrike" spc="-1">
              <a:latin typeface="Arial" panose="020B0604020202020204"/>
            </a:endParaRPr>
          </a:p>
        </p:txBody>
      </p:sp>
      <p:sp>
        <p:nvSpPr>
          <p:cNvPr id="430" name="TextBox 26"/>
          <p:cNvSpPr/>
          <p:nvPr/>
        </p:nvSpPr>
        <p:spPr>
          <a:xfrm>
            <a:off x="3607560" y="3805920"/>
            <a:ext cx="4873680" cy="3346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373737"/>
                </a:solidFill>
                <a:latin typeface="Source Han Sans SC"/>
                <a:ea typeface="Source Han Sans SC"/>
              </a:rPr>
              <a:t>WORK REPORT OR PLAY FOR WORK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431" name="矩形: 圆角 23"/>
          <p:cNvSpPr/>
          <p:nvPr/>
        </p:nvSpPr>
        <p:spPr>
          <a:xfrm rot="10800000" flipV="1">
            <a:off x="5032440" y="4401720"/>
            <a:ext cx="2342880" cy="4035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432" name="文本框 16"/>
          <p:cNvSpPr/>
          <p:nvPr/>
        </p:nvSpPr>
        <p:spPr>
          <a:xfrm>
            <a:off x="5332320" y="4448880"/>
            <a:ext cx="1880640" cy="3346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00000"/>
              </a:lnSpc>
              <a:buNone/>
            </a:pPr>
            <a:r>
              <a:rPr lang="zh-CN" sz="1600" b="0" strike="noStrike" spc="-1" dirty="0">
                <a:solidFill>
                  <a:srgbClr val="FFFFFF"/>
                </a:solidFill>
                <a:latin typeface="Source Han Sans SC"/>
                <a:ea typeface="宋体" panose="02010600030101010101" pitchFamily="2" charset="-122"/>
              </a:rPr>
              <a:t>汇报人：</a:t>
            </a:r>
            <a:r>
              <a:rPr lang="zh-CN" altLang="en-US" sz="1600" b="0" strike="noStrike" spc="-1" dirty="0">
                <a:solidFill>
                  <a:srgbClr val="FFFFFF"/>
                </a:solidFill>
                <a:latin typeface="Source Han Sans SC"/>
                <a:ea typeface="宋体" panose="02010600030101010101" pitchFamily="2" charset="-122"/>
              </a:rPr>
              <a:t>李帆</a:t>
            </a:r>
            <a:endParaRPr lang="en-US" sz="1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接点 12"/>
          <p:cNvSpPr/>
          <p:nvPr/>
        </p:nvSpPr>
        <p:spPr>
          <a:xfrm>
            <a:off x="7961946" y="4309773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接点 4"/>
          <p:cNvSpPr/>
          <p:nvPr/>
        </p:nvSpPr>
        <p:spPr>
          <a:xfrm>
            <a:off x="10566986" y="-1310640"/>
            <a:ext cx="2621280" cy="262128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接点 5"/>
          <p:cNvSpPr/>
          <p:nvPr/>
        </p:nvSpPr>
        <p:spPr>
          <a:xfrm>
            <a:off x="640299" y="5841553"/>
            <a:ext cx="502702" cy="502702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12"/>
          <p:cNvSpPr/>
          <p:nvPr/>
        </p:nvSpPr>
        <p:spPr>
          <a:xfrm>
            <a:off x="-1950289" y="-5583678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6"/>
          <p:cNvSpPr/>
          <p:nvPr/>
        </p:nvSpPr>
        <p:spPr>
          <a:xfrm>
            <a:off x="10566986" y="573529"/>
            <a:ext cx="382170" cy="38217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41491" y="865131"/>
            <a:ext cx="1757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项目概述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04831" y="864506"/>
            <a:ext cx="5822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01</a:t>
            </a:r>
            <a:endParaRPr lang="zh-CN" altLang="en-US" sz="2800" dirty="0">
              <a:solidFill>
                <a:schemeClr val="accent2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88778" y="895284"/>
            <a:ext cx="34336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/</a:t>
            </a:r>
            <a:endParaRPr lang="zh-CN" altLang="en-US" sz="2400" spc="300" dirty="0">
              <a:solidFill>
                <a:schemeClr val="accent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41492" y="3528906"/>
            <a:ext cx="1757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实现进展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04831" y="3528906"/>
            <a:ext cx="5822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04</a:t>
            </a:r>
            <a:endParaRPr lang="zh-CN" altLang="en-US" sz="2800" dirty="0">
              <a:solidFill>
                <a:schemeClr val="accent2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88778" y="3559704"/>
            <a:ext cx="34336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/</a:t>
            </a:r>
            <a:endParaRPr lang="zh-CN" altLang="en-US" sz="2400" spc="300" dirty="0">
              <a:solidFill>
                <a:schemeClr val="accent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1492" y="1752639"/>
            <a:ext cx="3726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需求分析与项目管理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604831" y="1752639"/>
            <a:ext cx="5822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02</a:t>
            </a:r>
            <a:endParaRPr lang="zh-CN" altLang="en-US" sz="2800" dirty="0">
              <a:solidFill>
                <a:schemeClr val="accent2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88778" y="1783437"/>
            <a:ext cx="34336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/</a:t>
            </a:r>
            <a:endParaRPr lang="zh-CN" altLang="en-US" sz="2400" spc="300" dirty="0">
              <a:solidFill>
                <a:schemeClr val="accent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41492" y="2640773"/>
            <a:ext cx="1757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系统设计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604831" y="2640773"/>
            <a:ext cx="58221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03</a:t>
            </a:r>
            <a:endParaRPr lang="zh-CN" altLang="en-US" sz="2800" dirty="0">
              <a:solidFill>
                <a:schemeClr val="accent2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88778" y="2671570"/>
            <a:ext cx="34336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/</a:t>
            </a:r>
            <a:endParaRPr lang="zh-CN" altLang="en-US" sz="2400" spc="300" dirty="0">
              <a:solidFill>
                <a:schemeClr val="accent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27575" y="2705725"/>
            <a:ext cx="2569936" cy="144655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8800" spc="-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latin typeface="优设标题黑" panose="00000500000000000000" pitchFamily="2" charset="-122"/>
                <a:ea typeface="优设标题黑" panose="00000500000000000000" pitchFamily="2" charset="-122"/>
                <a:cs typeface="OPPOSans L" panose="00020600040101010101" pitchFamily="18" charset="-122"/>
                <a:sym typeface="优设标题黑" panose="00000500000000000000" pitchFamily="2" charset="-122"/>
              </a:rPr>
              <a:t>目录</a:t>
            </a:r>
          </a:p>
        </p:txBody>
      </p:sp>
      <p:sp>
        <p:nvSpPr>
          <p:cNvPr id="20" name="流程图: 接点 5"/>
          <p:cNvSpPr/>
          <p:nvPr/>
        </p:nvSpPr>
        <p:spPr>
          <a:xfrm>
            <a:off x="10758071" y="4997046"/>
            <a:ext cx="743324" cy="743324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7541492" y="4417040"/>
            <a:ext cx="2151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测试和验证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589039" y="4417040"/>
            <a:ext cx="582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05</a:t>
            </a:r>
            <a:endParaRPr lang="zh-CN" altLang="en-US" sz="2800" dirty="0">
              <a:solidFill>
                <a:schemeClr val="accent2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8" name="文本框 27"/>
          <p:cNvSpPr txBox="1"/>
          <p:nvPr>
            <p:custDataLst>
              <p:tags r:id="rId3"/>
            </p:custDataLst>
          </p:nvPr>
        </p:nvSpPr>
        <p:spPr>
          <a:xfrm>
            <a:off x="7088778" y="4447837"/>
            <a:ext cx="34336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/</a:t>
            </a:r>
            <a:endParaRPr lang="zh-CN" altLang="en-US" sz="2400" spc="300" dirty="0">
              <a:solidFill>
                <a:schemeClr val="accent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3" name="文本框 32"/>
          <p:cNvSpPr txBox="1"/>
          <p:nvPr>
            <p:custDataLst>
              <p:tags r:id="rId4"/>
            </p:custDataLst>
          </p:nvPr>
        </p:nvSpPr>
        <p:spPr>
          <a:xfrm>
            <a:off x="7541492" y="5305173"/>
            <a:ext cx="2151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未来展望</a:t>
            </a:r>
          </a:p>
        </p:txBody>
      </p:sp>
      <p:sp>
        <p:nvSpPr>
          <p:cNvPr id="34" name="文本框 33"/>
          <p:cNvSpPr txBox="1"/>
          <p:nvPr>
            <p:custDataLst>
              <p:tags r:id="rId5"/>
            </p:custDataLst>
          </p:nvPr>
        </p:nvSpPr>
        <p:spPr>
          <a:xfrm>
            <a:off x="6589039" y="5305173"/>
            <a:ext cx="58221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06</a:t>
            </a:r>
            <a:endParaRPr lang="zh-CN" altLang="en-US" sz="2800" dirty="0">
              <a:solidFill>
                <a:schemeClr val="accent2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5" name="文本框 34"/>
          <p:cNvSpPr txBox="1"/>
          <p:nvPr>
            <p:custDataLst>
              <p:tags r:id="rId6"/>
            </p:custDataLst>
          </p:nvPr>
        </p:nvSpPr>
        <p:spPr>
          <a:xfrm>
            <a:off x="7088778" y="5335970"/>
            <a:ext cx="34336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/</a:t>
            </a:r>
            <a:endParaRPr lang="zh-CN" altLang="en-US" sz="2400" spc="300" dirty="0">
              <a:solidFill>
                <a:schemeClr val="accent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1"/>
          <p:cNvGrpSpPr/>
          <p:nvPr/>
        </p:nvGrpSpPr>
        <p:grpSpPr>
          <a:xfrm>
            <a:off x="371880" y="-1568520"/>
            <a:ext cx="15982560" cy="14045400"/>
            <a:chOff x="371880" y="-1568520"/>
            <a:chExt cx="15982560" cy="14045400"/>
          </a:xfrm>
        </p:grpSpPr>
        <p:sp>
          <p:nvSpPr>
            <p:cNvPr id="89" name="流程图: 接点 12"/>
            <p:cNvSpPr/>
            <p:nvPr/>
          </p:nvSpPr>
          <p:spPr>
            <a:xfrm>
              <a:off x="8523360" y="4645800"/>
              <a:ext cx="7831080" cy="7831080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流程图: 接点 4"/>
            <p:cNvSpPr/>
            <p:nvPr/>
          </p:nvSpPr>
          <p:spPr>
            <a:xfrm>
              <a:off x="10719360" y="-1568520"/>
              <a:ext cx="2619720" cy="261972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流程图: 接点 5"/>
            <p:cNvSpPr/>
            <p:nvPr/>
          </p:nvSpPr>
          <p:spPr>
            <a:xfrm>
              <a:off x="371880" y="6029640"/>
              <a:ext cx="487800" cy="4878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流程图: 接点 7"/>
            <p:cNvSpPr/>
            <p:nvPr/>
          </p:nvSpPr>
          <p:spPr>
            <a:xfrm>
              <a:off x="371880" y="339120"/>
              <a:ext cx="347760" cy="34776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3" name="Right Triangle 4"/>
          <p:cNvSpPr/>
          <p:nvPr/>
        </p:nvSpPr>
        <p:spPr>
          <a:xfrm flipV="1">
            <a:off x="1129680" y="1203840"/>
            <a:ext cx="208800" cy="17856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tangle 9"/>
          <p:cNvSpPr/>
          <p:nvPr/>
        </p:nvSpPr>
        <p:spPr>
          <a:xfrm>
            <a:off x="9509040" y="1978200"/>
            <a:ext cx="2230920" cy="2230920"/>
          </a:xfrm>
          <a:prstGeom prst="rect">
            <a:avLst/>
          </a:prstGeom>
          <a:blipFill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Straight Connector 17"/>
          <p:cNvSpPr/>
          <p:nvPr/>
        </p:nvSpPr>
        <p:spPr>
          <a:xfrm flipH="1">
            <a:off x="556920" y="1977840"/>
            <a:ext cx="24120" cy="319716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Rectangle: Rounded Corners 12"/>
          <p:cNvSpPr/>
          <p:nvPr/>
        </p:nvSpPr>
        <p:spPr>
          <a:xfrm>
            <a:off x="1438200" y="5294160"/>
            <a:ext cx="1134720" cy="289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rgbClr val="FFFFFF"/>
                </a:solidFill>
                <a:latin typeface="Source Han Sans CN"/>
                <a:ea typeface="Source Han Sans CN"/>
              </a:rPr>
              <a:t>Main thing</a:t>
            </a:r>
            <a:endParaRPr lang="en-US" sz="1050" b="0" strike="noStrike" spc="-1">
              <a:latin typeface="Arial" panose="020B0604020202020204"/>
            </a:endParaRPr>
          </a:p>
        </p:txBody>
      </p:sp>
      <p:sp>
        <p:nvSpPr>
          <p:cNvPr id="97" name="TextBox 7"/>
          <p:cNvSpPr/>
          <p:nvPr/>
        </p:nvSpPr>
        <p:spPr>
          <a:xfrm>
            <a:off x="861120" y="222120"/>
            <a:ext cx="180720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3200" b="0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项目概述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8" name="Google Shape;86;p19"/>
          <p:cNvSpPr/>
          <p:nvPr/>
        </p:nvSpPr>
        <p:spPr>
          <a:xfrm>
            <a:off x="1339920" y="1447200"/>
            <a:ext cx="423396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2400" b="0" strike="noStrike" spc="-1">
                <a:solidFill>
                  <a:srgbClr val="404040"/>
                </a:solidFill>
                <a:latin typeface="Source Han Sans CN"/>
                <a:ea typeface="Source Han Sans CN"/>
              </a:rPr>
              <a:t>基于空间插值的工程数值预测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99" name="TextBox 24"/>
          <p:cNvSpPr/>
          <p:nvPr/>
        </p:nvSpPr>
        <p:spPr>
          <a:xfrm>
            <a:off x="1339920" y="1943640"/>
            <a:ext cx="7881480" cy="2885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  <a:tabLst>
                <a:tab pos="0" algn="l"/>
              </a:tabLst>
            </a:pPr>
            <a:r>
              <a:rPr lang="zh-CN" sz="1400" b="1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背景</a:t>
            </a:r>
            <a:r>
              <a:rPr lang="zh-CN" sz="14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：在实际工程中的数据收集一般是离散的，而实际的数据图则大多需要连续的数据统计及统计图，此时便需要进行数据插值。克里金空间插值是一种经典的地质统计方法，被广泛用于工程数值预测中。它基于空间插值的原理，通过一组已知的离散数据点，预测目标点的数值。克里金插值方法不仅能够提高预测精度，还能给出预测误差估计。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ts val="2000"/>
              </a:lnSpc>
              <a:buNone/>
              <a:tabLst>
                <a:tab pos="0" algn="l"/>
              </a:tabLst>
            </a:pPr>
            <a:r>
              <a:rPr lang="zh-CN" sz="1400" b="1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意义</a:t>
            </a:r>
            <a:r>
              <a:rPr lang="zh-CN" sz="14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：在工程领域中，克里金插值被广泛应用于土壤污染、地下水位预测、地震预测、地质勘探、气象预测等领域。例如，在土壤污染方面，克里金插值可以用来预测受污染地区的土壤重金属含量，有助于环境治理决策；在地下水位预测方面，克里金插值可以用来预测水位高度，有助于水资源管理和保护；在地震预测方面，克里金插值可以用来预测地震活动的分布和强度，有助于地震灾害的防范和减灾。在地质勘探中可以用来描绘矿产等地下资源的分布情况；而在气象领域中则可以预测温度和大气污染等。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ts val="2000"/>
              </a:lnSpc>
              <a:buNone/>
              <a:tabLst>
                <a:tab pos="0" algn="l"/>
              </a:tabLst>
            </a:pPr>
            <a:r>
              <a:rPr lang="zh-CN" sz="1400" b="1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目标</a:t>
            </a:r>
            <a:r>
              <a:rPr lang="zh-CN" sz="14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：本课题中将利用空间插值算法，并结合实际工程数据实现工程中数值的预测和预测图的绘制。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00" name="文本框 2"/>
          <p:cNvSpPr/>
          <p:nvPr/>
        </p:nvSpPr>
        <p:spPr>
          <a:xfrm>
            <a:off x="4807440" y="425520"/>
            <a:ext cx="243396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FFFFFF"/>
                </a:solidFill>
                <a:latin typeface="等线" panose="02010600030101010101" charset="-122"/>
                <a:ea typeface="DejaVu Sans"/>
              </a:rPr>
              <a:t>https://www.ypppt.com/</a:t>
            </a: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组合 22"/>
          <p:cNvGrpSpPr/>
          <p:nvPr/>
        </p:nvGrpSpPr>
        <p:grpSpPr>
          <a:xfrm>
            <a:off x="371880" y="-1568520"/>
            <a:ext cx="15982560" cy="14045400"/>
            <a:chOff x="371880" y="-1568520"/>
            <a:chExt cx="15982560" cy="14045400"/>
          </a:xfrm>
        </p:grpSpPr>
        <p:sp>
          <p:nvSpPr>
            <p:cNvPr id="132" name="流程图: 接点 12"/>
            <p:cNvSpPr/>
            <p:nvPr/>
          </p:nvSpPr>
          <p:spPr>
            <a:xfrm>
              <a:off x="8523360" y="4645800"/>
              <a:ext cx="7831080" cy="7831080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流程图: 接点 4"/>
            <p:cNvSpPr/>
            <p:nvPr/>
          </p:nvSpPr>
          <p:spPr>
            <a:xfrm>
              <a:off x="10719360" y="-1568520"/>
              <a:ext cx="2619720" cy="261972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流程图: 接点 5"/>
            <p:cNvSpPr/>
            <p:nvPr/>
          </p:nvSpPr>
          <p:spPr>
            <a:xfrm>
              <a:off x="371880" y="6029640"/>
              <a:ext cx="487800" cy="4878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流程图: 接点 7"/>
            <p:cNvSpPr/>
            <p:nvPr/>
          </p:nvSpPr>
          <p:spPr>
            <a:xfrm>
              <a:off x="371880" y="339120"/>
              <a:ext cx="347760" cy="34776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6" name="Group 52"/>
          <p:cNvGrpSpPr/>
          <p:nvPr/>
        </p:nvGrpSpPr>
        <p:grpSpPr>
          <a:xfrm>
            <a:off x="1010520" y="4429800"/>
            <a:ext cx="275040" cy="366840"/>
            <a:chOff x="1010520" y="4429800"/>
            <a:chExt cx="275040" cy="366840"/>
          </a:xfrm>
        </p:grpSpPr>
        <p:sp>
          <p:nvSpPr>
            <p:cNvPr id="137" name="Freeform: Shape 53"/>
            <p:cNvSpPr/>
            <p:nvPr/>
          </p:nvSpPr>
          <p:spPr>
            <a:xfrm>
              <a:off x="1032840" y="4429800"/>
              <a:ext cx="252720" cy="250920"/>
            </a:xfrm>
            <a:custGeom>
              <a:avLst/>
              <a:gdLst/>
              <a:ahLst/>
              <a:cxnLst/>
              <a:rect l="l" t="t" r="r" b="b"/>
              <a:pathLst>
                <a:path w="1078506" h="1078507">
                  <a:moveTo>
                    <a:pt x="538158" y="1"/>
                  </a:moveTo>
                  <a:cubicBezTo>
                    <a:pt x="574207" y="-72"/>
                    <a:pt x="610283" y="13607"/>
                    <a:pt x="637844" y="41056"/>
                  </a:cubicBezTo>
                  <a:lnTo>
                    <a:pt x="1037048" y="438641"/>
                  </a:lnTo>
                  <a:cubicBezTo>
                    <a:pt x="1092168" y="493538"/>
                    <a:pt x="1092349" y="582725"/>
                    <a:pt x="1037452" y="637845"/>
                  </a:cubicBezTo>
                  <a:lnTo>
                    <a:pt x="639866" y="1037049"/>
                  </a:lnTo>
                  <a:cubicBezTo>
                    <a:pt x="584969" y="1092169"/>
                    <a:pt x="495783" y="1092350"/>
                    <a:pt x="440663" y="1037453"/>
                  </a:cubicBezTo>
                  <a:lnTo>
                    <a:pt x="41460" y="639867"/>
                  </a:lnTo>
                  <a:cubicBezTo>
                    <a:pt x="-13661" y="584970"/>
                    <a:pt x="-13842" y="495784"/>
                    <a:pt x="41055" y="440664"/>
                  </a:cubicBezTo>
                  <a:lnTo>
                    <a:pt x="438640" y="41460"/>
                  </a:lnTo>
                  <a:cubicBezTo>
                    <a:pt x="466089" y="13900"/>
                    <a:pt x="502110" y="75"/>
                    <a:pt x="538158" y="1"/>
                  </a:cubicBezTo>
                  <a:close/>
                </a:path>
              </a:pathLst>
            </a:custGeom>
            <a:solidFill>
              <a:srgbClr val="418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Freeform: Shape 54"/>
            <p:cNvSpPr/>
            <p:nvPr/>
          </p:nvSpPr>
          <p:spPr>
            <a:xfrm>
              <a:off x="1010520" y="4545720"/>
              <a:ext cx="252720" cy="250920"/>
            </a:xfrm>
            <a:custGeom>
              <a:avLst/>
              <a:gdLst/>
              <a:ahLst/>
              <a:cxnLst/>
              <a:rect l="l" t="t" r="r" b="b"/>
              <a:pathLst>
                <a:path w="1078506" h="1078507">
                  <a:moveTo>
                    <a:pt x="538158" y="1"/>
                  </a:moveTo>
                  <a:cubicBezTo>
                    <a:pt x="574207" y="-72"/>
                    <a:pt x="610283" y="13607"/>
                    <a:pt x="637844" y="41056"/>
                  </a:cubicBezTo>
                  <a:lnTo>
                    <a:pt x="1037048" y="438641"/>
                  </a:lnTo>
                  <a:cubicBezTo>
                    <a:pt x="1092168" y="493538"/>
                    <a:pt x="1092349" y="582725"/>
                    <a:pt x="1037452" y="637845"/>
                  </a:cubicBezTo>
                  <a:lnTo>
                    <a:pt x="639866" y="1037049"/>
                  </a:lnTo>
                  <a:cubicBezTo>
                    <a:pt x="584969" y="1092169"/>
                    <a:pt x="495783" y="1092350"/>
                    <a:pt x="440663" y="1037453"/>
                  </a:cubicBezTo>
                  <a:lnTo>
                    <a:pt x="41460" y="639867"/>
                  </a:lnTo>
                  <a:cubicBezTo>
                    <a:pt x="-13661" y="584970"/>
                    <a:pt x="-13842" y="495784"/>
                    <a:pt x="41055" y="440664"/>
                  </a:cubicBezTo>
                  <a:lnTo>
                    <a:pt x="438640" y="41460"/>
                  </a:lnTo>
                  <a:cubicBezTo>
                    <a:pt x="466089" y="13900"/>
                    <a:pt x="502110" y="75"/>
                    <a:pt x="538158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9" name="Group 55"/>
          <p:cNvGrpSpPr/>
          <p:nvPr/>
        </p:nvGrpSpPr>
        <p:grpSpPr>
          <a:xfrm>
            <a:off x="1010520" y="1587960"/>
            <a:ext cx="275040" cy="366840"/>
            <a:chOff x="1010520" y="1587960"/>
            <a:chExt cx="275040" cy="366840"/>
          </a:xfrm>
        </p:grpSpPr>
        <p:sp>
          <p:nvSpPr>
            <p:cNvPr id="140" name="Freeform: Shape 56"/>
            <p:cNvSpPr/>
            <p:nvPr/>
          </p:nvSpPr>
          <p:spPr>
            <a:xfrm>
              <a:off x="1032840" y="1587960"/>
              <a:ext cx="252720" cy="250920"/>
            </a:xfrm>
            <a:custGeom>
              <a:avLst/>
              <a:gdLst/>
              <a:ahLst/>
              <a:cxnLst/>
              <a:rect l="l" t="t" r="r" b="b"/>
              <a:pathLst>
                <a:path w="1078506" h="1078507">
                  <a:moveTo>
                    <a:pt x="538158" y="1"/>
                  </a:moveTo>
                  <a:cubicBezTo>
                    <a:pt x="574207" y="-72"/>
                    <a:pt x="610283" y="13607"/>
                    <a:pt x="637844" y="41056"/>
                  </a:cubicBezTo>
                  <a:lnTo>
                    <a:pt x="1037048" y="438641"/>
                  </a:lnTo>
                  <a:cubicBezTo>
                    <a:pt x="1092168" y="493538"/>
                    <a:pt x="1092349" y="582725"/>
                    <a:pt x="1037452" y="637845"/>
                  </a:cubicBezTo>
                  <a:lnTo>
                    <a:pt x="639866" y="1037049"/>
                  </a:lnTo>
                  <a:cubicBezTo>
                    <a:pt x="584969" y="1092169"/>
                    <a:pt x="495783" y="1092350"/>
                    <a:pt x="440663" y="1037453"/>
                  </a:cubicBezTo>
                  <a:lnTo>
                    <a:pt x="41460" y="639867"/>
                  </a:lnTo>
                  <a:cubicBezTo>
                    <a:pt x="-13661" y="584970"/>
                    <a:pt x="-13842" y="495784"/>
                    <a:pt x="41055" y="440664"/>
                  </a:cubicBezTo>
                  <a:lnTo>
                    <a:pt x="438640" y="41460"/>
                  </a:lnTo>
                  <a:cubicBezTo>
                    <a:pt x="466089" y="13900"/>
                    <a:pt x="502110" y="75"/>
                    <a:pt x="538158" y="1"/>
                  </a:cubicBezTo>
                  <a:close/>
                </a:path>
              </a:pathLst>
            </a:custGeom>
            <a:solidFill>
              <a:srgbClr val="418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Freeform: Shape 57"/>
            <p:cNvSpPr/>
            <p:nvPr/>
          </p:nvSpPr>
          <p:spPr>
            <a:xfrm>
              <a:off x="1010520" y="1703880"/>
              <a:ext cx="252720" cy="250920"/>
            </a:xfrm>
            <a:custGeom>
              <a:avLst/>
              <a:gdLst/>
              <a:ahLst/>
              <a:cxnLst/>
              <a:rect l="l" t="t" r="r" b="b"/>
              <a:pathLst>
                <a:path w="1078506" h="1078507">
                  <a:moveTo>
                    <a:pt x="538158" y="1"/>
                  </a:moveTo>
                  <a:cubicBezTo>
                    <a:pt x="574207" y="-72"/>
                    <a:pt x="610283" y="13607"/>
                    <a:pt x="637844" y="41056"/>
                  </a:cubicBezTo>
                  <a:lnTo>
                    <a:pt x="1037048" y="438641"/>
                  </a:lnTo>
                  <a:cubicBezTo>
                    <a:pt x="1092168" y="493538"/>
                    <a:pt x="1092349" y="582725"/>
                    <a:pt x="1037452" y="637845"/>
                  </a:cubicBezTo>
                  <a:lnTo>
                    <a:pt x="639866" y="1037049"/>
                  </a:lnTo>
                  <a:cubicBezTo>
                    <a:pt x="584969" y="1092169"/>
                    <a:pt x="495783" y="1092350"/>
                    <a:pt x="440663" y="1037453"/>
                  </a:cubicBezTo>
                  <a:lnTo>
                    <a:pt x="41460" y="639867"/>
                  </a:lnTo>
                  <a:cubicBezTo>
                    <a:pt x="-13661" y="584970"/>
                    <a:pt x="-13842" y="495784"/>
                    <a:pt x="41055" y="440664"/>
                  </a:cubicBezTo>
                  <a:lnTo>
                    <a:pt x="438640" y="41460"/>
                  </a:lnTo>
                  <a:cubicBezTo>
                    <a:pt x="466089" y="13900"/>
                    <a:pt x="502110" y="75"/>
                    <a:pt x="538158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2" name="Group 58"/>
          <p:cNvGrpSpPr/>
          <p:nvPr/>
        </p:nvGrpSpPr>
        <p:grpSpPr>
          <a:xfrm>
            <a:off x="1010520" y="3029400"/>
            <a:ext cx="275040" cy="366840"/>
            <a:chOff x="1010520" y="3029400"/>
            <a:chExt cx="275040" cy="366840"/>
          </a:xfrm>
        </p:grpSpPr>
        <p:sp>
          <p:nvSpPr>
            <p:cNvPr id="143" name="Freeform: Shape 59"/>
            <p:cNvSpPr/>
            <p:nvPr/>
          </p:nvSpPr>
          <p:spPr>
            <a:xfrm>
              <a:off x="1032840" y="3029400"/>
              <a:ext cx="252720" cy="250920"/>
            </a:xfrm>
            <a:custGeom>
              <a:avLst/>
              <a:gdLst/>
              <a:ahLst/>
              <a:cxnLst/>
              <a:rect l="l" t="t" r="r" b="b"/>
              <a:pathLst>
                <a:path w="1078506" h="1078507">
                  <a:moveTo>
                    <a:pt x="538158" y="1"/>
                  </a:moveTo>
                  <a:cubicBezTo>
                    <a:pt x="574207" y="-72"/>
                    <a:pt x="610283" y="13607"/>
                    <a:pt x="637844" y="41056"/>
                  </a:cubicBezTo>
                  <a:lnTo>
                    <a:pt x="1037048" y="438641"/>
                  </a:lnTo>
                  <a:cubicBezTo>
                    <a:pt x="1092168" y="493538"/>
                    <a:pt x="1092349" y="582725"/>
                    <a:pt x="1037452" y="637845"/>
                  </a:cubicBezTo>
                  <a:lnTo>
                    <a:pt x="639866" y="1037049"/>
                  </a:lnTo>
                  <a:cubicBezTo>
                    <a:pt x="584969" y="1092169"/>
                    <a:pt x="495783" y="1092350"/>
                    <a:pt x="440663" y="1037453"/>
                  </a:cubicBezTo>
                  <a:lnTo>
                    <a:pt x="41460" y="639867"/>
                  </a:lnTo>
                  <a:cubicBezTo>
                    <a:pt x="-13661" y="584970"/>
                    <a:pt x="-13842" y="495784"/>
                    <a:pt x="41055" y="440664"/>
                  </a:cubicBezTo>
                  <a:lnTo>
                    <a:pt x="438640" y="41460"/>
                  </a:lnTo>
                  <a:cubicBezTo>
                    <a:pt x="466089" y="13900"/>
                    <a:pt x="502110" y="75"/>
                    <a:pt x="538158" y="1"/>
                  </a:cubicBezTo>
                  <a:close/>
                </a:path>
              </a:pathLst>
            </a:custGeom>
            <a:solidFill>
              <a:srgbClr val="418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Freeform: Shape 60"/>
            <p:cNvSpPr/>
            <p:nvPr/>
          </p:nvSpPr>
          <p:spPr>
            <a:xfrm>
              <a:off x="1010520" y="3145320"/>
              <a:ext cx="252720" cy="250920"/>
            </a:xfrm>
            <a:custGeom>
              <a:avLst/>
              <a:gdLst/>
              <a:ahLst/>
              <a:cxnLst/>
              <a:rect l="l" t="t" r="r" b="b"/>
              <a:pathLst>
                <a:path w="1078506" h="1078507">
                  <a:moveTo>
                    <a:pt x="538158" y="1"/>
                  </a:moveTo>
                  <a:cubicBezTo>
                    <a:pt x="574207" y="-72"/>
                    <a:pt x="610283" y="13607"/>
                    <a:pt x="637844" y="41056"/>
                  </a:cubicBezTo>
                  <a:lnTo>
                    <a:pt x="1037048" y="438641"/>
                  </a:lnTo>
                  <a:cubicBezTo>
                    <a:pt x="1092168" y="493538"/>
                    <a:pt x="1092349" y="582725"/>
                    <a:pt x="1037452" y="637845"/>
                  </a:cubicBezTo>
                  <a:lnTo>
                    <a:pt x="639866" y="1037049"/>
                  </a:lnTo>
                  <a:cubicBezTo>
                    <a:pt x="584969" y="1092169"/>
                    <a:pt x="495783" y="1092350"/>
                    <a:pt x="440663" y="1037453"/>
                  </a:cubicBezTo>
                  <a:lnTo>
                    <a:pt x="41460" y="639867"/>
                  </a:lnTo>
                  <a:cubicBezTo>
                    <a:pt x="-13661" y="584970"/>
                    <a:pt x="-13842" y="495784"/>
                    <a:pt x="41055" y="440664"/>
                  </a:cubicBezTo>
                  <a:lnTo>
                    <a:pt x="438640" y="41460"/>
                  </a:lnTo>
                  <a:cubicBezTo>
                    <a:pt x="466089" y="13900"/>
                    <a:pt x="502110" y="75"/>
                    <a:pt x="538158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5" name="Shape 4868"/>
          <p:cNvSpPr/>
          <p:nvPr/>
        </p:nvSpPr>
        <p:spPr>
          <a:xfrm>
            <a:off x="6224760" y="4152960"/>
            <a:ext cx="511200" cy="52236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59901" y="119802"/>
                </a:moveTo>
                <a:lnTo>
                  <a:pt x="59901" y="119802"/>
                </a:lnTo>
                <a:cubicBezTo>
                  <a:pt x="26403" y="119802"/>
                  <a:pt x="0" y="93399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93201" y="0"/>
                  <a:pt x="119802" y="26403"/>
                  <a:pt x="119802" y="59901"/>
                </a:cubicBezTo>
                <a:cubicBezTo>
                  <a:pt x="119802" y="93399"/>
                  <a:pt x="93201" y="119802"/>
                  <a:pt x="59901" y="119802"/>
                </a:cubicBezTo>
                <a:close/>
                <a:moveTo>
                  <a:pt x="59901" y="11231"/>
                </a:moveTo>
                <a:lnTo>
                  <a:pt x="59901" y="11231"/>
                </a:lnTo>
                <a:cubicBezTo>
                  <a:pt x="33300" y="11231"/>
                  <a:pt x="11034" y="33497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33497"/>
                  <a:pt x="86305" y="11231"/>
                  <a:pt x="59901" y="11231"/>
                </a:cubicBezTo>
                <a:close/>
                <a:moveTo>
                  <a:pt x="47290" y="71133"/>
                </a:moveTo>
                <a:lnTo>
                  <a:pt x="47290" y="71133"/>
                </a:lnTo>
                <a:cubicBezTo>
                  <a:pt x="30541" y="30738"/>
                  <a:pt x="30541" y="30738"/>
                  <a:pt x="30541" y="30738"/>
                </a:cubicBezTo>
                <a:cubicBezTo>
                  <a:pt x="72315" y="47290"/>
                  <a:pt x="72315" y="47290"/>
                  <a:pt x="72315" y="47290"/>
                </a:cubicBezTo>
                <a:cubicBezTo>
                  <a:pt x="89064" y="89064"/>
                  <a:pt x="89064" y="89064"/>
                  <a:pt x="89064" y="89064"/>
                </a:cubicBezTo>
                <a:lnTo>
                  <a:pt x="47290" y="71133"/>
                </a:lnTo>
                <a:close/>
                <a:moveTo>
                  <a:pt x="59901" y="54384"/>
                </a:moveTo>
                <a:lnTo>
                  <a:pt x="59901" y="54384"/>
                </a:lnTo>
                <a:cubicBezTo>
                  <a:pt x="57142" y="54384"/>
                  <a:pt x="54384" y="57142"/>
                  <a:pt x="54384" y="59901"/>
                </a:cubicBezTo>
                <a:cubicBezTo>
                  <a:pt x="54384" y="62660"/>
                  <a:pt x="57142" y="65418"/>
                  <a:pt x="59901" y="65418"/>
                </a:cubicBezTo>
                <a:cubicBezTo>
                  <a:pt x="62660" y="65418"/>
                  <a:pt x="65418" y="62660"/>
                  <a:pt x="65418" y="59901"/>
                </a:cubicBezTo>
                <a:cubicBezTo>
                  <a:pt x="65418" y="57142"/>
                  <a:pt x="62660" y="54384"/>
                  <a:pt x="59901" y="5438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6" name="Rectangle 29"/>
          <p:cNvSpPr/>
          <p:nvPr/>
        </p:nvSpPr>
        <p:spPr>
          <a:xfrm>
            <a:off x="5937480" y="4800600"/>
            <a:ext cx="1128600" cy="597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ts val="2000"/>
              </a:lnSpc>
              <a:buNone/>
            </a:pPr>
            <a:r>
              <a:rPr lang="zh-CN" sz="1200" b="0" strike="noStrike" spc="-1">
                <a:solidFill>
                  <a:srgbClr val="FFFFFF"/>
                </a:solidFill>
                <a:latin typeface="思源黑体 CN Normal"/>
                <a:ea typeface="思源黑体 CN Normal"/>
              </a:rPr>
              <a:t>请在此处添加具体内容。</a:t>
            </a: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147" name="Rectangle 29"/>
          <p:cNvSpPr/>
          <p:nvPr/>
        </p:nvSpPr>
        <p:spPr>
          <a:xfrm>
            <a:off x="1559520" y="4586760"/>
            <a:ext cx="98064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</a:pP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如右图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48" name="Rectangle 30"/>
          <p:cNvSpPr/>
          <p:nvPr/>
        </p:nvSpPr>
        <p:spPr>
          <a:xfrm>
            <a:off x="1545120" y="4253760"/>
            <a:ext cx="12236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600" b="1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层次方框图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49" name="Rectangle 29"/>
          <p:cNvSpPr/>
          <p:nvPr/>
        </p:nvSpPr>
        <p:spPr>
          <a:xfrm>
            <a:off x="1545120" y="1667160"/>
            <a:ext cx="3630240" cy="849163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</a:pPr>
            <a:r>
              <a:rPr lang="zh-CN" sz="1600" b="0" strike="noStrike" spc="-1" dirty="0">
                <a:solidFill>
                  <a:srgbClr val="808080"/>
                </a:solidFill>
                <a:latin typeface="思源黑体 CN Normal"/>
                <a:ea typeface="思源黑体 CN Normal"/>
              </a:rPr>
              <a:t>系统设计实现</a:t>
            </a:r>
            <a:r>
              <a:rPr lang="zh-CN" altLang="en-US" sz="1600" spc="-1" dirty="0">
                <a:solidFill>
                  <a:srgbClr val="808080"/>
                </a:solidFill>
                <a:latin typeface="思源黑体 CN Normal"/>
                <a:ea typeface="思源黑体 CN Normal"/>
              </a:rPr>
              <a:t>对空间坐标属性的预测</a:t>
            </a:r>
            <a:r>
              <a:rPr lang="zh-CN" sz="1600" b="0" strike="noStrike" spc="-1" dirty="0">
                <a:solidFill>
                  <a:srgbClr val="808080"/>
                </a:solidFill>
                <a:latin typeface="思源黑体 CN Normal"/>
                <a:ea typeface="思源黑体 CN Normal"/>
              </a:rPr>
              <a:t>，例如温度</a:t>
            </a:r>
            <a:r>
              <a:rPr lang="zh-CN" altLang="en-US" sz="1600" b="0" strike="noStrike" spc="-1" dirty="0">
                <a:solidFill>
                  <a:srgbClr val="808080"/>
                </a:solidFill>
                <a:latin typeface="思源黑体 CN Normal"/>
                <a:ea typeface="思源黑体 CN Normal"/>
              </a:rPr>
              <a:t>湿度</a:t>
            </a:r>
            <a:r>
              <a:rPr lang="zh-CN" sz="1600" b="0" strike="noStrike" spc="-1" dirty="0">
                <a:solidFill>
                  <a:srgbClr val="808080"/>
                </a:solidFill>
                <a:latin typeface="思源黑体 CN Normal"/>
                <a:ea typeface="思源黑体 CN Normal"/>
              </a:rPr>
              <a:t>，地下水位</a:t>
            </a:r>
            <a:r>
              <a:rPr lang="zh-CN" altLang="en-US" sz="1600" b="0" strike="noStrike" spc="-1" dirty="0">
                <a:solidFill>
                  <a:srgbClr val="808080"/>
                </a:solidFill>
                <a:latin typeface="思源黑体 CN Normal"/>
                <a:ea typeface="思源黑体 CN Normal"/>
              </a:rPr>
              <a:t>，空气污染</a:t>
            </a:r>
            <a:r>
              <a:rPr lang="zh-CN" sz="1600" b="0" strike="noStrike" spc="-1" dirty="0">
                <a:solidFill>
                  <a:srgbClr val="808080"/>
                </a:solidFill>
                <a:latin typeface="思源黑体 CN Normal"/>
                <a:ea typeface="思源黑体 CN Normal"/>
              </a:rPr>
              <a:t>等。</a:t>
            </a:r>
            <a:endParaRPr lang="en-US" altLang="zh-CN" sz="1600" b="0" strike="noStrike" spc="-1" dirty="0">
              <a:solidFill>
                <a:srgbClr val="808080"/>
              </a:solidFill>
              <a:latin typeface="思源黑体 CN Normal"/>
              <a:ea typeface="思源黑体 CN Normal"/>
            </a:endParaRPr>
          </a:p>
        </p:txBody>
      </p:sp>
      <p:sp>
        <p:nvSpPr>
          <p:cNvPr id="150" name="Rectangle 30"/>
          <p:cNvSpPr/>
          <p:nvPr/>
        </p:nvSpPr>
        <p:spPr>
          <a:xfrm>
            <a:off x="1545120" y="1340640"/>
            <a:ext cx="18882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600" b="1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系统功能和目标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51" name="Rectangle 29"/>
          <p:cNvSpPr/>
          <p:nvPr/>
        </p:nvSpPr>
        <p:spPr>
          <a:xfrm>
            <a:off x="1545120" y="3101040"/>
            <a:ext cx="3630240" cy="597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</a:pP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系统能够稳定预测，误差达到</a:t>
            </a:r>
            <a:r>
              <a:rPr lang="en-US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1%</a:t>
            </a: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左右或更低，响应时间，可以进行交互。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52" name="Rectangle 30"/>
          <p:cNvSpPr/>
          <p:nvPr/>
        </p:nvSpPr>
        <p:spPr>
          <a:xfrm>
            <a:off x="1545120" y="2774160"/>
            <a:ext cx="10908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600" b="1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性能需求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53" name="TextBox 7"/>
          <p:cNvSpPr/>
          <p:nvPr/>
        </p:nvSpPr>
        <p:spPr>
          <a:xfrm>
            <a:off x="860400" y="222120"/>
            <a:ext cx="384192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3200" b="0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需求分析与项目管理</a:t>
            </a:r>
            <a:endParaRPr lang="en-US" sz="3200" b="0" strike="noStrike" spc="-1">
              <a:latin typeface="Arial" panose="020B0604020202020204"/>
            </a:endParaRPr>
          </a:p>
        </p:txBody>
      </p:sp>
      <p:pic>
        <p:nvPicPr>
          <p:cNvPr id="155" name="图片 1"/>
          <p:cNvPicPr/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84470" y="1667510"/>
            <a:ext cx="6226175" cy="301307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5"/>
          <p:cNvSpPr/>
          <p:nvPr/>
        </p:nvSpPr>
        <p:spPr>
          <a:xfrm rot="10800000" flipH="1">
            <a:off x="556560" y="4355280"/>
            <a:ext cx="2243160" cy="1463760"/>
          </a:xfrm>
          <a:custGeom>
            <a:avLst/>
            <a:gdLst/>
            <a:ahLst/>
            <a:cxnLst/>
            <a:rect l="l" t="t" r="r" b="b"/>
            <a:pathLst>
              <a:path w="383" h="250">
                <a:moveTo>
                  <a:pt x="0" y="0"/>
                </a:moveTo>
                <a:lnTo>
                  <a:pt x="0" y="250"/>
                </a:lnTo>
                <a:lnTo>
                  <a:pt x="3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" name="Freeform 5"/>
          <p:cNvSpPr/>
          <p:nvPr/>
        </p:nvSpPr>
        <p:spPr>
          <a:xfrm flipH="1">
            <a:off x="8263440" y="0"/>
            <a:ext cx="3925800" cy="2562120"/>
          </a:xfrm>
          <a:custGeom>
            <a:avLst/>
            <a:gdLst/>
            <a:ahLst/>
            <a:cxnLst/>
            <a:rect l="l" t="t" r="r" b="b"/>
            <a:pathLst>
              <a:path w="383" h="250">
                <a:moveTo>
                  <a:pt x="0" y="0"/>
                </a:moveTo>
                <a:lnTo>
                  <a:pt x="0" y="250"/>
                </a:lnTo>
                <a:lnTo>
                  <a:pt x="3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3" name="Freeform 8"/>
          <p:cNvSpPr/>
          <p:nvPr/>
        </p:nvSpPr>
        <p:spPr>
          <a:xfrm rot="5400000" flipH="1">
            <a:off x="11264760" y="4920120"/>
            <a:ext cx="1121040" cy="731160"/>
          </a:xfrm>
          <a:custGeom>
            <a:avLst/>
            <a:gdLst/>
            <a:ahLst/>
            <a:cxnLst/>
            <a:rect l="l" t="t" r="r" b="b"/>
            <a:pathLst>
              <a:path w="383" h="250">
                <a:moveTo>
                  <a:pt x="0" y="0"/>
                </a:moveTo>
                <a:lnTo>
                  <a:pt x="0" y="250"/>
                </a:lnTo>
                <a:lnTo>
                  <a:pt x="3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61000"/>
            </a:scheme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" name="Google Shape;86;p19"/>
          <p:cNvSpPr/>
          <p:nvPr/>
        </p:nvSpPr>
        <p:spPr>
          <a:xfrm>
            <a:off x="1919465" y="1052815"/>
            <a:ext cx="2402640" cy="432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2400" b="0" strike="noStrike" spc="-1">
                <a:solidFill>
                  <a:srgbClr val="418AB3"/>
                </a:solidFill>
                <a:latin typeface="Source Han Sans CN"/>
                <a:ea typeface="宋体" panose="02010600030101010101" pitchFamily="2" charset="-122"/>
              </a:rPr>
              <a:t>人员分工安排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105" name="TextBox 24"/>
          <p:cNvSpPr/>
          <p:nvPr/>
        </p:nvSpPr>
        <p:spPr>
          <a:xfrm>
            <a:off x="1055520" y="1916280"/>
            <a:ext cx="4399560" cy="1914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李帆：数据搜集、数据分析和预处理模块，测试模块。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  <a:buNone/>
            </a:pP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赵筠奇：克里金插值算法和回归方程模块，测试模块。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  <a:buNone/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06" name="流程图: 接点 7"/>
          <p:cNvSpPr/>
          <p:nvPr/>
        </p:nvSpPr>
        <p:spPr>
          <a:xfrm>
            <a:off x="371880" y="339120"/>
            <a:ext cx="347760" cy="34776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TextBox 7"/>
          <p:cNvSpPr/>
          <p:nvPr/>
        </p:nvSpPr>
        <p:spPr>
          <a:xfrm>
            <a:off x="860400" y="222120"/>
            <a:ext cx="384192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3200" b="0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需求分析与项目管理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8" name="Google Shape;86;p19"/>
          <p:cNvSpPr/>
          <p:nvPr/>
        </p:nvSpPr>
        <p:spPr>
          <a:xfrm>
            <a:off x="6096000" y="1064895"/>
            <a:ext cx="3832225" cy="4324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2400" b="0" strike="noStrike" spc="-1">
                <a:solidFill>
                  <a:srgbClr val="418AB3"/>
                </a:solidFill>
                <a:latin typeface="Source Han Sans CN"/>
                <a:ea typeface="宋体" panose="02010600030101010101" pitchFamily="2" charset="-122"/>
              </a:rPr>
              <a:t>进度安排以及工作量占比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109" name="TextBox 24"/>
          <p:cNvSpPr/>
          <p:nvPr/>
        </p:nvSpPr>
        <p:spPr>
          <a:xfrm>
            <a:off x="6023610" y="1916430"/>
            <a:ext cx="4281170" cy="30086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1.</a:t>
            </a: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确定项目目标，系统功能需求和数据要求</a:t>
            </a:r>
            <a:r>
              <a:rPr lang="en-US" alt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(10%)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2.</a:t>
            </a: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进行克里金算法的研究和理解，阅读相关资料并建立算法模型，确定实现方法和开发环境，确定具体的代码模块与需求</a:t>
            </a:r>
            <a:r>
              <a:rPr lang="en-US" alt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(20%)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3.</a:t>
            </a:r>
            <a:r>
              <a:rPr lang="zh-CN" altLang="en-US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利用</a:t>
            </a:r>
            <a:r>
              <a:rPr lang="en-US" alt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C++</a:t>
            </a:r>
            <a:r>
              <a:rPr lang="zh-CN" altLang="en-US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环境</a:t>
            </a: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代码编程进行实现，并根据代码需求搜集相应数据以备测试</a:t>
            </a:r>
            <a:r>
              <a:rPr lang="en-US" alt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(40%)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4.</a:t>
            </a: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进行模块化测试和合并测试</a:t>
            </a:r>
            <a:r>
              <a:rPr lang="en-US" alt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(30%)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5.</a:t>
            </a:r>
            <a:r>
              <a:rPr 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进行系统可视化并进行集成，并部署到对应环境进行最终测试</a:t>
            </a:r>
            <a:r>
              <a:rPr lang="en-US" altLang="zh-CN" sz="1600" b="0" strike="noStrike" spc="-1">
                <a:solidFill>
                  <a:srgbClr val="808080"/>
                </a:solidFill>
                <a:latin typeface="思源黑体 CN Normal"/>
                <a:ea typeface="思源黑体 CN Normal"/>
              </a:rPr>
              <a:t>(10%)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25"/>
          <p:cNvGrpSpPr/>
          <p:nvPr/>
        </p:nvGrpSpPr>
        <p:grpSpPr>
          <a:xfrm>
            <a:off x="371880" y="-1568520"/>
            <a:ext cx="15982560" cy="14045400"/>
            <a:chOff x="371880" y="-1568520"/>
            <a:chExt cx="15982560" cy="14045400"/>
          </a:xfrm>
        </p:grpSpPr>
        <p:sp>
          <p:nvSpPr>
            <p:cNvPr id="111" name="流程图: 接点 12"/>
            <p:cNvSpPr/>
            <p:nvPr/>
          </p:nvSpPr>
          <p:spPr>
            <a:xfrm>
              <a:off x="8523360" y="4645800"/>
              <a:ext cx="7831080" cy="7831080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流程图: 接点 4"/>
            <p:cNvSpPr/>
            <p:nvPr/>
          </p:nvSpPr>
          <p:spPr>
            <a:xfrm>
              <a:off x="10719360" y="-1568520"/>
              <a:ext cx="2619720" cy="261972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流程图: 接点 5"/>
            <p:cNvSpPr/>
            <p:nvPr/>
          </p:nvSpPr>
          <p:spPr>
            <a:xfrm>
              <a:off x="371880" y="6029640"/>
              <a:ext cx="487800" cy="4878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流程图: 接点 7"/>
            <p:cNvSpPr/>
            <p:nvPr/>
          </p:nvSpPr>
          <p:spPr>
            <a:xfrm>
              <a:off x="371880" y="339120"/>
              <a:ext cx="347760" cy="34776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5" name="Picture Placeholder 1"/>
          <p:cNvSpPr/>
          <p:nvPr/>
        </p:nvSpPr>
        <p:spPr>
          <a:xfrm>
            <a:off x="1015920" y="955800"/>
            <a:ext cx="5193000" cy="4945320"/>
          </a:xfrm>
          <a:custGeom>
            <a:avLst/>
            <a:gdLst/>
            <a:ahLst/>
            <a:cxnLst/>
            <a:rect l="l" t="t" r="r" b="b"/>
            <a:pathLst>
              <a:path w="5194290" h="4946939">
                <a:moveTo>
                  <a:pt x="2597145" y="0"/>
                </a:moveTo>
                <a:lnTo>
                  <a:pt x="5194290" y="1889563"/>
                </a:lnTo>
                <a:lnTo>
                  <a:pt x="4202269" y="4946939"/>
                </a:lnTo>
                <a:lnTo>
                  <a:pt x="992021" y="4946939"/>
                </a:lnTo>
                <a:lnTo>
                  <a:pt x="0" y="1889563"/>
                </a:lnTo>
                <a:close/>
              </a:path>
            </a:pathLst>
          </a:custGeom>
          <a:blipFill rotWithShape="0">
            <a:blip r:embed="rId2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6" name="Straight Connector 13"/>
          <p:cNvSpPr/>
          <p:nvPr/>
        </p:nvSpPr>
        <p:spPr>
          <a:xfrm>
            <a:off x="1506960" y="1767240"/>
            <a:ext cx="360" cy="3890160"/>
          </a:xfrm>
          <a:prstGeom prst="line">
            <a:avLst/>
          </a:prstGeom>
          <a:ln w="57150">
            <a:solidFill>
              <a:srgbClr val="418A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Straight Connector 14"/>
          <p:cNvSpPr/>
          <p:nvPr/>
        </p:nvSpPr>
        <p:spPr>
          <a:xfrm>
            <a:off x="5763600" y="1767240"/>
            <a:ext cx="360" cy="3890160"/>
          </a:xfrm>
          <a:prstGeom prst="line">
            <a:avLst/>
          </a:prstGeom>
          <a:ln w="57150">
            <a:solidFill>
              <a:srgbClr val="418A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8" name="Group 20"/>
          <p:cNvGrpSpPr/>
          <p:nvPr/>
        </p:nvGrpSpPr>
        <p:grpSpPr>
          <a:xfrm>
            <a:off x="1506960" y="1767240"/>
            <a:ext cx="4224600" cy="3890520"/>
            <a:chOff x="1506960" y="1767240"/>
            <a:chExt cx="4224600" cy="3890520"/>
          </a:xfrm>
        </p:grpSpPr>
        <p:sp>
          <p:nvSpPr>
            <p:cNvPr id="119" name="Straight Connector 11"/>
            <p:cNvSpPr/>
            <p:nvPr/>
          </p:nvSpPr>
          <p:spPr>
            <a:xfrm flipH="1">
              <a:off x="1506960" y="1767240"/>
              <a:ext cx="4224600" cy="360"/>
            </a:xfrm>
            <a:prstGeom prst="line">
              <a:avLst/>
            </a:prstGeom>
            <a:ln w="57150">
              <a:solidFill>
                <a:srgbClr val="418A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Straight Connector 12"/>
            <p:cNvSpPr/>
            <p:nvPr/>
          </p:nvSpPr>
          <p:spPr>
            <a:xfrm flipH="1">
              <a:off x="1506960" y="5657400"/>
              <a:ext cx="4224600" cy="360"/>
            </a:xfrm>
            <a:prstGeom prst="line">
              <a:avLst/>
            </a:prstGeom>
            <a:ln w="57150">
              <a:solidFill>
                <a:srgbClr val="418A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1" name="TextBox 7"/>
          <p:cNvSpPr/>
          <p:nvPr/>
        </p:nvSpPr>
        <p:spPr>
          <a:xfrm>
            <a:off x="6700680" y="1447200"/>
            <a:ext cx="384192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3200" b="0" strike="noStrike" spc="-1">
                <a:solidFill>
                  <a:srgbClr val="404040"/>
                </a:solidFill>
                <a:latin typeface="Source Han Sans SC"/>
                <a:ea typeface="Source Han Sans SC"/>
              </a:rPr>
              <a:t>克里金插值算法介绍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2" name="TextBox 24"/>
          <p:cNvSpPr/>
          <p:nvPr/>
        </p:nvSpPr>
        <p:spPr>
          <a:xfrm>
            <a:off x="6701400" y="2171880"/>
            <a:ext cx="4311720" cy="1370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  <a:tabLst>
                <a:tab pos="0" algn="l"/>
              </a:tabLst>
            </a:pPr>
            <a:r>
              <a:rPr lang="zh-CN" sz="1600" b="0" strike="noStrike" spc="-1">
                <a:solidFill>
                  <a:srgbClr val="808080"/>
                </a:solidFill>
                <a:latin typeface="Source Han Sans SC"/>
                <a:ea typeface="Source Han Sans SC"/>
              </a:rPr>
              <a:t>克里金插值算法是依据协方差函数对随机过程</a:t>
            </a:r>
            <a:r>
              <a:rPr lang="en-US" sz="1600" b="0" strike="noStrike" spc="-1">
                <a:solidFill>
                  <a:srgbClr val="808080"/>
                </a:solidFill>
                <a:latin typeface="Source Han Sans SC"/>
                <a:ea typeface="Source Han Sans SC"/>
              </a:rPr>
              <a:t>/</a:t>
            </a:r>
            <a:r>
              <a:rPr lang="zh-CN" sz="1600" b="0" strike="noStrike" spc="-1">
                <a:solidFill>
                  <a:srgbClr val="808080"/>
                </a:solidFill>
                <a:latin typeface="Source Han Sans SC"/>
                <a:ea typeface="Source Han Sans SC"/>
              </a:rPr>
              <a:t>随机场进行空间建模和预测的回归算法。在特定的随机过程，例如固有平稳过程中，克里金法能够给出最优线性无偏估计，因此在地统计学中也被称为空间最优无偏估计器。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23" name="TextBox 14"/>
          <p:cNvSpPr/>
          <p:nvPr/>
        </p:nvSpPr>
        <p:spPr>
          <a:xfrm>
            <a:off x="6701400" y="3597480"/>
            <a:ext cx="78876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418AB3"/>
                </a:solidFill>
                <a:latin typeface="Source Han Sans SC"/>
                <a:ea typeface="Source Han Sans SC"/>
              </a:rPr>
              <a:t>01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4" name="TextBox 17"/>
          <p:cNvSpPr/>
          <p:nvPr/>
        </p:nvSpPr>
        <p:spPr>
          <a:xfrm>
            <a:off x="6701400" y="4907520"/>
            <a:ext cx="78876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418AB3"/>
                </a:solidFill>
                <a:latin typeface="Source Han Sans SC"/>
                <a:ea typeface="Source Han Sans SC"/>
              </a:rPr>
              <a:t>02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5" name="矩形 20"/>
          <p:cNvSpPr/>
          <p:nvPr/>
        </p:nvSpPr>
        <p:spPr>
          <a:xfrm>
            <a:off x="7491960" y="3893040"/>
            <a:ext cx="3575520" cy="8578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</a:pPr>
            <a:r>
              <a:rPr lang="zh-CN" sz="1400" b="0" strike="noStrike" spc="-1">
                <a:solidFill>
                  <a:srgbClr val="808080"/>
                </a:solidFill>
                <a:latin typeface="Source Han Sans SC"/>
                <a:ea typeface="Source Han Sans SC"/>
              </a:rPr>
              <a:t>要实现工程问题的预测分析，首先要根据克里金插值算法进行拟合回归，确定系统方程参数。</a:t>
            </a:r>
          </a:p>
        </p:txBody>
      </p:sp>
      <p:sp>
        <p:nvSpPr>
          <p:cNvPr id="126" name="矩形 21"/>
          <p:cNvSpPr/>
          <p:nvPr/>
        </p:nvSpPr>
        <p:spPr>
          <a:xfrm>
            <a:off x="7491960" y="3542760"/>
            <a:ext cx="1933200" cy="372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60" b="1" strike="noStrike" spc="-1">
                <a:solidFill>
                  <a:srgbClr val="404040"/>
                </a:solidFill>
                <a:latin typeface="Source Han Sans SC"/>
                <a:ea typeface="Source Han Sans SC"/>
              </a:rPr>
              <a:t>拟合回归</a:t>
            </a:r>
            <a:endParaRPr lang="en-US" sz="1860" b="0" strike="noStrike" spc="-1">
              <a:latin typeface="Arial" panose="020B0604020202020204"/>
            </a:endParaRPr>
          </a:p>
        </p:txBody>
      </p:sp>
      <p:sp>
        <p:nvSpPr>
          <p:cNvPr id="127" name="矩形 22"/>
          <p:cNvSpPr/>
          <p:nvPr/>
        </p:nvSpPr>
        <p:spPr>
          <a:xfrm>
            <a:off x="7491960" y="5196240"/>
            <a:ext cx="3575520" cy="8578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</a:pPr>
            <a:r>
              <a:rPr lang="zh-CN" sz="1400" b="0" strike="noStrike" spc="-1">
                <a:solidFill>
                  <a:srgbClr val="808080"/>
                </a:solidFill>
                <a:latin typeface="Source Han Sans SC"/>
                <a:ea typeface="Source Han Sans SC"/>
              </a:rPr>
              <a:t>根据确定的系统方程参数，代入所需预测点的已知参数，计算得出预测点的预测值，并给出误差估计。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28" name="矩形 23"/>
          <p:cNvSpPr/>
          <p:nvPr/>
        </p:nvSpPr>
        <p:spPr>
          <a:xfrm>
            <a:off x="7491960" y="4845960"/>
            <a:ext cx="1933200" cy="372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860" b="1" strike="noStrike" spc="-1">
                <a:solidFill>
                  <a:srgbClr val="404040"/>
                </a:solidFill>
                <a:latin typeface="Source Han Sans SC"/>
                <a:ea typeface="Source Han Sans SC"/>
              </a:rPr>
              <a:t>预测分析</a:t>
            </a:r>
            <a:endParaRPr lang="en-US" sz="1860" b="0" strike="noStrike" spc="-1">
              <a:latin typeface="Arial" panose="020B0604020202020204"/>
            </a:endParaRPr>
          </a:p>
        </p:txBody>
      </p:sp>
      <p:sp>
        <p:nvSpPr>
          <p:cNvPr id="129" name="Google Shape;67;p18"/>
          <p:cNvSpPr/>
          <p:nvPr/>
        </p:nvSpPr>
        <p:spPr>
          <a:xfrm>
            <a:off x="2118240" y="3312360"/>
            <a:ext cx="3001320" cy="398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418AB3"/>
                </a:solidFill>
                <a:latin typeface="Source Han Sans SC"/>
                <a:ea typeface="Source Han Sans SC"/>
              </a:rPr>
              <a:t>Creative Slides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30" name="TextBox 7"/>
          <p:cNvSpPr/>
          <p:nvPr/>
        </p:nvSpPr>
        <p:spPr>
          <a:xfrm>
            <a:off x="861120" y="222120"/>
            <a:ext cx="180720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3200" b="0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系统设计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组合 12"/>
          <p:cNvGrpSpPr/>
          <p:nvPr/>
        </p:nvGrpSpPr>
        <p:grpSpPr>
          <a:xfrm>
            <a:off x="371880" y="-1568520"/>
            <a:ext cx="15982560" cy="14045400"/>
            <a:chOff x="371880" y="-1568520"/>
            <a:chExt cx="15982560" cy="14045400"/>
          </a:xfrm>
        </p:grpSpPr>
        <p:sp>
          <p:nvSpPr>
            <p:cNvPr id="187" name="流程图: 接点 12"/>
            <p:cNvSpPr/>
            <p:nvPr/>
          </p:nvSpPr>
          <p:spPr>
            <a:xfrm>
              <a:off x="8523360" y="4645800"/>
              <a:ext cx="7831080" cy="7831080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流程图: 接点 4"/>
            <p:cNvSpPr/>
            <p:nvPr/>
          </p:nvSpPr>
          <p:spPr>
            <a:xfrm>
              <a:off x="10719360" y="-1568520"/>
              <a:ext cx="2619720" cy="261972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流程图: 接点 5"/>
            <p:cNvSpPr/>
            <p:nvPr/>
          </p:nvSpPr>
          <p:spPr>
            <a:xfrm>
              <a:off x="371880" y="6029640"/>
              <a:ext cx="487800" cy="4878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流程图: 接点 7"/>
            <p:cNvSpPr/>
            <p:nvPr/>
          </p:nvSpPr>
          <p:spPr>
            <a:xfrm>
              <a:off x="371880" y="339120"/>
              <a:ext cx="347760" cy="34776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2" name="Rectangle 7"/>
          <p:cNvSpPr/>
          <p:nvPr/>
        </p:nvSpPr>
        <p:spPr>
          <a:xfrm>
            <a:off x="4265640" y="6477120"/>
            <a:ext cx="3579840" cy="379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Rectangle 51"/>
          <p:cNvSpPr/>
          <p:nvPr/>
        </p:nvSpPr>
        <p:spPr>
          <a:xfrm>
            <a:off x="6428160" y="5901480"/>
            <a:ext cx="3420720" cy="37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Source Han Sans SC"/>
                <a:ea typeface="Source Han Sans SC"/>
              </a:rPr>
              <a:t>MODULE DESIGNATION</a:t>
            </a: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195" name="Google Shape;86;p19"/>
          <p:cNvSpPr/>
          <p:nvPr/>
        </p:nvSpPr>
        <p:spPr>
          <a:xfrm>
            <a:off x="1154160" y="965880"/>
            <a:ext cx="3182040" cy="432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196" name="TextBox 7"/>
          <p:cNvSpPr/>
          <p:nvPr/>
        </p:nvSpPr>
        <p:spPr>
          <a:xfrm>
            <a:off x="861120" y="222120"/>
            <a:ext cx="180720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3200" b="0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系统设计</a:t>
            </a:r>
            <a:endParaRPr lang="en-US" sz="3200" b="0" strike="noStrike" spc="-1">
              <a:latin typeface="Arial" panose="020B0604020202020204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3EE9CD-ECE4-8792-C957-5118932DC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9" y="1051200"/>
            <a:ext cx="4579175" cy="26840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BE1C7-8A8A-4D59-01AE-29AE86C48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1" y="3629171"/>
            <a:ext cx="7369179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0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组合 12"/>
          <p:cNvGrpSpPr/>
          <p:nvPr/>
        </p:nvGrpSpPr>
        <p:grpSpPr>
          <a:xfrm>
            <a:off x="371880" y="-1568520"/>
            <a:ext cx="15982560" cy="14045400"/>
            <a:chOff x="371880" y="-1568520"/>
            <a:chExt cx="15982560" cy="14045400"/>
          </a:xfrm>
        </p:grpSpPr>
        <p:sp>
          <p:nvSpPr>
            <p:cNvPr id="187" name="流程图: 接点 12"/>
            <p:cNvSpPr/>
            <p:nvPr/>
          </p:nvSpPr>
          <p:spPr>
            <a:xfrm>
              <a:off x="8523360" y="4645800"/>
              <a:ext cx="7831080" cy="7831080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流程图: 接点 4"/>
            <p:cNvSpPr/>
            <p:nvPr/>
          </p:nvSpPr>
          <p:spPr>
            <a:xfrm>
              <a:off x="10719360" y="-1568520"/>
              <a:ext cx="2619720" cy="261972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流程图: 接点 5"/>
            <p:cNvSpPr/>
            <p:nvPr/>
          </p:nvSpPr>
          <p:spPr>
            <a:xfrm>
              <a:off x="371880" y="6029640"/>
              <a:ext cx="487800" cy="4878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流程图: 接点 7"/>
            <p:cNvSpPr/>
            <p:nvPr/>
          </p:nvSpPr>
          <p:spPr>
            <a:xfrm>
              <a:off x="371880" y="339120"/>
              <a:ext cx="347760" cy="34776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1" name="Picture Placeholder 1"/>
          <p:cNvSpPr/>
          <p:nvPr/>
        </p:nvSpPr>
        <p:spPr>
          <a:xfrm>
            <a:off x="5865840" y="0"/>
            <a:ext cx="6321600" cy="6856560"/>
          </a:xfrm>
          <a:prstGeom prst="rect">
            <a:avLst/>
          </a:prstGeom>
          <a:blipFill rotWithShape="0">
            <a:blip r:embed="rId2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2" name="Rectangle 7"/>
          <p:cNvSpPr/>
          <p:nvPr/>
        </p:nvSpPr>
        <p:spPr>
          <a:xfrm>
            <a:off x="4265640" y="6477120"/>
            <a:ext cx="3579840" cy="379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Rectangle 51"/>
          <p:cNvSpPr/>
          <p:nvPr/>
        </p:nvSpPr>
        <p:spPr>
          <a:xfrm>
            <a:off x="6428160" y="5901480"/>
            <a:ext cx="3420720" cy="37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Source Han Sans SC"/>
                <a:ea typeface="Source Han Sans SC"/>
              </a:rPr>
              <a:t>MODULE DESIGNATION</a:t>
            </a: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194" name="TextBox 24"/>
          <p:cNvSpPr/>
          <p:nvPr/>
        </p:nvSpPr>
        <p:spPr>
          <a:xfrm>
            <a:off x="1066680" y="1557090"/>
            <a:ext cx="3729600" cy="419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0"/>
              </a:lnSpc>
              <a:buNone/>
              <a:tabLst>
                <a:tab pos="0" algn="l"/>
              </a:tabLst>
            </a:pPr>
            <a:r>
              <a:rPr lang="zh-CN" sz="1600" b="0" strike="noStrike" spc="-1">
                <a:solidFill>
                  <a:srgbClr val="808080"/>
                </a:solidFill>
                <a:latin typeface="Source Han Sans SC"/>
                <a:ea typeface="Source Han Sans SC"/>
              </a:rPr>
              <a:t>在设计克里金插值算法的过程中，我们预计将其分成三个模块：数据的分析和预处理、回归系统方程的确定、预测和误差分析。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ts val="2000"/>
              </a:lnSpc>
              <a:buNone/>
              <a:tabLst>
                <a:tab pos="0" algn="l"/>
              </a:tabLst>
            </a:pP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ts val="2000"/>
              </a:lnSpc>
              <a:buNone/>
              <a:tabLst>
                <a:tab pos="0" algn="l"/>
              </a:tabLst>
            </a:pPr>
            <a:r>
              <a:rPr lang="zh-CN" sz="1600" b="1" strike="noStrike" spc="-1">
                <a:solidFill>
                  <a:srgbClr val="808080"/>
                </a:solidFill>
                <a:latin typeface="Source Han Sans SC"/>
                <a:ea typeface="Source Han Sans SC"/>
              </a:rPr>
              <a:t>数据的分析和预测</a:t>
            </a:r>
            <a:r>
              <a:rPr lang="zh-CN" sz="1600" b="0" strike="noStrike" spc="-1">
                <a:solidFill>
                  <a:srgbClr val="808080"/>
                </a:solidFill>
                <a:latin typeface="Source Han Sans SC"/>
                <a:ea typeface="Source Han Sans SC"/>
              </a:rPr>
              <a:t>：根据具体的已知数据，判断其是否满足基本的算法要求，并根据要求进行最初的预处理使数据更加规范合理。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ts val="2000"/>
              </a:lnSpc>
              <a:buNone/>
              <a:tabLst>
                <a:tab pos="0" algn="l"/>
              </a:tabLst>
            </a:pPr>
            <a:r>
              <a:rPr lang="zh-CN" sz="1600" b="1" strike="noStrike" spc="-1">
                <a:solidFill>
                  <a:srgbClr val="808080"/>
                </a:solidFill>
                <a:latin typeface="Source Han Sans SC"/>
                <a:ea typeface="Source Han Sans SC"/>
              </a:rPr>
              <a:t>回归方程的确定</a:t>
            </a:r>
            <a:r>
              <a:rPr lang="zh-CN" sz="1600" b="0" strike="noStrike" spc="-1">
                <a:solidFill>
                  <a:srgbClr val="808080"/>
                </a:solidFill>
                <a:latin typeface="Source Han Sans SC"/>
                <a:ea typeface="Source Han Sans SC"/>
              </a:rPr>
              <a:t>：要对数据进行预测，回归方程是其中的核心。通过最初确定的克里金算法流程，对数据进行一系列的数值计算，从而确定下回归方程的参数形式。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ts val="2000"/>
              </a:lnSpc>
              <a:buNone/>
              <a:tabLst>
                <a:tab pos="0" algn="l"/>
              </a:tabLst>
            </a:pPr>
            <a:r>
              <a:rPr lang="zh-CN" sz="1600" b="1" strike="noStrike" spc="-1">
                <a:solidFill>
                  <a:srgbClr val="808080"/>
                </a:solidFill>
                <a:latin typeface="Source Han Sans SC"/>
                <a:ea typeface="Source Han Sans SC"/>
              </a:rPr>
              <a:t>预测和误差分析</a:t>
            </a:r>
            <a:r>
              <a:rPr lang="zh-CN" sz="1600" b="0" strike="noStrike" spc="-1">
                <a:solidFill>
                  <a:srgbClr val="808080"/>
                </a:solidFill>
                <a:latin typeface="Source Han Sans SC"/>
                <a:ea typeface="Source Han Sans SC"/>
              </a:rPr>
              <a:t>：为了说明预测结果的准确度，我们引入误差分析来衡量。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95" name="Google Shape;86;p19"/>
          <p:cNvSpPr/>
          <p:nvPr/>
        </p:nvSpPr>
        <p:spPr>
          <a:xfrm>
            <a:off x="1154160" y="965880"/>
            <a:ext cx="3182040" cy="432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2400" b="0" strike="noStrike" spc="-1">
                <a:solidFill>
                  <a:srgbClr val="404040"/>
                </a:solidFill>
                <a:latin typeface="Source Han Sans SC"/>
                <a:ea typeface="宋体" panose="02010600030101010101" pitchFamily="2" charset="-122"/>
              </a:rPr>
              <a:t>模块设计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196" name="TextBox 7"/>
          <p:cNvSpPr/>
          <p:nvPr/>
        </p:nvSpPr>
        <p:spPr>
          <a:xfrm>
            <a:off x="861120" y="222120"/>
            <a:ext cx="180720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3200" b="0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系统设计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26"/>
          <p:cNvGrpSpPr/>
          <p:nvPr/>
        </p:nvGrpSpPr>
        <p:grpSpPr>
          <a:xfrm>
            <a:off x="371880" y="-1568520"/>
            <a:ext cx="15982560" cy="14045400"/>
            <a:chOff x="371880" y="-1568520"/>
            <a:chExt cx="15982560" cy="14045400"/>
          </a:xfrm>
        </p:grpSpPr>
        <p:sp>
          <p:nvSpPr>
            <p:cNvPr id="157" name="流程图: 接点 12"/>
            <p:cNvSpPr/>
            <p:nvPr/>
          </p:nvSpPr>
          <p:spPr>
            <a:xfrm>
              <a:off x="8523360" y="4645800"/>
              <a:ext cx="7831080" cy="7831080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流程图: 接点 4"/>
            <p:cNvSpPr/>
            <p:nvPr/>
          </p:nvSpPr>
          <p:spPr>
            <a:xfrm>
              <a:off x="10719360" y="-1568520"/>
              <a:ext cx="2619720" cy="261972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流程图: 接点 5"/>
            <p:cNvSpPr/>
            <p:nvPr/>
          </p:nvSpPr>
          <p:spPr>
            <a:xfrm>
              <a:off x="371880" y="6029640"/>
              <a:ext cx="487800" cy="4878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流程图: 接点 7"/>
            <p:cNvSpPr/>
            <p:nvPr/>
          </p:nvSpPr>
          <p:spPr>
            <a:xfrm>
              <a:off x="371880" y="339120"/>
              <a:ext cx="347760" cy="34776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Google Shape;86;p19"/>
          <p:cNvSpPr/>
          <p:nvPr/>
        </p:nvSpPr>
        <p:spPr>
          <a:xfrm>
            <a:off x="767635" y="962365"/>
            <a:ext cx="3182040" cy="432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2400" b="0" strike="noStrike" spc="-1">
                <a:solidFill>
                  <a:srgbClr val="404040"/>
                </a:solidFill>
                <a:latin typeface="Source Han Sans SC"/>
                <a:ea typeface="宋体" panose="02010600030101010101" pitchFamily="2" charset="-122"/>
              </a:rPr>
              <a:t>数据流图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185" name="TextBox 7"/>
          <p:cNvSpPr/>
          <p:nvPr/>
        </p:nvSpPr>
        <p:spPr>
          <a:xfrm>
            <a:off x="861120" y="222120"/>
            <a:ext cx="180720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3200" b="0" strike="noStrike" spc="-1">
                <a:solidFill>
                  <a:srgbClr val="404040"/>
                </a:solidFill>
                <a:latin typeface="思源黑体 CN Normal"/>
                <a:ea typeface="思源黑体 CN Normal"/>
              </a:rPr>
              <a:t>系统设计</a:t>
            </a:r>
            <a:endParaRPr lang="en-US" sz="3200" b="0" strike="noStrike" spc="-1">
              <a:latin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74190" y="1485265"/>
            <a:ext cx="7983220" cy="42062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a035d18-c164-4d75-ab50-81e2cd470035"/>
  <p:tag name="COMMONDATA" val="eyJoZGlkIjoiZGRkOGE5YzQ1NmUwMGMzZjljY2U2ODBmZWMwZDcyYzk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281,&quot;width&quot;:9543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软件工程中期答辩</Template>
  <TotalTime>0</TotalTime>
  <Words>1480</Words>
  <Application>Microsoft Office PowerPoint</Application>
  <PresentationFormat>宽屏</PresentationFormat>
  <Paragraphs>133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Source Han Sans CN</vt:lpstr>
      <vt:lpstr>Source Han Sans SC</vt:lpstr>
      <vt:lpstr>等线</vt:lpstr>
      <vt:lpstr>方正清刻本悦宋简体</vt:lpstr>
      <vt:lpstr>思源黑体 CN Normal</vt:lpstr>
      <vt:lpstr>优设标题黑</vt:lpstr>
      <vt:lpstr>Arial</vt:lpstr>
      <vt:lpstr>Lato</vt:lpstr>
      <vt:lpstr>Symbol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https://www.ypppt.com/</dc:subject>
  <dc:creator>3540514407@qq.com</dc:creator>
  <cp:lastModifiedBy>3540514407@qq.com</cp:lastModifiedBy>
  <cp:revision>1</cp:revision>
  <dcterms:created xsi:type="dcterms:W3CDTF">2023-06-14T13:12:27Z</dcterms:created>
  <dcterms:modified xsi:type="dcterms:W3CDTF">2023-06-14T13:12:36Z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FB7780AF960E4B5CBA7C46FFDD115AA0</vt:lpwstr>
  </property>
  <property fmtid="{D5CDD505-2E9C-101B-9397-08002B2CF9AE}" pid="3" name="KSOProductBuildVer">
    <vt:lpwstr>2052-11.1.0.14036</vt:lpwstr>
  </property>
  <property fmtid="{D5CDD505-2E9C-101B-9397-08002B2CF9AE}" pid="4" name="Notes">
    <vt:i4>2</vt:i4>
  </property>
  <property fmtid="{D5CDD505-2E9C-101B-9397-08002B2CF9AE}" pid="5" name="PresentationFormat">
    <vt:lpwstr>宽屏</vt:lpwstr>
  </property>
  <property fmtid="{D5CDD505-2E9C-101B-9397-08002B2CF9AE}" pid="6" name="Slides">
    <vt:i4>18</vt:i4>
  </property>
</Properties>
</file>