
<file path=[Content_Types].xml><?xml version="1.0" encoding="utf-8"?>
<Types xmlns="http://schemas.openxmlformats.org/package/2006/content-types">
  <Default Extension="glb" ContentType="model/gltf.binary"/>
  <Default Extension="jpeg" ContentType="image/jpeg"/>
  <Default Extension="png" ContentType="image/png"/>
  <Default Extension="rels" ContentType="application/vnd.openxmlformats-package.relationships+xml"/>
  <Default Extension="svg" ContentType="image/svg+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147468932" r:id="rId2"/>
    <p:sldId id="2147468929" r:id="rId3"/>
    <p:sldId id="2147468935" r:id="rId4"/>
    <p:sldId id="2147468930" r:id="rId5"/>
    <p:sldId id="2147468943" r:id="rId6"/>
    <p:sldId id="2147468956" r:id="rId7"/>
    <p:sldId id="259" r:id="rId8"/>
    <p:sldId id="260" r:id="rId9"/>
    <p:sldId id="261" r:id="rId10"/>
    <p:sldId id="2147468948" r:id="rId11"/>
    <p:sldId id="2147468949" r:id="rId12"/>
    <p:sldId id="2147468950" r:id="rId13"/>
    <p:sldId id="2147468947" r:id="rId14"/>
    <p:sldId id="2147468953" r:id="rId15"/>
    <p:sldId id="2147468946" r:id="rId16"/>
    <p:sldId id="2147468951" r:id="rId17"/>
    <p:sldId id="214746895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38F9B8E-F03E-15B8-3B27-19CB9307243E}" name="Berton David (2) (Consultant)" initials="BD((" userId="S::david.berton.2@consultant.volvo.com::ad1c2125-c339-4066-abdb-31225c62f9fd"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3E3667-704F-4515-9A70-E5667E64370D}" v="105" dt="2024-01-29T05:58:39.7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8BF32D-573C-42CE-97F6-4A2494B3E42A}" type="datetimeFigureOut">
              <a:rPr lang="en-US" smtClean="0"/>
              <a:t>3/16/2024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FF361D-08FF-447B-B67B-AD72F38E92E9}" type="slidenum">
              <a:rPr lang="en-US" smtClean="0"/>
              <a:t>‹#›</a:t>
            </a:fld>
            <a:endParaRPr lang="en-US"/>
          </a:p>
        </p:txBody>
      </p:sp>
    </p:spTree>
    <p:extLst>
      <p:ext uri="{BB962C8B-B14F-4D97-AF65-F5344CB8AC3E}">
        <p14:creationId xmlns:p14="http://schemas.microsoft.com/office/powerpoint/2010/main" val="2497144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BDFD21-4BC7-4BD5-A7AC-884D1A0D9E88}" type="slidenum">
              <a:rPr lang="de-DE" smtClean="0"/>
              <a:t>3</a:t>
            </a:fld>
            <a:endParaRPr lang="de-DE"/>
          </a:p>
        </p:txBody>
      </p:sp>
    </p:spTree>
    <p:extLst>
      <p:ext uri="{BB962C8B-B14F-4D97-AF65-F5344CB8AC3E}">
        <p14:creationId xmlns:p14="http://schemas.microsoft.com/office/powerpoint/2010/main" val="1790224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29829-0506-4F7C-B767-76D17E10F6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B08A38E-7B26-4E55-BBBD-A5DDC03F76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CDBE53-378B-4A62-9EBE-5CEDB118C6C1}"/>
              </a:ext>
            </a:extLst>
          </p:cNvPr>
          <p:cNvSpPr>
            <a:spLocks noGrp="1"/>
          </p:cNvSpPr>
          <p:nvPr>
            <p:ph type="dt" sz="half" idx="10"/>
          </p:nvPr>
        </p:nvSpPr>
        <p:spPr/>
        <p:txBody>
          <a:bodyPr/>
          <a:lstStyle/>
          <a:p>
            <a:fld id="{BD30C571-C9B8-4F90-B302-9A5882CFB1B1}" type="datetimeFigureOut">
              <a:rPr lang="en-US" smtClean="0"/>
              <a:t>3/16/2024</a:t>
            </a:fld>
            <a:endParaRPr lang="en-US"/>
          </a:p>
        </p:txBody>
      </p:sp>
      <p:sp>
        <p:nvSpPr>
          <p:cNvPr id="5" name="Footer Placeholder 4">
            <a:extLst>
              <a:ext uri="{FF2B5EF4-FFF2-40B4-BE49-F238E27FC236}">
                <a16:creationId xmlns:a16="http://schemas.microsoft.com/office/drawing/2014/main" id="{506E0433-472C-4354-B59D-544CA06DAF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634596-AB55-4E03-8B64-5E206CE36687}"/>
              </a:ext>
            </a:extLst>
          </p:cNvPr>
          <p:cNvSpPr>
            <a:spLocks noGrp="1"/>
          </p:cNvSpPr>
          <p:nvPr>
            <p:ph type="sldNum" sz="quarter" idx="12"/>
          </p:nvPr>
        </p:nvSpPr>
        <p:spPr/>
        <p:txBody>
          <a:bodyPr/>
          <a:lstStyle/>
          <a:p>
            <a:fld id="{157920F2-CFB0-4C54-AB56-830AF1E38B69}" type="slidenum">
              <a:rPr lang="en-US" smtClean="0"/>
              <a:t>‹#›</a:t>
            </a:fld>
            <a:endParaRPr lang="en-US"/>
          </a:p>
        </p:txBody>
      </p:sp>
    </p:spTree>
    <p:extLst>
      <p:ext uri="{BB962C8B-B14F-4D97-AF65-F5344CB8AC3E}">
        <p14:creationId xmlns:p14="http://schemas.microsoft.com/office/powerpoint/2010/main" val="4003713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14CF6-575E-4419-8ACB-5C2A3768751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12E232-97C8-482C-9C29-946673E2FC9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8B7302-EB6D-4F15-AE56-7129DD126888}"/>
              </a:ext>
            </a:extLst>
          </p:cNvPr>
          <p:cNvSpPr>
            <a:spLocks noGrp="1"/>
          </p:cNvSpPr>
          <p:nvPr>
            <p:ph type="dt" sz="half" idx="10"/>
          </p:nvPr>
        </p:nvSpPr>
        <p:spPr/>
        <p:txBody>
          <a:bodyPr/>
          <a:lstStyle/>
          <a:p>
            <a:fld id="{BD30C571-C9B8-4F90-B302-9A5882CFB1B1}" type="datetimeFigureOut">
              <a:rPr lang="en-US" smtClean="0"/>
              <a:t>3/16/2024</a:t>
            </a:fld>
            <a:endParaRPr lang="en-US"/>
          </a:p>
        </p:txBody>
      </p:sp>
      <p:sp>
        <p:nvSpPr>
          <p:cNvPr id="5" name="Footer Placeholder 4">
            <a:extLst>
              <a:ext uri="{FF2B5EF4-FFF2-40B4-BE49-F238E27FC236}">
                <a16:creationId xmlns:a16="http://schemas.microsoft.com/office/drawing/2014/main" id="{B9BDC66A-B2E2-46F6-B5D6-587816BE40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64FADA-36F2-4FE6-B73E-C234166DDB01}"/>
              </a:ext>
            </a:extLst>
          </p:cNvPr>
          <p:cNvSpPr>
            <a:spLocks noGrp="1"/>
          </p:cNvSpPr>
          <p:nvPr>
            <p:ph type="sldNum" sz="quarter" idx="12"/>
          </p:nvPr>
        </p:nvSpPr>
        <p:spPr/>
        <p:txBody>
          <a:bodyPr/>
          <a:lstStyle/>
          <a:p>
            <a:fld id="{157920F2-CFB0-4C54-AB56-830AF1E38B69}" type="slidenum">
              <a:rPr lang="en-US" smtClean="0"/>
              <a:t>‹#›</a:t>
            </a:fld>
            <a:endParaRPr lang="en-US"/>
          </a:p>
        </p:txBody>
      </p:sp>
    </p:spTree>
    <p:extLst>
      <p:ext uri="{BB962C8B-B14F-4D97-AF65-F5344CB8AC3E}">
        <p14:creationId xmlns:p14="http://schemas.microsoft.com/office/powerpoint/2010/main" val="425845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FD79E5-2F99-4FD9-AFB4-3FCF2CC89BE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A82A80F-A9B8-4834-8C55-D9097B91C69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196C74-EDA2-46A5-8C44-4C59A7CF6DD0}"/>
              </a:ext>
            </a:extLst>
          </p:cNvPr>
          <p:cNvSpPr>
            <a:spLocks noGrp="1"/>
          </p:cNvSpPr>
          <p:nvPr>
            <p:ph type="dt" sz="half" idx="10"/>
          </p:nvPr>
        </p:nvSpPr>
        <p:spPr/>
        <p:txBody>
          <a:bodyPr/>
          <a:lstStyle/>
          <a:p>
            <a:fld id="{BD30C571-C9B8-4F90-B302-9A5882CFB1B1}" type="datetimeFigureOut">
              <a:rPr lang="en-US" smtClean="0"/>
              <a:t>3/16/2024</a:t>
            </a:fld>
            <a:endParaRPr lang="en-US"/>
          </a:p>
        </p:txBody>
      </p:sp>
      <p:sp>
        <p:nvSpPr>
          <p:cNvPr id="5" name="Footer Placeholder 4">
            <a:extLst>
              <a:ext uri="{FF2B5EF4-FFF2-40B4-BE49-F238E27FC236}">
                <a16:creationId xmlns:a16="http://schemas.microsoft.com/office/drawing/2014/main" id="{5280C7BB-3AE6-40BF-8EEF-EA4443E457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B6785B-C2EC-4CB3-9D43-28D63FFD8CB0}"/>
              </a:ext>
            </a:extLst>
          </p:cNvPr>
          <p:cNvSpPr>
            <a:spLocks noGrp="1"/>
          </p:cNvSpPr>
          <p:nvPr>
            <p:ph type="sldNum" sz="quarter" idx="12"/>
          </p:nvPr>
        </p:nvSpPr>
        <p:spPr/>
        <p:txBody>
          <a:bodyPr/>
          <a:lstStyle/>
          <a:p>
            <a:fld id="{157920F2-CFB0-4C54-AB56-830AF1E38B69}" type="slidenum">
              <a:rPr lang="en-US" smtClean="0"/>
              <a:t>‹#›</a:t>
            </a:fld>
            <a:endParaRPr lang="en-US"/>
          </a:p>
        </p:txBody>
      </p:sp>
    </p:spTree>
    <p:extLst>
      <p:ext uri="{BB962C8B-B14F-4D97-AF65-F5344CB8AC3E}">
        <p14:creationId xmlns:p14="http://schemas.microsoft.com/office/powerpoint/2010/main" val="1045525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3EAAB-2FA5-4421-8242-AF63275E67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E3C6DB-A5BA-404C-8204-76E117336A7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FBE25F-F1BF-40B7-BE20-B57A42266C8B}"/>
              </a:ext>
            </a:extLst>
          </p:cNvPr>
          <p:cNvSpPr>
            <a:spLocks noGrp="1"/>
          </p:cNvSpPr>
          <p:nvPr>
            <p:ph type="dt" sz="half" idx="10"/>
          </p:nvPr>
        </p:nvSpPr>
        <p:spPr/>
        <p:txBody>
          <a:bodyPr/>
          <a:lstStyle/>
          <a:p>
            <a:fld id="{BD30C571-C9B8-4F90-B302-9A5882CFB1B1}" type="datetimeFigureOut">
              <a:rPr lang="en-US" smtClean="0"/>
              <a:t>3/16/2024</a:t>
            </a:fld>
            <a:endParaRPr lang="en-US"/>
          </a:p>
        </p:txBody>
      </p:sp>
      <p:sp>
        <p:nvSpPr>
          <p:cNvPr id="5" name="Footer Placeholder 4">
            <a:extLst>
              <a:ext uri="{FF2B5EF4-FFF2-40B4-BE49-F238E27FC236}">
                <a16:creationId xmlns:a16="http://schemas.microsoft.com/office/drawing/2014/main" id="{423109B7-4BCD-4310-807A-C633577379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202C85-ECDA-4651-8530-4846FA55C4EC}"/>
              </a:ext>
            </a:extLst>
          </p:cNvPr>
          <p:cNvSpPr>
            <a:spLocks noGrp="1"/>
          </p:cNvSpPr>
          <p:nvPr>
            <p:ph type="sldNum" sz="quarter" idx="12"/>
          </p:nvPr>
        </p:nvSpPr>
        <p:spPr/>
        <p:txBody>
          <a:bodyPr/>
          <a:lstStyle/>
          <a:p>
            <a:fld id="{157920F2-CFB0-4C54-AB56-830AF1E38B69}" type="slidenum">
              <a:rPr lang="en-US" smtClean="0"/>
              <a:t>‹#›</a:t>
            </a:fld>
            <a:endParaRPr lang="en-US"/>
          </a:p>
        </p:txBody>
      </p:sp>
    </p:spTree>
    <p:extLst>
      <p:ext uri="{BB962C8B-B14F-4D97-AF65-F5344CB8AC3E}">
        <p14:creationId xmlns:p14="http://schemas.microsoft.com/office/powerpoint/2010/main" val="1371626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448EC-648A-4451-8D02-24053671D4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903FB8-7045-4CA2-B213-F841238C78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0EFBAB-8B00-4A56-87E4-55367ADE2575}"/>
              </a:ext>
            </a:extLst>
          </p:cNvPr>
          <p:cNvSpPr>
            <a:spLocks noGrp="1"/>
          </p:cNvSpPr>
          <p:nvPr>
            <p:ph type="dt" sz="half" idx="10"/>
          </p:nvPr>
        </p:nvSpPr>
        <p:spPr/>
        <p:txBody>
          <a:bodyPr/>
          <a:lstStyle/>
          <a:p>
            <a:fld id="{BD30C571-C9B8-4F90-B302-9A5882CFB1B1}" type="datetimeFigureOut">
              <a:rPr lang="en-US" smtClean="0"/>
              <a:t>3/16/2024</a:t>
            </a:fld>
            <a:endParaRPr lang="en-US"/>
          </a:p>
        </p:txBody>
      </p:sp>
      <p:sp>
        <p:nvSpPr>
          <p:cNvPr id="5" name="Footer Placeholder 4">
            <a:extLst>
              <a:ext uri="{FF2B5EF4-FFF2-40B4-BE49-F238E27FC236}">
                <a16:creationId xmlns:a16="http://schemas.microsoft.com/office/drawing/2014/main" id="{FCFDF27A-6B30-4B59-B4D0-C7DB079889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6036DC-07D4-48F1-8AC7-E8C65DF884C0}"/>
              </a:ext>
            </a:extLst>
          </p:cNvPr>
          <p:cNvSpPr>
            <a:spLocks noGrp="1"/>
          </p:cNvSpPr>
          <p:nvPr>
            <p:ph type="sldNum" sz="quarter" idx="12"/>
          </p:nvPr>
        </p:nvSpPr>
        <p:spPr/>
        <p:txBody>
          <a:bodyPr/>
          <a:lstStyle/>
          <a:p>
            <a:fld id="{157920F2-CFB0-4C54-AB56-830AF1E38B69}" type="slidenum">
              <a:rPr lang="en-US" smtClean="0"/>
              <a:t>‹#›</a:t>
            </a:fld>
            <a:endParaRPr lang="en-US"/>
          </a:p>
        </p:txBody>
      </p:sp>
    </p:spTree>
    <p:extLst>
      <p:ext uri="{BB962C8B-B14F-4D97-AF65-F5344CB8AC3E}">
        <p14:creationId xmlns:p14="http://schemas.microsoft.com/office/powerpoint/2010/main" val="3920338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DEBFB-90B2-4DFB-9050-E9BEAAC7FE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0217D8-DF6F-4768-B6C0-2952CAD8F1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20EB368-77D0-4B4F-837E-6F61CAB1A6B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D9CAAA6-0216-4057-BC44-BC535F49D76B}"/>
              </a:ext>
            </a:extLst>
          </p:cNvPr>
          <p:cNvSpPr>
            <a:spLocks noGrp="1"/>
          </p:cNvSpPr>
          <p:nvPr>
            <p:ph type="dt" sz="half" idx="10"/>
          </p:nvPr>
        </p:nvSpPr>
        <p:spPr/>
        <p:txBody>
          <a:bodyPr/>
          <a:lstStyle/>
          <a:p>
            <a:fld id="{BD30C571-C9B8-4F90-B302-9A5882CFB1B1}" type="datetimeFigureOut">
              <a:rPr lang="en-US" smtClean="0"/>
              <a:t>3/16/2024</a:t>
            </a:fld>
            <a:endParaRPr lang="en-US"/>
          </a:p>
        </p:txBody>
      </p:sp>
      <p:sp>
        <p:nvSpPr>
          <p:cNvPr id="6" name="Footer Placeholder 5">
            <a:extLst>
              <a:ext uri="{FF2B5EF4-FFF2-40B4-BE49-F238E27FC236}">
                <a16:creationId xmlns:a16="http://schemas.microsoft.com/office/drawing/2014/main" id="{5789BED5-1C3C-4659-84C9-EA4108818E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33A54C-E0A1-4911-8556-DF2F814C0969}"/>
              </a:ext>
            </a:extLst>
          </p:cNvPr>
          <p:cNvSpPr>
            <a:spLocks noGrp="1"/>
          </p:cNvSpPr>
          <p:nvPr>
            <p:ph type="sldNum" sz="quarter" idx="12"/>
          </p:nvPr>
        </p:nvSpPr>
        <p:spPr/>
        <p:txBody>
          <a:bodyPr/>
          <a:lstStyle/>
          <a:p>
            <a:fld id="{157920F2-CFB0-4C54-AB56-830AF1E38B69}" type="slidenum">
              <a:rPr lang="en-US" smtClean="0"/>
              <a:t>‹#›</a:t>
            </a:fld>
            <a:endParaRPr lang="en-US"/>
          </a:p>
        </p:txBody>
      </p:sp>
    </p:spTree>
    <p:extLst>
      <p:ext uri="{BB962C8B-B14F-4D97-AF65-F5344CB8AC3E}">
        <p14:creationId xmlns:p14="http://schemas.microsoft.com/office/powerpoint/2010/main" val="4201391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33431-9217-4782-B192-DA4749EEBC7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4062E30-1201-4E8C-AB68-BD653EAC62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705943-462A-4650-A431-FCD21640070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54CDC70-CDCB-4CED-AFEF-2173DEB3F5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8B79F0-DF7B-45AF-935A-234BA254A3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11C623-9CA4-43EC-89ED-A7B1967DE57C}"/>
              </a:ext>
            </a:extLst>
          </p:cNvPr>
          <p:cNvSpPr>
            <a:spLocks noGrp="1"/>
          </p:cNvSpPr>
          <p:nvPr>
            <p:ph type="dt" sz="half" idx="10"/>
          </p:nvPr>
        </p:nvSpPr>
        <p:spPr/>
        <p:txBody>
          <a:bodyPr/>
          <a:lstStyle/>
          <a:p>
            <a:fld id="{BD30C571-C9B8-4F90-B302-9A5882CFB1B1}" type="datetimeFigureOut">
              <a:rPr lang="en-US" smtClean="0"/>
              <a:t>3/16/2024</a:t>
            </a:fld>
            <a:endParaRPr lang="en-US"/>
          </a:p>
        </p:txBody>
      </p:sp>
      <p:sp>
        <p:nvSpPr>
          <p:cNvPr id="8" name="Footer Placeholder 7">
            <a:extLst>
              <a:ext uri="{FF2B5EF4-FFF2-40B4-BE49-F238E27FC236}">
                <a16:creationId xmlns:a16="http://schemas.microsoft.com/office/drawing/2014/main" id="{4AD9DF61-9A1B-42B7-BA7D-2916B222DFF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D54EBBA-7B1C-4FAD-8A4C-A8F5230D2F94}"/>
              </a:ext>
            </a:extLst>
          </p:cNvPr>
          <p:cNvSpPr>
            <a:spLocks noGrp="1"/>
          </p:cNvSpPr>
          <p:nvPr>
            <p:ph type="sldNum" sz="quarter" idx="12"/>
          </p:nvPr>
        </p:nvSpPr>
        <p:spPr/>
        <p:txBody>
          <a:bodyPr/>
          <a:lstStyle/>
          <a:p>
            <a:fld id="{157920F2-CFB0-4C54-AB56-830AF1E38B69}" type="slidenum">
              <a:rPr lang="en-US" smtClean="0"/>
              <a:t>‹#›</a:t>
            </a:fld>
            <a:endParaRPr lang="en-US"/>
          </a:p>
        </p:txBody>
      </p:sp>
    </p:spTree>
    <p:extLst>
      <p:ext uri="{BB962C8B-B14F-4D97-AF65-F5344CB8AC3E}">
        <p14:creationId xmlns:p14="http://schemas.microsoft.com/office/powerpoint/2010/main" val="1545475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BD6D1-36F1-4619-9E74-CC4AC35DF16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4388918-BFBD-4805-82A2-48F305E7951D}"/>
              </a:ext>
            </a:extLst>
          </p:cNvPr>
          <p:cNvSpPr>
            <a:spLocks noGrp="1"/>
          </p:cNvSpPr>
          <p:nvPr>
            <p:ph type="dt" sz="half" idx="10"/>
          </p:nvPr>
        </p:nvSpPr>
        <p:spPr/>
        <p:txBody>
          <a:bodyPr/>
          <a:lstStyle/>
          <a:p>
            <a:fld id="{BD30C571-C9B8-4F90-B302-9A5882CFB1B1}" type="datetimeFigureOut">
              <a:rPr lang="en-US" smtClean="0"/>
              <a:t>3/16/2024</a:t>
            </a:fld>
            <a:endParaRPr lang="en-US"/>
          </a:p>
        </p:txBody>
      </p:sp>
      <p:sp>
        <p:nvSpPr>
          <p:cNvPr id="4" name="Footer Placeholder 3">
            <a:extLst>
              <a:ext uri="{FF2B5EF4-FFF2-40B4-BE49-F238E27FC236}">
                <a16:creationId xmlns:a16="http://schemas.microsoft.com/office/drawing/2014/main" id="{E05F79EF-3055-4159-8E34-C9E3306D828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85888CD-3A54-46ED-9659-A0CCD666ECC5}"/>
              </a:ext>
            </a:extLst>
          </p:cNvPr>
          <p:cNvSpPr>
            <a:spLocks noGrp="1"/>
          </p:cNvSpPr>
          <p:nvPr>
            <p:ph type="sldNum" sz="quarter" idx="12"/>
          </p:nvPr>
        </p:nvSpPr>
        <p:spPr/>
        <p:txBody>
          <a:bodyPr/>
          <a:lstStyle/>
          <a:p>
            <a:fld id="{157920F2-CFB0-4C54-AB56-830AF1E38B69}" type="slidenum">
              <a:rPr lang="en-US" smtClean="0"/>
              <a:t>‹#›</a:t>
            </a:fld>
            <a:endParaRPr lang="en-US"/>
          </a:p>
        </p:txBody>
      </p:sp>
    </p:spTree>
    <p:extLst>
      <p:ext uri="{BB962C8B-B14F-4D97-AF65-F5344CB8AC3E}">
        <p14:creationId xmlns:p14="http://schemas.microsoft.com/office/powerpoint/2010/main" val="3013844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C2C10F-325D-48E3-8401-1B780D8D4342}"/>
              </a:ext>
            </a:extLst>
          </p:cNvPr>
          <p:cNvSpPr>
            <a:spLocks noGrp="1"/>
          </p:cNvSpPr>
          <p:nvPr>
            <p:ph type="dt" sz="half" idx="10"/>
          </p:nvPr>
        </p:nvSpPr>
        <p:spPr/>
        <p:txBody>
          <a:bodyPr/>
          <a:lstStyle/>
          <a:p>
            <a:fld id="{BD30C571-C9B8-4F90-B302-9A5882CFB1B1}" type="datetimeFigureOut">
              <a:rPr lang="en-US" smtClean="0"/>
              <a:t>3/16/2024</a:t>
            </a:fld>
            <a:endParaRPr lang="en-US"/>
          </a:p>
        </p:txBody>
      </p:sp>
      <p:sp>
        <p:nvSpPr>
          <p:cNvPr id="3" name="Footer Placeholder 2">
            <a:extLst>
              <a:ext uri="{FF2B5EF4-FFF2-40B4-BE49-F238E27FC236}">
                <a16:creationId xmlns:a16="http://schemas.microsoft.com/office/drawing/2014/main" id="{E0BDDB3E-002E-4E49-806F-D80F92BF349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5E6B2E-67EF-4C1F-A741-7BA9CE8BF612}"/>
              </a:ext>
            </a:extLst>
          </p:cNvPr>
          <p:cNvSpPr>
            <a:spLocks noGrp="1"/>
          </p:cNvSpPr>
          <p:nvPr>
            <p:ph type="sldNum" sz="quarter" idx="12"/>
          </p:nvPr>
        </p:nvSpPr>
        <p:spPr/>
        <p:txBody>
          <a:bodyPr/>
          <a:lstStyle/>
          <a:p>
            <a:fld id="{157920F2-CFB0-4C54-AB56-830AF1E38B69}" type="slidenum">
              <a:rPr lang="en-US" smtClean="0"/>
              <a:t>‹#›</a:t>
            </a:fld>
            <a:endParaRPr lang="en-US"/>
          </a:p>
        </p:txBody>
      </p:sp>
    </p:spTree>
    <p:extLst>
      <p:ext uri="{BB962C8B-B14F-4D97-AF65-F5344CB8AC3E}">
        <p14:creationId xmlns:p14="http://schemas.microsoft.com/office/powerpoint/2010/main" val="2496401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72F0C-A508-4BC1-8D69-346F9A6835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9D9406E-030E-4B17-9BEA-F5875E64EB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51861BE-09EA-41B9-A659-DDEC3AED0A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AC3D5F-25F3-48A4-B467-D730C73E383C}"/>
              </a:ext>
            </a:extLst>
          </p:cNvPr>
          <p:cNvSpPr>
            <a:spLocks noGrp="1"/>
          </p:cNvSpPr>
          <p:nvPr>
            <p:ph type="dt" sz="half" idx="10"/>
          </p:nvPr>
        </p:nvSpPr>
        <p:spPr/>
        <p:txBody>
          <a:bodyPr/>
          <a:lstStyle/>
          <a:p>
            <a:fld id="{BD30C571-C9B8-4F90-B302-9A5882CFB1B1}" type="datetimeFigureOut">
              <a:rPr lang="en-US" smtClean="0"/>
              <a:t>3/16/2024</a:t>
            </a:fld>
            <a:endParaRPr lang="en-US"/>
          </a:p>
        </p:txBody>
      </p:sp>
      <p:sp>
        <p:nvSpPr>
          <p:cNvPr id="6" name="Footer Placeholder 5">
            <a:extLst>
              <a:ext uri="{FF2B5EF4-FFF2-40B4-BE49-F238E27FC236}">
                <a16:creationId xmlns:a16="http://schemas.microsoft.com/office/drawing/2014/main" id="{32393851-9391-496E-80CC-E139C4DA41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DC382F-200C-49FE-BA38-F766D7CEB311}"/>
              </a:ext>
            </a:extLst>
          </p:cNvPr>
          <p:cNvSpPr>
            <a:spLocks noGrp="1"/>
          </p:cNvSpPr>
          <p:nvPr>
            <p:ph type="sldNum" sz="quarter" idx="12"/>
          </p:nvPr>
        </p:nvSpPr>
        <p:spPr/>
        <p:txBody>
          <a:bodyPr/>
          <a:lstStyle/>
          <a:p>
            <a:fld id="{157920F2-CFB0-4C54-AB56-830AF1E38B69}" type="slidenum">
              <a:rPr lang="en-US" smtClean="0"/>
              <a:t>‹#›</a:t>
            </a:fld>
            <a:endParaRPr lang="en-US"/>
          </a:p>
        </p:txBody>
      </p:sp>
    </p:spTree>
    <p:extLst>
      <p:ext uri="{BB962C8B-B14F-4D97-AF65-F5344CB8AC3E}">
        <p14:creationId xmlns:p14="http://schemas.microsoft.com/office/powerpoint/2010/main" val="3817926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5F8A8-1F89-4F89-A3A2-F050D242E6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213DC1-C6B4-4026-A8F8-9A7FB0D7BE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C50D844-D612-4408-89C5-00E736A418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40ED95-6493-4938-A8E7-CE7382EB834E}"/>
              </a:ext>
            </a:extLst>
          </p:cNvPr>
          <p:cNvSpPr>
            <a:spLocks noGrp="1"/>
          </p:cNvSpPr>
          <p:nvPr>
            <p:ph type="dt" sz="half" idx="10"/>
          </p:nvPr>
        </p:nvSpPr>
        <p:spPr/>
        <p:txBody>
          <a:bodyPr/>
          <a:lstStyle/>
          <a:p>
            <a:fld id="{BD30C571-C9B8-4F90-B302-9A5882CFB1B1}" type="datetimeFigureOut">
              <a:rPr lang="en-US" smtClean="0"/>
              <a:t>3/16/2024</a:t>
            </a:fld>
            <a:endParaRPr lang="en-US"/>
          </a:p>
        </p:txBody>
      </p:sp>
      <p:sp>
        <p:nvSpPr>
          <p:cNvPr id="6" name="Footer Placeholder 5">
            <a:extLst>
              <a:ext uri="{FF2B5EF4-FFF2-40B4-BE49-F238E27FC236}">
                <a16:creationId xmlns:a16="http://schemas.microsoft.com/office/drawing/2014/main" id="{A31C3D41-EBF1-4781-A832-8033E732EF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0FFB5C-45F0-4CB6-AF96-9A3FF64C2671}"/>
              </a:ext>
            </a:extLst>
          </p:cNvPr>
          <p:cNvSpPr>
            <a:spLocks noGrp="1"/>
          </p:cNvSpPr>
          <p:nvPr>
            <p:ph type="sldNum" sz="quarter" idx="12"/>
          </p:nvPr>
        </p:nvSpPr>
        <p:spPr/>
        <p:txBody>
          <a:bodyPr/>
          <a:lstStyle/>
          <a:p>
            <a:fld id="{157920F2-CFB0-4C54-AB56-830AF1E38B69}" type="slidenum">
              <a:rPr lang="en-US" smtClean="0"/>
              <a:t>‹#›</a:t>
            </a:fld>
            <a:endParaRPr lang="en-US"/>
          </a:p>
        </p:txBody>
      </p:sp>
    </p:spTree>
    <p:extLst>
      <p:ext uri="{BB962C8B-B14F-4D97-AF65-F5344CB8AC3E}">
        <p14:creationId xmlns:p14="http://schemas.microsoft.com/office/powerpoint/2010/main" val="3143498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9F2280-C70B-4BA0-8129-6CBDA70C10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5772253-E5AF-4780-9936-E3420036CF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227209-8199-4C76-8A45-12B8479825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30C571-C9B8-4F90-B302-9A5882CFB1B1}" type="datetimeFigureOut">
              <a:rPr lang="en-US" smtClean="0"/>
              <a:t>3/16/2024</a:t>
            </a:fld>
            <a:endParaRPr lang="en-US"/>
          </a:p>
        </p:txBody>
      </p:sp>
      <p:sp>
        <p:nvSpPr>
          <p:cNvPr id="5" name="Footer Placeholder 4">
            <a:extLst>
              <a:ext uri="{FF2B5EF4-FFF2-40B4-BE49-F238E27FC236}">
                <a16:creationId xmlns:a16="http://schemas.microsoft.com/office/drawing/2014/main" id="{27633F29-E5FD-4F1A-B4AE-9B0FE0A898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5869010-3F08-457E-9CE9-BF73E3E874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7920F2-CFB0-4C54-AB56-830AF1E38B69}" type="slidenum">
              <a:rPr lang="en-US" smtClean="0"/>
              <a:t>‹#›</a:t>
            </a:fld>
            <a:endParaRPr lang="en-US"/>
          </a:p>
        </p:txBody>
      </p:sp>
    </p:spTree>
    <p:extLst>
      <p:ext uri="{BB962C8B-B14F-4D97-AF65-F5344CB8AC3E}">
        <p14:creationId xmlns:p14="http://schemas.microsoft.com/office/powerpoint/2010/main" val="3633707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svg"/><Relationship Id="rId18" Type="http://schemas.microsoft.com/office/2017/06/relationships/model3d" Target="../media/model3d2.glb"/><Relationship Id="rId3" Type="http://schemas.microsoft.com/office/2017/06/relationships/model3d" Target="../media/model3d1.glb"/><Relationship Id="rId21" Type="http://schemas.openxmlformats.org/officeDocument/2006/relationships/image" Target="../media/image18.svg"/><Relationship Id="rId7" Type="http://schemas.openxmlformats.org/officeDocument/2006/relationships/image" Target="../media/image5.svg"/><Relationship Id="rId12" Type="http://schemas.openxmlformats.org/officeDocument/2006/relationships/image" Target="../media/image10.png"/><Relationship Id="rId17" Type="http://schemas.openxmlformats.org/officeDocument/2006/relationships/image" Target="../media/image15.sv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3.png"/><Relationship Id="rId15" Type="http://schemas.openxmlformats.org/officeDocument/2006/relationships/image" Target="../media/image13.svg"/><Relationship Id="rId10" Type="http://schemas.openxmlformats.org/officeDocument/2006/relationships/image" Target="../media/image8.png"/><Relationship Id="rId19" Type="http://schemas.openxmlformats.org/officeDocument/2006/relationships/image" Target="../media/image16.png"/><Relationship Id="rId4" Type="http://schemas.openxmlformats.org/officeDocument/2006/relationships/image" Target="../media/image2.png"/><Relationship Id="rId9" Type="http://schemas.openxmlformats.org/officeDocument/2006/relationships/image" Target="../media/image7.svg"/><Relationship Id="rId1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package" Target="../embeddings/Microsoft_Excel_Worksheet.xlsx"/><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BF0D7-009D-4AD5-A453-EFB2AC3D25B7}"/>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2D502B62-C1D0-4C33-BBE5-9595F6BA02A4}"/>
              </a:ext>
            </a:extLst>
          </p:cNvPr>
          <p:cNvSpPr>
            <a:spLocks noGrp="1"/>
          </p:cNvSpPr>
          <p:nvPr>
            <p:ph type="subTitle" idx="1"/>
          </p:nvPr>
        </p:nvSpPr>
        <p:spPr/>
        <p:txBody>
          <a:bodyPr/>
          <a:lstStyle/>
          <a:p>
            <a:endParaRPr lang="en-US"/>
          </a:p>
        </p:txBody>
      </p:sp>
      <p:pic>
        <p:nvPicPr>
          <p:cNvPr id="4" name="Picture 2" descr="Photo by Larisa Birta on Unsplash">
            <a:extLst>
              <a:ext uri="{FF2B5EF4-FFF2-40B4-BE49-F238E27FC236}">
                <a16:creationId xmlns:a16="http://schemas.microsoft.com/office/drawing/2014/main" id="{DBFAAD1C-906D-4669-B6AA-2BE2876A5B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9763"/>
            <a:ext cx="14458959" cy="683823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DAB04A4-48B5-43C5-8EDD-8AC800E37941}"/>
              </a:ext>
            </a:extLst>
          </p:cNvPr>
          <p:cNvSpPr txBox="1"/>
          <p:nvPr/>
        </p:nvSpPr>
        <p:spPr>
          <a:xfrm>
            <a:off x="3262965" y="1678672"/>
            <a:ext cx="7647269" cy="646331"/>
          </a:xfrm>
          <a:prstGeom prst="rect">
            <a:avLst/>
          </a:prstGeom>
          <a:noFill/>
        </p:spPr>
        <p:txBody>
          <a:bodyPr wrap="square">
            <a:spAutoFit/>
          </a:bodyPr>
          <a:lstStyle/>
          <a:p>
            <a:pPr algn="ctr"/>
            <a:endParaRPr lang="en-US" sz="3600" b="1" dirty="0"/>
          </a:p>
        </p:txBody>
      </p:sp>
      <p:sp>
        <p:nvSpPr>
          <p:cNvPr id="8" name="TextBox 7">
            <a:extLst>
              <a:ext uri="{FF2B5EF4-FFF2-40B4-BE49-F238E27FC236}">
                <a16:creationId xmlns:a16="http://schemas.microsoft.com/office/drawing/2014/main" id="{A9385FA4-AEED-4BBE-A641-89EBE2DF036B}"/>
              </a:ext>
            </a:extLst>
          </p:cNvPr>
          <p:cNvSpPr txBox="1"/>
          <p:nvPr/>
        </p:nvSpPr>
        <p:spPr>
          <a:xfrm>
            <a:off x="3464293" y="1947986"/>
            <a:ext cx="7324824" cy="646331"/>
          </a:xfrm>
          <a:prstGeom prst="rect">
            <a:avLst/>
          </a:prstGeom>
          <a:noFill/>
        </p:spPr>
        <p:txBody>
          <a:bodyPr wrap="square">
            <a:spAutoFit/>
          </a:bodyPr>
          <a:lstStyle/>
          <a:p>
            <a:pPr algn="ctr"/>
            <a:r>
              <a:rPr lang="fr-FR" sz="3600" dirty="0">
                <a:solidFill>
                  <a:schemeClr val="bg1"/>
                </a:solidFill>
              </a:rPr>
              <a:t>Integration Workshop</a:t>
            </a:r>
            <a:endParaRPr lang="en-US" sz="3600" dirty="0"/>
          </a:p>
        </p:txBody>
      </p:sp>
      <p:sp>
        <p:nvSpPr>
          <p:cNvPr id="10" name="TextBox 9">
            <a:extLst>
              <a:ext uri="{FF2B5EF4-FFF2-40B4-BE49-F238E27FC236}">
                <a16:creationId xmlns:a16="http://schemas.microsoft.com/office/drawing/2014/main" id="{EAC09C66-3B19-478F-8808-DB1E88DABD3F}"/>
              </a:ext>
            </a:extLst>
          </p:cNvPr>
          <p:cNvSpPr txBox="1"/>
          <p:nvPr/>
        </p:nvSpPr>
        <p:spPr>
          <a:xfrm>
            <a:off x="5274644" y="385011"/>
            <a:ext cx="1905802" cy="261610"/>
          </a:xfrm>
          <a:prstGeom prst="rect">
            <a:avLst/>
          </a:prstGeom>
          <a:noFill/>
        </p:spPr>
        <p:txBody>
          <a:bodyPr wrap="square" rtlCol="0">
            <a:spAutoFit/>
          </a:bodyPr>
          <a:lstStyle/>
          <a:p>
            <a:pPr algn="ctr"/>
            <a:r>
              <a:rPr lang="en-US" sz="1100" dirty="0">
                <a:solidFill>
                  <a:schemeClr val="bg1"/>
                </a:solidFill>
              </a:rPr>
              <a:t>V     O     L    V    O</a:t>
            </a:r>
          </a:p>
        </p:txBody>
      </p:sp>
      <p:sp>
        <p:nvSpPr>
          <p:cNvPr id="11" name="TextBox 10">
            <a:extLst>
              <a:ext uri="{FF2B5EF4-FFF2-40B4-BE49-F238E27FC236}">
                <a16:creationId xmlns:a16="http://schemas.microsoft.com/office/drawing/2014/main" id="{F5FF4206-0399-4D4B-8E21-6EDED9442476}"/>
              </a:ext>
            </a:extLst>
          </p:cNvPr>
          <p:cNvSpPr txBox="1"/>
          <p:nvPr/>
        </p:nvSpPr>
        <p:spPr>
          <a:xfrm>
            <a:off x="5428648" y="5659655"/>
            <a:ext cx="2541070" cy="215444"/>
          </a:xfrm>
          <a:prstGeom prst="rect">
            <a:avLst/>
          </a:prstGeom>
          <a:noFill/>
        </p:spPr>
        <p:txBody>
          <a:bodyPr wrap="square" rtlCol="0">
            <a:spAutoFit/>
          </a:bodyPr>
          <a:lstStyle/>
          <a:p>
            <a:pPr algn="ctr"/>
            <a:r>
              <a:rPr lang="en-US" sz="800" dirty="0">
                <a:solidFill>
                  <a:schemeClr val="bg1"/>
                </a:solidFill>
              </a:rPr>
              <a:t>V    O     L    V    O     G    R    O   U    P  </a:t>
            </a:r>
          </a:p>
        </p:txBody>
      </p:sp>
      <p:sp>
        <p:nvSpPr>
          <p:cNvPr id="12" name="TextBox 11">
            <a:extLst>
              <a:ext uri="{FF2B5EF4-FFF2-40B4-BE49-F238E27FC236}">
                <a16:creationId xmlns:a16="http://schemas.microsoft.com/office/drawing/2014/main" id="{C8ED482C-E6F4-4D66-9B00-2DC390C2316F}"/>
              </a:ext>
            </a:extLst>
          </p:cNvPr>
          <p:cNvSpPr txBox="1"/>
          <p:nvPr/>
        </p:nvSpPr>
        <p:spPr>
          <a:xfrm>
            <a:off x="2261938" y="6207827"/>
            <a:ext cx="9144000" cy="523220"/>
          </a:xfrm>
          <a:prstGeom prst="rect">
            <a:avLst/>
          </a:prstGeom>
          <a:noFill/>
        </p:spPr>
        <p:txBody>
          <a:bodyPr wrap="square" rtlCol="0">
            <a:spAutoFit/>
          </a:bodyPr>
          <a:lstStyle/>
          <a:p>
            <a:pPr algn="ctr"/>
            <a:r>
              <a:rPr lang="en-AU" sz="1000" dirty="0">
                <a:solidFill>
                  <a:schemeClr val="bg1"/>
                </a:solidFill>
              </a:rPr>
              <a:t>Symphony Project | </a:t>
            </a:r>
            <a:r>
              <a:rPr lang="en-US" sz="1000" dirty="0">
                <a:solidFill>
                  <a:schemeClr val="bg1"/>
                </a:solidFill>
              </a:rPr>
              <a:t>Integration Monitoring &amp; Error Handling</a:t>
            </a:r>
            <a:r>
              <a:rPr lang="en-AU" sz="1000" dirty="0">
                <a:solidFill>
                  <a:schemeClr val="bg1"/>
                </a:solidFill>
              </a:rPr>
              <a:t> / Accenture | Client Confidential</a:t>
            </a:r>
          </a:p>
          <a:p>
            <a:endParaRPr lang="en-US" dirty="0"/>
          </a:p>
        </p:txBody>
      </p:sp>
    </p:spTree>
    <p:extLst>
      <p:ext uri="{BB962C8B-B14F-4D97-AF65-F5344CB8AC3E}">
        <p14:creationId xmlns:p14="http://schemas.microsoft.com/office/powerpoint/2010/main" val="18383051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9F296-273B-446B-99F8-60137B5C13B4}"/>
              </a:ext>
            </a:extLst>
          </p:cNvPr>
          <p:cNvSpPr>
            <a:spLocks noGrp="1"/>
          </p:cNvSpPr>
          <p:nvPr>
            <p:ph type="title"/>
          </p:nvPr>
        </p:nvSpPr>
        <p:spPr/>
        <p:txBody>
          <a:bodyPr/>
          <a:lstStyle/>
          <a:p>
            <a:endParaRPr lang="en-US"/>
          </a:p>
        </p:txBody>
      </p:sp>
      <p:graphicFrame>
        <p:nvGraphicFramePr>
          <p:cNvPr id="4" name="Table 4">
            <a:extLst>
              <a:ext uri="{FF2B5EF4-FFF2-40B4-BE49-F238E27FC236}">
                <a16:creationId xmlns:a16="http://schemas.microsoft.com/office/drawing/2014/main" id="{88622036-538F-4A2D-865F-2EAEBC62032A}"/>
              </a:ext>
            </a:extLst>
          </p:cNvPr>
          <p:cNvGraphicFramePr>
            <a:graphicFrameLocks noGrp="1"/>
          </p:cNvGraphicFramePr>
          <p:nvPr>
            <p:ph idx="1"/>
            <p:extLst>
              <p:ext uri="{D42A27DB-BD31-4B8C-83A1-F6EECF244321}">
                <p14:modId xmlns:p14="http://schemas.microsoft.com/office/powerpoint/2010/main" val="1321339002"/>
              </p:ext>
            </p:extLst>
          </p:nvPr>
        </p:nvGraphicFramePr>
        <p:xfrm>
          <a:off x="732321" y="197993"/>
          <a:ext cx="10856495" cy="5919996"/>
        </p:xfrm>
        <a:graphic>
          <a:graphicData uri="http://schemas.openxmlformats.org/drawingml/2006/table">
            <a:tbl>
              <a:tblPr firstRow="1" bandRow="1">
                <a:tableStyleId>{5C22544A-7EE6-4342-B048-85BDC9FD1C3A}</a:tableStyleId>
              </a:tblPr>
              <a:tblGrid>
                <a:gridCol w="5283468">
                  <a:extLst>
                    <a:ext uri="{9D8B030D-6E8A-4147-A177-3AD203B41FA5}">
                      <a16:colId xmlns:a16="http://schemas.microsoft.com/office/drawing/2014/main" val="3699816271"/>
                    </a:ext>
                  </a:extLst>
                </a:gridCol>
                <a:gridCol w="5573027">
                  <a:extLst>
                    <a:ext uri="{9D8B030D-6E8A-4147-A177-3AD203B41FA5}">
                      <a16:colId xmlns:a16="http://schemas.microsoft.com/office/drawing/2014/main" val="4137533833"/>
                    </a:ext>
                  </a:extLst>
                </a:gridCol>
              </a:tblGrid>
              <a:tr h="404110">
                <a:tc>
                  <a:txBody>
                    <a:bodyPr/>
                    <a:lstStyle/>
                    <a:p>
                      <a:pPr marL="0" marR="0" algn="just">
                        <a:lnSpc>
                          <a:spcPct val="115000"/>
                        </a:lnSpc>
                        <a:spcBef>
                          <a:spcPts val="0"/>
                        </a:spcBef>
                        <a:spcAft>
                          <a:spcPts val="1000"/>
                        </a:spcAft>
                      </a:pPr>
                      <a:r>
                        <a:rPr lang="en-GB" sz="1800" dirty="0">
                          <a:solidFill>
                            <a:srgbClr val="FFFFFF"/>
                          </a:solidFill>
                          <a:effectLst/>
                          <a:latin typeface="Calibri" panose="020F0502020204030204" pitchFamily="34" charset="0"/>
                          <a:ea typeface="Calibri" panose="020F0502020204030204" pitchFamily="34" charset="0"/>
                          <a:cs typeface="Arial" panose="020B0604020202020204" pitchFamily="34" charset="0"/>
                        </a:rPr>
                        <a:t>Employee Business Scenarios</a:t>
                      </a:r>
                      <a:endParaRPr lang="en-US" sz="1800" dirty="0">
                        <a:solidFill>
                          <a:srgbClr val="00206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1000"/>
                        </a:spcAft>
                      </a:pPr>
                      <a:r>
                        <a:rPr lang="en-GB" sz="1800" dirty="0">
                          <a:solidFill>
                            <a:srgbClr val="FFFFFF"/>
                          </a:solidFill>
                          <a:effectLst/>
                          <a:latin typeface="Calibri" panose="020F0502020204030204" pitchFamily="34" charset="0"/>
                          <a:ea typeface="Calibri" panose="020F0502020204030204" pitchFamily="34" charset="0"/>
                          <a:cs typeface="Arial" panose="020B0604020202020204" pitchFamily="34" charset="0"/>
                        </a:rPr>
                        <a:t>Expected Interface Behaviour</a:t>
                      </a:r>
                      <a:endParaRPr lang="en-US" sz="1800" dirty="0">
                        <a:solidFill>
                          <a:srgbClr val="00206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796576012"/>
                  </a:ext>
                </a:extLst>
              </a:tr>
              <a:tr h="805729">
                <a:tc>
                  <a:txBody>
                    <a:bodyPr/>
                    <a:lstStyle/>
                    <a:p>
                      <a:pPr marL="0" marR="0">
                        <a:lnSpc>
                          <a:spcPct val="115000"/>
                        </a:lnSpc>
                        <a:spcBef>
                          <a:spcPts val="0"/>
                        </a:spcBef>
                        <a:spcAft>
                          <a:spcPts val="1000"/>
                        </a:spcAft>
                      </a:pPr>
                      <a:r>
                        <a:rPr lang="en-US" sz="180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Employment Change- Part Time Employee (start and end part time- current and past dated)</a:t>
                      </a:r>
                    </a:p>
                  </a:txBody>
                  <a:tcPr marL="68580" marR="68580" marT="0" marB="0"/>
                </a:tc>
                <a:tc>
                  <a:txBody>
                    <a:bodyPr/>
                    <a:lstStyle/>
                    <a:p>
                      <a:pPr marL="0" marR="0">
                        <a:lnSpc>
                          <a:spcPct val="115000"/>
                        </a:lnSpc>
                        <a:spcBef>
                          <a:spcPts val="0"/>
                        </a:spcBef>
                        <a:spcAft>
                          <a:spcPts val="1000"/>
                        </a:spcAft>
                      </a:pPr>
                      <a:endParaRPr lang="en-US" sz="1800" kern="1200" dirty="0">
                        <a:solidFill>
                          <a:srgbClr val="44546A"/>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74097770"/>
                  </a:ext>
                </a:extLst>
              </a:tr>
              <a:tr h="719249">
                <a:tc>
                  <a:txBody>
                    <a:bodyPr/>
                    <a:lstStyle/>
                    <a:p>
                      <a:pPr marL="0" marR="0">
                        <a:lnSpc>
                          <a:spcPct val="115000"/>
                        </a:lnSpc>
                        <a:spcBef>
                          <a:spcPts val="0"/>
                        </a:spcBef>
                        <a:spcAft>
                          <a:spcPts val="1000"/>
                        </a:spcAft>
                      </a:pPr>
                      <a:r>
                        <a:rPr lang="en-US" sz="180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Employment Change- Part Time Employee (start and end part time- future dated)</a:t>
                      </a:r>
                    </a:p>
                  </a:txBody>
                  <a:tcPr marL="68580" marR="68580" marT="0" marB="0"/>
                </a:tc>
                <a:tc>
                  <a:txBody>
                    <a:bodyPr/>
                    <a:lstStyle/>
                    <a:p>
                      <a:pPr marL="0" marR="0">
                        <a:lnSpc>
                          <a:spcPct val="115000"/>
                        </a:lnSpc>
                        <a:spcBef>
                          <a:spcPts val="0"/>
                        </a:spcBef>
                        <a:spcAft>
                          <a:spcPts val="1000"/>
                        </a:spcAft>
                      </a:pPr>
                      <a:endParaRPr lang="en-US" sz="1800" kern="1200" dirty="0">
                        <a:solidFill>
                          <a:srgbClr val="FF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234596535"/>
                  </a:ext>
                </a:extLst>
              </a:tr>
              <a:tr h="670265">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US" sz="1800" kern="1200" dirty="0">
                          <a:solidFill>
                            <a:schemeClr val="dk1"/>
                          </a:solidFill>
                          <a:effectLst/>
                          <a:latin typeface="+mn-lt"/>
                          <a:ea typeface="+mn-ea"/>
                          <a:cs typeface="+mn-cs"/>
                        </a:rPr>
                        <a:t>The Compensation/ or any portlet is deleted in SuccessFactors</a:t>
                      </a:r>
                      <a:endParaRPr lang="en-US" sz="180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1000"/>
                        </a:spcAft>
                      </a:pPr>
                      <a:endParaRPr lang="en-US" sz="1800" kern="1200" dirty="0">
                        <a:solidFill>
                          <a:srgbClr val="44546A"/>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642343913"/>
                  </a:ext>
                </a:extLst>
              </a:tr>
              <a:tr h="394754">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US" sz="180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Deletion of pay component</a:t>
                      </a:r>
                    </a:p>
                  </a:txBody>
                  <a:tcPr marL="68580" marR="68580" marT="0" marB="0"/>
                </a:tc>
                <a:tc>
                  <a:txBody>
                    <a:bodyPr/>
                    <a:lstStyle/>
                    <a:p>
                      <a:pPr marL="0" marR="0">
                        <a:lnSpc>
                          <a:spcPct val="115000"/>
                        </a:lnSpc>
                        <a:spcBef>
                          <a:spcPts val="0"/>
                        </a:spcBef>
                        <a:spcAft>
                          <a:spcPts val="1000"/>
                        </a:spcAft>
                      </a:pPr>
                      <a:endParaRPr lang="en-US" sz="1800" kern="1200" dirty="0">
                        <a:solidFill>
                          <a:srgbClr val="44546A"/>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3510118110"/>
                  </a:ext>
                </a:extLst>
              </a:tr>
              <a:tr h="404110">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US" sz="1800" kern="1200" dirty="0">
                          <a:solidFill>
                            <a:schemeClr val="dk1"/>
                          </a:solidFill>
                          <a:effectLst/>
                          <a:latin typeface="+mn-lt"/>
                          <a:ea typeface="+mn-ea"/>
                          <a:cs typeface="+mn-cs"/>
                        </a:rPr>
                        <a:t>Deletion of the value in other fields (not pay components)</a:t>
                      </a:r>
                      <a:endParaRPr lang="en-US" sz="180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1000"/>
                        </a:spcAft>
                      </a:pPr>
                      <a:endParaRPr lang="en-US" sz="1800" kern="1200" dirty="0">
                        <a:solidFill>
                          <a:srgbClr val="44546A"/>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543643995"/>
                  </a:ext>
                </a:extLst>
              </a:tr>
              <a:tr h="421372">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US" sz="180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Deletion of an employee event</a:t>
                      </a:r>
                    </a:p>
                  </a:txBody>
                  <a:tcPr marL="68580" marR="68580" marT="0" marB="0"/>
                </a:tc>
                <a:tc>
                  <a:txBody>
                    <a:bodyPr/>
                    <a:lstStyle/>
                    <a:p>
                      <a:pPr marL="0" marR="0">
                        <a:lnSpc>
                          <a:spcPct val="115000"/>
                        </a:lnSpc>
                        <a:spcBef>
                          <a:spcPts val="0"/>
                        </a:spcBef>
                        <a:spcAft>
                          <a:spcPts val="1000"/>
                        </a:spcAft>
                      </a:pPr>
                      <a:endParaRPr lang="en-US" sz="1800" kern="1200" dirty="0">
                        <a:solidFill>
                          <a:srgbClr val="44546A"/>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1668735"/>
                  </a:ext>
                </a:extLst>
              </a:tr>
              <a:tr h="270400">
                <a:tc>
                  <a:txBody>
                    <a:bodyPr/>
                    <a:lstStyle/>
                    <a:p>
                      <a:pPr marL="0" marR="0" algn="l" defTabSz="914400" rtl="0" eaLnBrk="1" latinLnBrk="0" hangingPunct="1">
                        <a:lnSpc>
                          <a:spcPct val="115000"/>
                        </a:lnSpc>
                        <a:spcBef>
                          <a:spcPts val="0"/>
                        </a:spcBef>
                        <a:spcAft>
                          <a:spcPts val="1000"/>
                        </a:spcAft>
                      </a:pPr>
                      <a:r>
                        <a:rPr lang="en-US" sz="180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If an employee is </a:t>
                      </a:r>
                      <a:r>
                        <a:rPr lang="en-US" sz="1800" kern="1200" dirty="0">
                          <a:solidFill>
                            <a:schemeClr val="dk1"/>
                          </a:solidFill>
                          <a:effectLst/>
                          <a:latin typeface="+mn-lt"/>
                          <a:ea typeface="+mn-ea"/>
                          <a:cs typeface="+mn-cs"/>
                        </a:rPr>
                        <a:t>Away on global assignment to other country which is active as of today’s date</a:t>
                      </a:r>
                      <a:endParaRPr lang="en-US" sz="180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1000"/>
                        </a:spcAft>
                      </a:pPr>
                      <a:endParaRPr lang="en-US" sz="1800" kern="1200" dirty="0">
                        <a:solidFill>
                          <a:srgbClr val="44546A"/>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200129439"/>
                  </a:ext>
                </a:extLst>
              </a:tr>
              <a:tr h="667335">
                <a:tc>
                  <a:txBody>
                    <a:bodyPr/>
                    <a:lstStyle/>
                    <a:p>
                      <a:pPr marL="0" marR="0" algn="l" defTabSz="914400" rtl="0" eaLnBrk="1" latinLnBrk="0" hangingPunct="1">
                        <a:lnSpc>
                          <a:spcPct val="115000"/>
                        </a:lnSpc>
                        <a:spcBef>
                          <a:spcPts val="0"/>
                        </a:spcBef>
                        <a:spcAft>
                          <a:spcPts val="1000"/>
                        </a:spcAft>
                      </a:pPr>
                      <a:r>
                        <a:rPr lang="en-US" sz="180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If an employee is </a:t>
                      </a:r>
                      <a:r>
                        <a:rPr lang="en-US" sz="1800" kern="1200" dirty="0">
                          <a:solidFill>
                            <a:schemeClr val="dk1"/>
                          </a:solidFill>
                          <a:effectLst/>
                          <a:latin typeface="+mn-lt"/>
                          <a:ea typeface="+mn-ea"/>
                          <a:cs typeface="+mn-cs"/>
                        </a:rPr>
                        <a:t>Away on global assignment to other country which is active as of past date</a:t>
                      </a:r>
                      <a:endParaRPr lang="en-US" sz="180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endParaRPr lang="en-US" sz="1800" kern="1200" dirty="0">
                        <a:solidFill>
                          <a:srgbClr val="44546A"/>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692480254"/>
                  </a:ext>
                </a:extLst>
              </a:tr>
              <a:tr h="0">
                <a:tc>
                  <a:txBody>
                    <a:bodyPr/>
                    <a:lstStyle/>
                    <a:p>
                      <a:pPr marL="0" marR="0" algn="l" defTabSz="914400" rtl="0" eaLnBrk="1" latinLnBrk="0" hangingPunct="1">
                        <a:lnSpc>
                          <a:spcPct val="115000"/>
                        </a:lnSpc>
                        <a:spcBef>
                          <a:spcPts val="0"/>
                        </a:spcBef>
                        <a:spcAft>
                          <a:spcPts val="1000"/>
                        </a:spcAft>
                      </a:pPr>
                      <a:r>
                        <a:rPr lang="en-US" sz="180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If an employee </a:t>
                      </a:r>
                      <a:r>
                        <a:rPr lang="en-US" sz="1800" kern="1200" dirty="0">
                          <a:solidFill>
                            <a:schemeClr val="dk1"/>
                          </a:solidFill>
                          <a:effectLst/>
                          <a:latin typeface="+mn-lt"/>
                          <a:ea typeface="+mn-ea"/>
                          <a:cs typeface="+mn-cs"/>
                        </a:rPr>
                        <a:t>is Away on global assignment to other country which is active as of future date</a:t>
                      </a:r>
                      <a:endParaRPr lang="en-US" sz="180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endParaRPr lang="en-US" sz="1800" kern="1200" dirty="0">
                        <a:solidFill>
                          <a:srgbClr val="44546A"/>
                        </a:solidFill>
                        <a:effectLst/>
                        <a:latin typeface="Calibri" panose="020F0502020204030204" pitchFamily="34" charset="0"/>
                        <a:ea typeface="+mn-ea"/>
                        <a:cs typeface="Calibri" panose="020F0502020204030204" pitchFamily="34" charset="0"/>
                      </a:endParaRPr>
                    </a:p>
                  </a:txBody>
                  <a:tcPr marL="68580" marR="68580" marT="0" marB="0"/>
                </a:tc>
                <a:extLst>
                  <a:ext uri="{0D108BD9-81ED-4DB2-BD59-A6C34878D82A}">
                    <a16:rowId xmlns:a16="http://schemas.microsoft.com/office/drawing/2014/main" val="202296894"/>
                  </a:ext>
                </a:extLst>
              </a:tr>
            </a:tbl>
          </a:graphicData>
        </a:graphic>
      </p:graphicFrame>
    </p:spTree>
    <p:extLst>
      <p:ext uri="{BB962C8B-B14F-4D97-AF65-F5344CB8AC3E}">
        <p14:creationId xmlns:p14="http://schemas.microsoft.com/office/powerpoint/2010/main" val="4056929307"/>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9F296-273B-446B-99F8-60137B5C13B4}"/>
              </a:ext>
            </a:extLst>
          </p:cNvPr>
          <p:cNvSpPr>
            <a:spLocks noGrp="1"/>
          </p:cNvSpPr>
          <p:nvPr>
            <p:ph type="title"/>
          </p:nvPr>
        </p:nvSpPr>
        <p:spPr/>
        <p:txBody>
          <a:bodyPr/>
          <a:lstStyle/>
          <a:p>
            <a:endParaRPr lang="en-US"/>
          </a:p>
        </p:txBody>
      </p:sp>
      <p:graphicFrame>
        <p:nvGraphicFramePr>
          <p:cNvPr id="4" name="Table 4">
            <a:extLst>
              <a:ext uri="{FF2B5EF4-FFF2-40B4-BE49-F238E27FC236}">
                <a16:creationId xmlns:a16="http://schemas.microsoft.com/office/drawing/2014/main" id="{88622036-538F-4A2D-865F-2EAEBC62032A}"/>
              </a:ext>
            </a:extLst>
          </p:cNvPr>
          <p:cNvGraphicFramePr>
            <a:graphicFrameLocks noGrp="1"/>
          </p:cNvGraphicFramePr>
          <p:nvPr>
            <p:ph idx="1"/>
            <p:extLst>
              <p:ext uri="{D42A27DB-BD31-4B8C-83A1-F6EECF244321}">
                <p14:modId xmlns:p14="http://schemas.microsoft.com/office/powerpoint/2010/main" val="2528303519"/>
              </p:ext>
            </p:extLst>
          </p:nvPr>
        </p:nvGraphicFramePr>
        <p:xfrm>
          <a:off x="732321" y="197993"/>
          <a:ext cx="10856495" cy="5382939"/>
        </p:xfrm>
        <a:graphic>
          <a:graphicData uri="http://schemas.openxmlformats.org/drawingml/2006/table">
            <a:tbl>
              <a:tblPr firstRow="1" bandRow="1">
                <a:tableStyleId>{5C22544A-7EE6-4342-B048-85BDC9FD1C3A}</a:tableStyleId>
              </a:tblPr>
              <a:tblGrid>
                <a:gridCol w="5283468">
                  <a:extLst>
                    <a:ext uri="{9D8B030D-6E8A-4147-A177-3AD203B41FA5}">
                      <a16:colId xmlns:a16="http://schemas.microsoft.com/office/drawing/2014/main" val="3699816271"/>
                    </a:ext>
                  </a:extLst>
                </a:gridCol>
                <a:gridCol w="5573027">
                  <a:extLst>
                    <a:ext uri="{9D8B030D-6E8A-4147-A177-3AD203B41FA5}">
                      <a16:colId xmlns:a16="http://schemas.microsoft.com/office/drawing/2014/main" val="4137533833"/>
                    </a:ext>
                  </a:extLst>
                </a:gridCol>
              </a:tblGrid>
              <a:tr h="404110">
                <a:tc>
                  <a:txBody>
                    <a:bodyPr/>
                    <a:lstStyle/>
                    <a:p>
                      <a:pPr marL="0" marR="0" algn="just">
                        <a:lnSpc>
                          <a:spcPct val="115000"/>
                        </a:lnSpc>
                        <a:spcBef>
                          <a:spcPts val="0"/>
                        </a:spcBef>
                        <a:spcAft>
                          <a:spcPts val="1000"/>
                        </a:spcAft>
                      </a:pPr>
                      <a:r>
                        <a:rPr lang="en-GB" sz="1800" dirty="0">
                          <a:solidFill>
                            <a:srgbClr val="FFFFFF"/>
                          </a:solidFill>
                          <a:effectLst/>
                          <a:latin typeface="Calibri" panose="020F0502020204030204" pitchFamily="34" charset="0"/>
                          <a:ea typeface="Calibri" panose="020F0502020204030204" pitchFamily="34" charset="0"/>
                          <a:cs typeface="Arial" panose="020B0604020202020204" pitchFamily="34" charset="0"/>
                        </a:rPr>
                        <a:t>Employee Business Scenarios</a:t>
                      </a:r>
                      <a:endParaRPr lang="en-US" sz="1800" dirty="0">
                        <a:solidFill>
                          <a:srgbClr val="00206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1000"/>
                        </a:spcAft>
                      </a:pPr>
                      <a:r>
                        <a:rPr lang="en-GB" sz="1800" dirty="0">
                          <a:solidFill>
                            <a:srgbClr val="FFFFFF"/>
                          </a:solidFill>
                          <a:effectLst/>
                          <a:latin typeface="Calibri" panose="020F0502020204030204" pitchFamily="34" charset="0"/>
                          <a:ea typeface="Calibri" panose="020F0502020204030204" pitchFamily="34" charset="0"/>
                          <a:cs typeface="Arial" panose="020B0604020202020204" pitchFamily="34" charset="0"/>
                        </a:rPr>
                        <a:t>Expected Interface Behaviour</a:t>
                      </a:r>
                      <a:endParaRPr lang="en-US" sz="1800" dirty="0">
                        <a:solidFill>
                          <a:srgbClr val="00206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796576012"/>
                  </a:ext>
                </a:extLst>
              </a:tr>
              <a:tr h="805729">
                <a:tc>
                  <a:txBody>
                    <a:bodyPr/>
                    <a:lstStyle/>
                    <a:p>
                      <a:pPr marL="0" marR="0">
                        <a:lnSpc>
                          <a:spcPct val="115000"/>
                        </a:lnSpc>
                        <a:spcBef>
                          <a:spcPts val="0"/>
                        </a:spcBef>
                        <a:spcAft>
                          <a:spcPts val="1000"/>
                        </a:spcAft>
                      </a:pPr>
                      <a:r>
                        <a:rPr lang="en-US" sz="1800" kern="1200" dirty="0">
                          <a:solidFill>
                            <a:schemeClr val="dk1"/>
                          </a:solidFill>
                          <a:effectLst/>
                          <a:latin typeface="+mn-lt"/>
                          <a:ea typeface="+mn-ea"/>
                          <a:cs typeface="+mn-cs"/>
                        </a:rPr>
                        <a:t>The employee is back from global assignment to Home country which is active as of today’s date</a:t>
                      </a:r>
                      <a:endParaRPr lang="en-US" sz="180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1000"/>
                        </a:spcAft>
                      </a:pPr>
                      <a:endParaRPr lang="en-US" sz="1800" kern="1200" dirty="0">
                        <a:solidFill>
                          <a:srgbClr val="44546A"/>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74097770"/>
                  </a:ext>
                </a:extLst>
              </a:tr>
              <a:tr h="719249">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US" sz="1800" kern="1200" dirty="0">
                          <a:solidFill>
                            <a:schemeClr val="dk1"/>
                          </a:solidFill>
                          <a:effectLst/>
                          <a:latin typeface="+mn-lt"/>
                          <a:ea typeface="+mn-ea"/>
                          <a:cs typeface="+mn-cs"/>
                        </a:rPr>
                        <a:t>The employee is back from global assignment to Home country which is active as of past date</a:t>
                      </a:r>
                      <a:endParaRPr lang="en-US" sz="180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1000"/>
                        </a:spcAft>
                      </a:pPr>
                      <a:endParaRPr lang="en-US" sz="1800" kern="1200" dirty="0">
                        <a:solidFill>
                          <a:srgbClr val="FF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234596535"/>
                  </a:ext>
                </a:extLst>
              </a:tr>
              <a:tr h="670265">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US" sz="1800" kern="1200" dirty="0">
                          <a:solidFill>
                            <a:schemeClr val="dk1"/>
                          </a:solidFill>
                          <a:effectLst/>
                          <a:latin typeface="+mn-lt"/>
                          <a:ea typeface="+mn-ea"/>
                          <a:cs typeface="+mn-cs"/>
                        </a:rPr>
                        <a:t>The employee is back from global assignment to Home country which is active as of future date</a:t>
                      </a:r>
                      <a:endParaRPr lang="en-US" sz="180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1000"/>
                        </a:spcAft>
                      </a:pPr>
                      <a:endParaRPr lang="en-US" sz="1800" kern="1200" dirty="0">
                        <a:solidFill>
                          <a:srgbClr val="44546A"/>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642343913"/>
                  </a:ext>
                </a:extLst>
              </a:tr>
              <a:tr h="394754">
                <a:tc>
                  <a:txBody>
                    <a:bodyPr/>
                    <a:lstStyle/>
                    <a:p>
                      <a:pPr marL="0" marR="0">
                        <a:lnSpc>
                          <a:spcPct val="115000"/>
                        </a:lnSpc>
                        <a:spcBef>
                          <a:spcPts val="0"/>
                        </a:spcBef>
                        <a:spcAft>
                          <a:spcPts val="1000"/>
                        </a:spcAft>
                      </a:pPr>
                      <a:r>
                        <a:rPr lang="en-US" sz="1800" kern="1200" dirty="0">
                          <a:solidFill>
                            <a:schemeClr val="dk1"/>
                          </a:solidFill>
                          <a:effectLst/>
                          <a:latin typeface="+mn-lt"/>
                          <a:ea typeface="+mn-ea"/>
                          <a:cs typeface="+mn-cs"/>
                        </a:rPr>
                        <a:t>The employee from some other country is on Add Global Assignment to Home country which is active as of today’s date</a:t>
                      </a:r>
                    </a:p>
                  </a:txBody>
                  <a:tcPr marL="68580" marR="68580" marT="0" marB="0"/>
                </a:tc>
                <a:tc>
                  <a:txBody>
                    <a:bodyPr/>
                    <a:lstStyle/>
                    <a:p>
                      <a:pPr marL="0" marR="0">
                        <a:lnSpc>
                          <a:spcPct val="115000"/>
                        </a:lnSpc>
                        <a:spcBef>
                          <a:spcPts val="0"/>
                        </a:spcBef>
                        <a:spcAft>
                          <a:spcPts val="1000"/>
                        </a:spcAft>
                      </a:pPr>
                      <a:endParaRPr lang="en-US" sz="1800" kern="1200" dirty="0">
                        <a:solidFill>
                          <a:srgbClr val="44546A"/>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3510118110"/>
                  </a:ext>
                </a:extLst>
              </a:tr>
              <a:tr h="404110">
                <a:tc>
                  <a:txBody>
                    <a:bodyPr/>
                    <a:lstStyle/>
                    <a:p>
                      <a:pPr marL="0" marR="0">
                        <a:lnSpc>
                          <a:spcPct val="115000"/>
                        </a:lnSpc>
                        <a:spcBef>
                          <a:spcPts val="0"/>
                        </a:spcBef>
                        <a:spcAft>
                          <a:spcPts val="1000"/>
                        </a:spcAft>
                      </a:pPr>
                      <a:r>
                        <a:rPr lang="en-US" sz="1800" kern="1200" dirty="0">
                          <a:solidFill>
                            <a:schemeClr val="dk1"/>
                          </a:solidFill>
                          <a:effectLst/>
                          <a:latin typeface="+mn-lt"/>
                          <a:ea typeface="+mn-ea"/>
                          <a:cs typeface="+mn-cs"/>
                        </a:rPr>
                        <a:t>The employee from some other country is on Add Global Assignment to Home country which is active as of past date</a:t>
                      </a:r>
                    </a:p>
                  </a:txBody>
                  <a:tcPr marL="68580" marR="68580" marT="0" marB="0"/>
                </a:tc>
                <a:tc>
                  <a:txBody>
                    <a:bodyPr/>
                    <a:lstStyle/>
                    <a:p>
                      <a:pPr marL="0" marR="0">
                        <a:lnSpc>
                          <a:spcPct val="115000"/>
                        </a:lnSpc>
                        <a:spcBef>
                          <a:spcPts val="0"/>
                        </a:spcBef>
                        <a:spcAft>
                          <a:spcPts val="1000"/>
                        </a:spcAft>
                      </a:pPr>
                      <a:endParaRPr lang="en-US" sz="1800" kern="1200" dirty="0">
                        <a:solidFill>
                          <a:srgbClr val="44546A"/>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543643995"/>
                  </a:ext>
                </a:extLst>
              </a:tr>
              <a:tr h="421372">
                <a:tc>
                  <a:txBody>
                    <a:bodyPr/>
                    <a:lstStyle/>
                    <a:p>
                      <a:pPr marL="0" marR="0">
                        <a:lnSpc>
                          <a:spcPct val="115000"/>
                        </a:lnSpc>
                        <a:spcBef>
                          <a:spcPts val="0"/>
                        </a:spcBef>
                        <a:spcAft>
                          <a:spcPts val="1000"/>
                        </a:spcAft>
                      </a:pPr>
                      <a:r>
                        <a:rPr lang="en-US" sz="1800" kern="1200" dirty="0">
                          <a:solidFill>
                            <a:schemeClr val="dk1"/>
                          </a:solidFill>
                          <a:effectLst/>
                          <a:latin typeface="+mn-lt"/>
                          <a:ea typeface="+mn-ea"/>
                          <a:cs typeface="+mn-cs"/>
                        </a:rPr>
                        <a:t>The employee from some other country is on Add Global Assignment to Home country which is active as of future date</a:t>
                      </a:r>
                    </a:p>
                  </a:txBody>
                  <a:tcPr marL="68580" marR="68580" marT="0" marB="0"/>
                </a:tc>
                <a:tc>
                  <a:txBody>
                    <a:bodyPr/>
                    <a:lstStyle/>
                    <a:p>
                      <a:pPr marL="0" marR="0">
                        <a:lnSpc>
                          <a:spcPct val="115000"/>
                        </a:lnSpc>
                        <a:spcBef>
                          <a:spcPts val="0"/>
                        </a:spcBef>
                        <a:spcAft>
                          <a:spcPts val="1000"/>
                        </a:spcAft>
                      </a:pPr>
                      <a:endParaRPr lang="en-US" sz="1800" kern="1200" dirty="0">
                        <a:solidFill>
                          <a:srgbClr val="44546A"/>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1668735"/>
                  </a:ext>
                </a:extLst>
              </a:tr>
            </a:tbl>
          </a:graphicData>
        </a:graphic>
      </p:graphicFrame>
    </p:spTree>
    <p:extLst>
      <p:ext uri="{BB962C8B-B14F-4D97-AF65-F5344CB8AC3E}">
        <p14:creationId xmlns:p14="http://schemas.microsoft.com/office/powerpoint/2010/main" val="3100475253"/>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9F296-273B-446B-99F8-60137B5C13B4}"/>
              </a:ext>
            </a:extLst>
          </p:cNvPr>
          <p:cNvSpPr>
            <a:spLocks noGrp="1"/>
          </p:cNvSpPr>
          <p:nvPr>
            <p:ph type="title"/>
          </p:nvPr>
        </p:nvSpPr>
        <p:spPr/>
        <p:txBody>
          <a:bodyPr/>
          <a:lstStyle/>
          <a:p>
            <a:endParaRPr lang="en-US"/>
          </a:p>
        </p:txBody>
      </p:sp>
      <p:graphicFrame>
        <p:nvGraphicFramePr>
          <p:cNvPr id="4" name="Table 4">
            <a:extLst>
              <a:ext uri="{FF2B5EF4-FFF2-40B4-BE49-F238E27FC236}">
                <a16:creationId xmlns:a16="http://schemas.microsoft.com/office/drawing/2014/main" id="{88622036-538F-4A2D-865F-2EAEBC62032A}"/>
              </a:ext>
            </a:extLst>
          </p:cNvPr>
          <p:cNvGraphicFramePr>
            <a:graphicFrameLocks noGrp="1"/>
          </p:cNvGraphicFramePr>
          <p:nvPr>
            <p:ph idx="1"/>
            <p:extLst>
              <p:ext uri="{D42A27DB-BD31-4B8C-83A1-F6EECF244321}">
                <p14:modId xmlns:p14="http://schemas.microsoft.com/office/powerpoint/2010/main" val="3893717055"/>
              </p:ext>
            </p:extLst>
          </p:nvPr>
        </p:nvGraphicFramePr>
        <p:xfrm>
          <a:off x="471638" y="197993"/>
          <a:ext cx="11117178" cy="6239445"/>
        </p:xfrm>
        <a:graphic>
          <a:graphicData uri="http://schemas.openxmlformats.org/drawingml/2006/table">
            <a:tbl>
              <a:tblPr firstRow="1" bandRow="1">
                <a:tableStyleId>{5C22544A-7EE6-4342-B048-85BDC9FD1C3A}</a:tableStyleId>
              </a:tblPr>
              <a:tblGrid>
                <a:gridCol w="5852160">
                  <a:extLst>
                    <a:ext uri="{9D8B030D-6E8A-4147-A177-3AD203B41FA5}">
                      <a16:colId xmlns:a16="http://schemas.microsoft.com/office/drawing/2014/main" val="3699816271"/>
                    </a:ext>
                  </a:extLst>
                </a:gridCol>
                <a:gridCol w="5265018">
                  <a:extLst>
                    <a:ext uri="{9D8B030D-6E8A-4147-A177-3AD203B41FA5}">
                      <a16:colId xmlns:a16="http://schemas.microsoft.com/office/drawing/2014/main" val="4137533833"/>
                    </a:ext>
                  </a:extLst>
                </a:gridCol>
              </a:tblGrid>
              <a:tr h="404110">
                <a:tc>
                  <a:txBody>
                    <a:bodyPr/>
                    <a:lstStyle/>
                    <a:p>
                      <a:pPr marL="0" marR="0" algn="just">
                        <a:lnSpc>
                          <a:spcPct val="115000"/>
                        </a:lnSpc>
                        <a:spcBef>
                          <a:spcPts val="0"/>
                        </a:spcBef>
                        <a:spcAft>
                          <a:spcPts val="1000"/>
                        </a:spcAft>
                      </a:pPr>
                      <a:r>
                        <a:rPr lang="en-GB" sz="1800" dirty="0">
                          <a:solidFill>
                            <a:srgbClr val="FFFFFF"/>
                          </a:solidFill>
                          <a:effectLst/>
                          <a:latin typeface="Calibri" panose="020F0502020204030204" pitchFamily="34" charset="0"/>
                          <a:ea typeface="Calibri" panose="020F0502020204030204" pitchFamily="34" charset="0"/>
                          <a:cs typeface="Arial" panose="020B0604020202020204" pitchFamily="34" charset="0"/>
                        </a:rPr>
                        <a:t>Employee Business Scenarios</a:t>
                      </a:r>
                      <a:endParaRPr lang="en-US" sz="1800" dirty="0">
                        <a:solidFill>
                          <a:srgbClr val="00206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1000"/>
                        </a:spcAft>
                      </a:pPr>
                      <a:r>
                        <a:rPr lang="en-GB" sz="1800" dirty="0">
                          <a:solidFill>
                            <a:srgbClr val="FFFFFF"/>
                          </a:solidFill>
                          <a:effectLst/>
                          <a:latin typeface="Calibri" panose="020F0502020204030204" pitchFamily="34" charset="0"/>
                          <a:ea typeface="Calibri" panose="020F0502020204030204" pitchFamily="34" charset="0"/>
                          <a:cs typeface="Arial" panose="020B0604020202020204" pitchFamily="34" charset="0"/>
                        </a:rPr>
                        <a:t>Expected Interface Behaviour</a:t>
                      </a:r>
                      <a:endParaRPr lang="en-US" sz="1800" dirty="0">
                        <a:solidFill>
                          <a:srgbClr val="00206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796576012"/>
                  </a:ext>
                </a:extLst>
              </a:tr>
              <a:tr h="805729">
                <a:tc>
                  <a:txBody>
                    <a:bodyPr/>
                    <a:lstStyle/>
                    <a:p>
                      <a:pPr marL="0" marR="0">
                        <a:lnSpc>
                          <a:spcPct val="115000"/>
                        </a:lnSpc>
                        <a:spcBef>
                          <a:spcPts val="0"/>
                        </a:spcBef>
                        <a:spcAft>
                          <a:spcPts val="1000"/>
                        </a:spcAft>
                      </a:pPr>
                      <a:r>
                        <a:rPr lang="en-US" sz="1800" kern="1200" dirty="0">
                          <a:solidFill>
                            <a:schemeClr val="dk1"/>
                          </a:solidFill>
                          <a:effectLst/>
                          <a:latin typeface="+mn-lt"/>
                          <a:ea typeface="+mn-ea"/>
                          <a:cs typeface="+mn-cs"/>
                        </a:rPr>
                        <a:t>The employee from some other country is on End Global Assignment which is active as of today’s date</a:t>
                      </a:r>
                    </a:p>
                  </a:txBody>
                  <a:tcPr marL="68580" marR="68580" marT="0" marB="0"/>
                </a:tc>
                <a:tc>
                  <a:txBody>
                    <a:bodyPr/>
                    <a:lstStyle/>
                    <a:p>
                      <a:pPr marL="0" marR="0">
                        <a:lnSpc>
                          <a:spcPct val="115000"/>
                        </a:lnSpc>
                        <a:spcBef>
                          <a:spcPts val="0"/>
                        </a:spcBef>
                        <a:spcAft>
                          <a:spcPts val="1000"/>
                        </a:spcAft>
                      </a:pPr>
                      <a:endParaRPr lang="en-US" sz="1800" kern="1200" dirty="0">
                        <a:solidFill>
                          <a:srgbClr val="44546A"/>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74097770"/>
                  </a:ext>
                </a:extLst>
              </a:tr>
              <a:tr h="719249">
                <a:tc>
                  <a:txBody>
                    <a:bodyPr/>
                    <a:lstStyle/>
                    <a:p>
                      <a:pPr marL="0" marR="0">
                        <a:lnSpc>
                          <a:spcPct val="115000"/>
                        </a:lnSpc>
                        <a:spcBef>
                          <a:spcPts val="0"/>
                        </a:spcBef>
                        <a:spcAft>
                          <a:spcPts val="1000"/>
                        </a:spcAft>
                      </a:pPr>
                      <a:r>
                        <a:rPr lang="en-US" sz="1800" kern="1200" dirty="0">
                          <a:solidFill>
                            <a:schemeClr val="dk1"/>
                          </a:solidFill>
                          <a:effectLst/>
                          <a:latin typeface="+mn-lt"/>
                          <a:ea typeface="+mn-ea"/>
                          <a:cs typeface="+mn-cs"/>
                        </a:rPr>
                        <a:t>The employee from some other country is on End Global Assignment which is active as of past date</a:t>
                      </a:r>
                    </a:p>
                  </a:txBody>
                  <a:tcPr marL="68580" marR="68580" marT="0" marB="0"/>
                </a:tc>
                <a:tc>
                  <a:txBody>
                    <a:bodyPr/>
                    <a:lstStyle/>
                    <a:p>
                      <a:pPr marL="0" marR="0">
                        <a:lnSpc>
                          <a:spcPct val="115000"/>
                        </a:lnSpc>
                        <a:spcBef>
                          <a:spcPts val="0"/>
                        </a:spcBef>
                        <a:spcAft>
                          <a:spcPts val="1000"/>
                        </a:spcAft>
                      </a:pPr>
                      <a:endParaRPr lang="en-US" sz="1800" kern="1200" dirty="0">
                        <a:solidFill>
                          <a:srgbClr val="FF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234596535"/>
                  </a:ext>
                </a:extLst>
              </a:tr>
              <a:tr h="670265">
                <a:tc>
                  <a:txBody>
                    <a:bodyPr/>
                    <a:lstStyle/>
                    <a:p>
                      <a:pPr marL="0" marR="0">
                        <a:lnSpc>
                          <a:spcPct val="115000"/>
                        </a:lnSpc>
                        <a:spcBef>
                          <a:spcPts val="0"/>
                        </a:spcBef>
                        <a:spcAft>
                          <a:spcPts val="1000"/>
                        </a:spcAft>
                      </a:pPr>
                      <a:r>
                        <a:rPr lang="en-US" sz="1800" kern="1200" dirty="0">
                          <a:solidFill>
                            <a:schemeClr val="dk1"/>
                          </a:solidFill>
                          <a:effectLst/>
                          <a:latin typeface="+mn-lt"/>
                          <a:ea typeface="+mn-ea"/>
                          <a:cs typeface="+mn-cs"/>
                        </a:rPr>
                        <a:t>The employee from some other country is on End Global Assignment which is active as of future date</a:t>
                      </a:r>
                    </a:p>
                  </a:txBody>
                  <a:tcPr marL="68580" marR="68580" marT="0" marB="0"/>
                </a:tc>
                <a:tc>
                  <a:txBody>
                    <a:bodyPr/>
                    <a:lstStyle/>
                    <a:p>
                      <a:pPr marL="0" marR="0">
                        <a:lnSpc>
                          <a:spcPct val="115000"/>
                        </a:lnSpc>
                        <a:spcBef>
                          <a:spcPts val="0"/>
                        </a:spcBef>
                        <a:spcAft>
                          <a:spcPts val="1000"/>
                        </a:spcAft>
                      </a:pPr>
                      <a:endParaRPr lang="en-US" sz="1800" kern="1200" dirty="0">
                        <a:solidFill>
                          <a:srgbClr val="44546A"/>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642343913"/>
                  </a:ext>
                </a:extLst>
              </a:tr>
              <a:tr h="394754">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US" sz="180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Change in FTE – Employee become Full time from Part Time</a:t>
                      </a:r>
                    </a:p>
                  </a:txBody>
                  <a:tcPr marL="68580" marR="68580" marT="0" marB="0"/>
                </a:tc>
                <a:tc>
                  <a:txBody>
                    <a:bodyPr/>
                    <a:lstStyle/>
                    <a:p>
                      <a:pPr marL="0" marR="0">
                        <a:lnSpc>
                          <a:spcPct val="115000"/>
                        </a:lnSpc>
                        <a:spcBef>
                          <a:spcPts val="0"/>
                        </a:spcBef>
                        <a:spcAft>
                          <a:spcPts val="1000"/>
                        </a:spcAft>
                      </a:pPr>
                      <a:endParaRPr lang="en-US" sz="1800" kern="1200" dirty="0">
                        <a:solidFill>
                          <a:srgbClr val="44546A"/>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3510118110"/>
                  </a:ext>
                </a:extLst>
              </a:tr>
              <a:tr h="404110">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US" sz="180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Change in FTE – Employee become Part Time from Full time </a:t>
                      </a:r>
                    </a:p>
                  </a:txBody>
                  <a:tcPr marL="68580" marR="68580" marT="0" marB="0"/>
                </a:tc>
                <a:tc>
                  <a:txBody>
                    <a:bodyPr/>
                    <a:lstStyle/>
                    <a:p>
                      <a:pPr marL="0" marR="0">
                        <a:lnSpc>
                          <a:spcPct val="115000"/>
                        </a:lnSpc>
                        <a:spcBef>
                          <a:spcPts val="0"/>
                        </a:spcBef>
                        <a:spcAft>
                          <a:spcPts val="1000"/>
                        </a:spcAft>
                      </a:pPr>
                      <a:endParaRPr lang="en-US" sz="1800" kern="1200" dirty="0">
                        <a:solidFill>
                          <a:srgbClr val="44546A"/>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543643995"/>
                  </a:ext>
                </a:extLst>
              </a:tr>
              <a:tr h="404110">
                <a:tc>
                  <a:txBody>
                    <a:bodyPr/>
                    <a:lstStyle/>
                    <a:p>
                      <a:pPr marL="0" marR="0" algn="l" defTabSz="914400" rtl="0" eaLnBrk="1" latinLnBrk="0" hangingPunct="1">
                        <a:lnSpc>
                          <a:spcPct val="115000"/>
                        </a:lnSpc>
                        <a:spcBef>
                          <a:spcPts val="0"/>
                        </a:spcBef>
                        <a:spcAft>
                          <a:spcPts val="1000"/>
                        </a:spcAft>
                      </a:pPr>
                      <a:r>
                        <a:rPr lang="en-US" sz="180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Change in Manager – Job Info (Present, Past and Future)</a:t>
                      </a:r>
                    </a:p>
                  </a:txBody>
                  <a:tcPr marL="68580" marR="68580" marT="0" marB="0"/>
                </a:tc>
                <a:tc>
                  <a:txBody>
                    <a:bodyPr/>
                    <a:lstStyle/>
                    <a:p>
                      <a:pPr marL="0" marR="0">
                        <a:lnSpc>
                          <a:spcPct val="115000"/>
                        </a:lnSpc>
                        <a:spcBef>
                          <a:spcPts val="0"/>
                        </a:spcBef>
                        <a:spcAft>
                          <a:spcPts val="1000"/>
                        </a:spcAft>
                      </a:pPr>
                      <a:endParaRPr lang="en-US" sz="1800" kern="1200" dirty="0">
                        <a:solidFill>
                          <a:srgbClr val="44546A"/>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814916657"/>
                  </a:ext>
                </a:extLst>
              </a:tr>
              <a:tr h="404110">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US" sz="180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Change in Bank Details – Payment Info (Present, Past and Future)</a:t>
                      </a:r>
                    </a:p>
                  </a:txBody>
                  <a:tcPr marL="68580" marR="68580" marT="0" marB="0"/>
                </a:tc>
                <a:tc>
                  <a:txBody>
                    <a:bodyPr/>
                    <a:lstStyle/>
                    <a:p>
                      <a:pPr marL="0" marR="0">
                        <a:lnSpc>
                          <a:spcPct val="115000"/>
                        </a:lnSpc>
                        <a:spcBef>
                          <a:spcPts val="0"/>
                        </a:spcBef>
                        <a:spcAft>
                          <a:spcPts val="1000"/>
                        </a:spcAft>
                      </a:pPr>
                      <a:endParaRPr lang="en-US" sz="1800" kern="1200" dirty="0">
                        <a:solidFill>
                          <a:srgbClr val="44546A"/>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821962713"/>
                  </a:ext>
                </a:extLst>
              </a:tr>
              <a:tr h="404110">
                <a:tc>
                  <a:txBody>
                    <a:bodyPr/>
                    <a:lstStyle/>
                    <a:p>
                      <a:pPr marL="0" marR="0" algn="l" defTabSz="914400" rtl="0" eaLnBrk="1" latinLnBrk="0" hangingPunct="1">
                        <a:lnSpc>
                          <a:spcPct val="115000"/>
                        </a:lnSpc>
                        <a:spcBef>
                          <a:spcPts val="0"/>
                        </a:spcBef>
                        <a:spcAft>
                          <a:spcPts val="1000"/>
                        </a:spcAft>
                      </a:pPr>
                      <a:r>
                        <a:rPr lang="en-US" sz="180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Missing Mandatory Fields</a:t>
                      </a:r>
                    </a:p>
                  </a:txBody>
                  <a:tcPr marL="68580" marR="68580" marT="0" marB="0"/>
                </a:tc>
                <a:tc>
                  <a:txBody>
                    <a:bodyPr/>
                    <a:lstStyle/>
                    <a:p>
                      <a:pPr marL="0" marR="0">
                        <a:lnSpc>
                          <a:spcPct val="115000"/>
                        </a:lnSpc>
                        <a:spcBef>
                          <a:spcPts val="0"/>
                        </a:spcBef>
                        <a:spcAft>
                          <a:spcPts val="1000"/>
                        </a:spcAft>
                      </a:pPr>
                      <a:endParaRPr lang="en-US" sz="1800" kern="1200" dirty="0">
                        <a:solidFill>
                          <a:srgbClr val="44546A"/>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3209233525"/>
                  </a:ext>
                </a:extLst>
              </a:tr>
              <a:tr h="404110">
                <a:tc>
                  <a:txBody>
                    <a:bodyPr/>
                    <a:lstStyle/>
                    <a:p>
                      <a:pPr marL="0" marR="0" algn="l" defTabSz="914400" rtl="0" eaLnBrk="1" latinLnBrk="0" hangingPunct="1">
                        <a:lnSpc>
                          <a:spcPct val="115000"/>
                        </a:lnSpc>
                        <a:spcBef>
                          <a:spcPts val="0"/>
                        </a:spcBef>
                        <a:spcAft>
                          <a:spcPts val="1000"/>
                        </a:spcAft>
                      </a:pPr>
                      <a:r>
                        <a:rPr lang="en-US" sz="180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Interface Schedule to run on define interval – ex. Twice a month but not daily </a:t>
                      </a:r>
                    </a:p>
                  </a:txBody>
                  <a:tcPr marL="68580" marR="68580" marT="0" marB="0"/>
                </a:tc>
                <a:tc>
                  <a:txBody>
                    <a:bodyPr/>
                    <a:lstStyle/>
                    <a:p>
                      <a:pPr marL="0" marR="0">
                        <a:lnSpc>
                          <a:spcPct val="115000"/>
                        </a:lnSpc>
                        <a:spcBef>
                          <a:spcPts val="0"/>
                        </a:spcBef>
                        <a:spcAft>
                          <a:spcPts val="1000"/>
                        </a:spcAft>
                      </a:pPr>
                      <a:endParaRPr lang="en-US" sz="1800" kern="1200" dirty="0">
                        <a:solidFill>
                          <a:srgbClr val="44546A"/>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306561035"/>
                  </a:ext>
                </a:extLst>
              </a:tr>
              <a:tr h="404110">
                <a:tc>
                  <a:txBody>
                    <a:bodyPr/>
                    <a:lstStyle/>
                    <a:p>
                      <a:pPr marL="0" marR="0" algn="l" defTabSz="914400" rtl="0" eaLnBrk="1" latinLnBrk="0" hangingPunct="1">
                        <a:lnSpc>
                          <a:spcPct val="115000"/>
                        </a:lnSpc>
                        <a:spcBef>
                          <a:spcPts val="0"/>
                        </a:spcBef>
                        <a:spcAft>
                          <a:spcPts val="1000"/>
                        </a:spcAft>
                      </a:pPr>
                      <a:r>
                        <a:rPr lang="en-US" sz="180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Consultant Rehired as Employee</a:t>
                      </a:r>
                    </a:p>
                  </a:txBody>
                  <a:tcPr marL="68580" marR="68580" marT="0" marB="0"/>
                </a:tc>
                <a:tc>
                  <a:txBody>
                    <a:bodyPr/>
                    <a:lstStyle/>
                    <a:p>
                      <a:pPr marL="0" marR="0">
                        <a:lnSpc>
                          <a:spcPct val="115000"/>
                        </a:lnSpc>
                        <a:spcBef>
                          <a:spcPts val="0"/>
                        </a:spcBef>
                        <a:spcAft>
                          <a:spcPts val="1000"/>
                        </a:spcAft>
                      </a:pPr>
                      <a:endParaRPr lang="en-US" sz="1800" kern="1200" dirty="0">
                        <a:solidFill>
                          <a:srgbClr val="44546A"/>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3061077658"/>
                  </a:ext>
                </a:extLst>
              </a:tr>
              <a:tr h="404110">
                <a:tc>
                  <a:txBody>
                    <a:bodyPr/>
                    <a:lstStyle/>
                    <a:p>
                      <a:pPr marL="0" marR="0" algn="l" defTabSz="914400" rtl="0" eaLnBrk="1" latinLnBrk="0" hangingPunct="1">
                        <a:lnSpc>
                          <a:spcPct val="115000"/>
                        </a:lnSpc>
                        <a:spcBef>
                          <a:spcPts val="0"/>
                        </a:spcBef>
                        <a:spcAft>
                          <a:spcPts val="1000"/>
                        </a:spcAft>
                      </a:pPr>
                      <a:r>
                        <a:rPr lang="en-US" sz="180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Employee Rehired as Consultant</a:t>
                      </a:r>
                    </a:p>
                  </a:txBody>
                  <a:tcPr marL="68580" marR="68580" marT="0" marB="0"/>
                </a:tc>
                <a:tc>
                  <a:txBody>
                    <a:bodyPr/>
                    <a:lstStyle/>
                    <a:p>
                      <a:pPr marL="0" marR="0">
                        <a:lnSpc>
                          <a:spcPct val="115000"/>
                        </a:lnSpc>
                        <a:spcBef>
                          <a:spcPts val="0"/>
                        </a:spcBef>
                        <a:spcAft>
                          <a:spcPts val="1000"/>
                        </a:spcAft>
                      </a:pPr>
                      <a:endParaRPr lang="en-US" sz="1800" kern="1200" dirty="0">
                        <a:solidFill>
                          <a:srgbClr val="44546A"/>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778050533"/>
                  </a:ext>
                </a:extLst>
              </a:tr>
            </a:tbl>
          </a:graphicData>
        </a:graphic>
      </p:graphicFrame>
    </p:spTree>
    <p:extLst>
      <p:ext uri="{BB962C8B-B14F-4D97-AF65-F5344CB8AC3E}">
        <p14:creationId xmlns:p14="http://schemas.microsoft.com/office/powerpoint/2010/main" val="3967530114"/>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88622036-538F-4A2D-865F-2EAEBC62032A}"/>
              </a:ext>
            </a:extLst>
          </p:cNvPr>
          <p:cNvGraphicFramePr>
            <a:graphicFrameLocks noGrp="1"/>
          </p:cNvGraphicFramePr>
          <p:nvPr>
            <p:ph idx="1"/>
            <p:extLst>
              <p:ext uri="{D42A27DB-BD31-4B8C-83A1-F6EECF244321}">
                <p14:modId xmlns:p14="http://schemas.microsoft.com/office/powerpoint/2010/main" val="1928671182"/>
              </p:ext>
            </p:extLst>
          </p:nvPr>
        </p:nvGraphicFramePr>
        <p:xfrm>
          <a:off x="366562" y="396312"/>
          <a:ext cx="10856495" cy="5516232"/>
        </p:xfrm>
        <a:graphic>
          <a:graphicData uri="http://schemas.openxmlformats.org/drawingml/2006/table">
            <a:tbl>
              <a:tblPr firstRow="1" bandRow="1">
                <a:tableStyleId>{5C22544A-7EE6-4342-B048-85BDC9FD1C3A}</a:tableStyleId>
              </a:tblPr>
              <a:tblGrid>
                <a:gridCol w="6303745">
                  <a:extLst>
                    <a:ext uri="{9D8B030D-6E8A-4147-A177-3AD203B41FA5}">
                      <a16:colId xmlns:a16="http://schemas.microsoft.com/office/drawing/2014/main" val="3699816271"/>
                    </a:ext>
                  </a:extLst>
                </a:gridCol>
                <a:gridCol w="4552750">
                  <a:extLst>
                    <a:ext uri="{9D8B030D-6E8A-4147-A177-3AD203B41FA5}">
                      <a16:colId xmlns:a16="http://schemas.microsoft.com/office/drawing/2014/main" val="4137533833"/>
                    </a:ext>
                  </a:extLst>
                </a:gridCol>
              </a:tblGrid>
              <a:tr h="404110">
                <a:tc>
                  <a:txBody>
                    <a:bodyPr/>
                    <a:lstStyle/>
                    <a:p>
                      <a:pPr marL="0" marR="0" algn="just">
                        <a:lnSpc>
                          <a:spcPct val="115000"/>
                        </a:lnSpc>
                        <a:spcBef>
                          <a:spcPts val="0"/>
                        </a:spcBef>
                        <a:spcAft>
                          <a:spcPts val="1000"/>
                        </a:spcAft>
                      </a:pPr>
                      <a:r>
                        <a:rPr lang="en-GB" sz="1800" dirty="0">
                          <a:solidFill>
                            <a:srgbClr val="FFFFFF"/>
                          </a:solidFill>
                          <a:effectLst/>
                          <a:latin typeface="Calibri" panose="020F0502020204030204" pitchFamily="34" charset="0"/>
                          <a:ea typeface="Calibri" panose="020F0502020204030204" pitchFamily="34" charset="0"/>
                          <a:cs typeface="Arial" panose="020B0604020202020204" pitchFamily="34" charset="0"/>
                        </a:rPr>
                        <a:t>Employee Business Scenarios</a:t>
                      </a:r>
                      <a:endParaRPr lang="en-US" sz="1800" dirty="0">
                        <a:solidFill>
                          <a:srgbClr val="00206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1000"/>
                        </a:spcAft>
                      </a:pPr>
                      <a:r>
                        <a:rPr lang="en-GB" sz="1800" dirty="0">
                          <a:solidFill>
                            <a:srgbClr val="FFFFFF"/>
                          </a:solidFill>
                          <a:effectLst/>
                          <a:latin typeface="Calibri" panose="020F0502020204030204" pitchFamily="34" charset="0"/>
                          <a:ea typeface="Calibri" panose="020F0502020204030204" pitchFamily="34" charset="0"/>
                          <a:cs typeface="Arial" panose="020B0604020202020204" pitchFamily="34" charset="0"/>
                        </a:rPr>
                        <a:t>Expected Interface Behaviour</a:t>
                      </a:r>
                      <a:endParaRPr lang="en-US" sz="1800" dirty="0">
                        <a:solidFill>
                          <a:srgbClr val="00206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796576012"/>
                  </a:ext>
                </a:extLst>
              </a:tr>
              <a:tr h="805729">
                <a:tc>
                  <a:txBody>
                    <a:bodyPr/>
                    <a:lstStyle/>
                    <a:p>
                      <a:pPr marL="0" marR="0">
                        <a:lnSpc>
                          <a:spcPct val="115000"/>
                        </a:lnSpc>
                        <a:spcBef>
                          <a:spcPts val="0"/>
                        </a:spcBef>
                        <a:spcAft>
                          <a:spcPts val="1000"/>
                        </a:spcAft>
                      </a:pPr>
                      <a:r>
                        <a:rPr lang="en-US" sz="180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Change in Foundation object which impacts Position data</a:t>
                      </a:r>
                    </a:p>
                  </a:txBody>
                  <a:tcPr marL="68580" marR="68580" marT="0" marB="0"/>
                </a:tc>
                <a:tc>
                  <a:txBody>
                    <a:bodyPr/>
                    <a:lstStyle/>
                    <a:p>
                      <a:pPr marL="0" marR="0">
                        <a:lnSpc>
                          <a:spcPct val="115000"/>
                        </a:lnSpc>
                        <a:spcBef>
                          <a:spcPts val="0"/>
                        </a:spcBef>
                        <a:spcAft>
                          <a:spcPts val="1000"/>
                        </a:spcAft>
                      </a:pPr>
                      <a:endParaRPr lang="en-US" sz="1800" kern="1200" dirty="0">
                        <a:solidFill>
                          <a:srgbClr val="44546A"/>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74097770"/>
                  </a:ext>
                </a:extLst>
              </a:tr>
              <a:tr h="569160">
                <a:tc>
                  <a:txBody>
                    <a:bodyPr/>
                    <a:lstStyle/>
                    <a:p>
                      <a:pPr marL="0" marR="0">
                        <a:lnSpc>
                          <a:spcPct val="115000"/>
                        </a:lnSpc>
                        <a:spcBef>
                          <a:spcPts val="0"/>
                        </a:spcBef>
                        <a:spcAft>
                          <a:spcPts val="1000"/>
                        </a:spcAft>
                      </a:pPr>
                      <a:r>
                        <a:rPr lang="en-US" sz="180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Mass Change</a:t>
                      </a:r>
                    </a:p>
                  </a:txBody>
                  <a:tcPr marL="68580" marR="68580" marT="0" marB="0"/>
                </a:tc>
                <a:tc>
                  <a:txBody>
                    <a:bodyPr/>
                    <a:lstStyle/>
                    <a:p>
                      <a:pPr marL="0" marR="0">
                        <a:lnSpc>
                          <a:spcPct val="115000"/>
                        </a:lnSpc>
                        <a:spcBef>
                          <a:spcPts val="0"/>
                        </a:spcBef>
                        <a:spcAft>
                          <a:spcPts val="1000"/>
                        </a:spcAft>
                      </a:pPr>
                      <a:endParaRPr lang="en-US" sz="1800" kern="1200" dirty="0">
                        <a:solidFill>
                          <a:srgbClr val="FF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234596535"/>
                  </a:ext>
                </a:extLst>
              </a:tr>
              <a:tr h="465928">
                <a:tc>
                  <a:txBody>
                    <a:bodyPr/>
                    <a:lstStyle/>
                    <a:p>
                      <a:pPr marL="0" marR="0" algn="l" defTabSz="914400" rtl="0" eaLnBrk="1" latinLnBrk="0" hangingPunct="1">
                        <a:lnSpc>
                          <a:spcPct val="115000"/>
                        </a:lnSpc>
                        <a:spcBef>
                          <a:spcPts val="0"/>
                        </a:spcBef>
                        <a:spcAft>
                          <a:spcPts val="1000"/>
                        </a:spcAft>
                      </a:pPr>
                      <a:r>
                        <a:rPr lang="en-US" sz="180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Change in Termination date</a:t>
                      </a:r>
                    </a:p>
                  </a:txBody>
                  <a:tcPr marL="68580" marR="68580" marT="0" marB="0"/>
                </a:tc>
                <a:tc>
                  <a:txBody>
                    <a:bodyPr/>
                    <a:lstStyle/>
                    <a:p>
                      <a:pPr marL="0" marR="0">
                        <a:lnSpc>
                          <a:spcPct val="115000"/>
                        </a:lnSpc>
                        <a:spcBef>
                          <a:spcPts val="0"/>
                        </a:spcBef>
                        <a:spcAft>
                          <a:spcPts val="1000"/>
                        </a:spcAft>
                      </a:pPr>
                      <a:endParaRPr lang="en-US" sz="1800" kern="1200" dirty="0">
                        <a:solidFill>
                          <a:srgbClr val="44546A"/>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642343913"/>
                  </a:ext>
                </a:extLst>
              </a:tr>
              <a:tr h="404110">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US" sz="180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Deletion of Termination</a:t>
                      </a:r>
                    </a:p>
                  </a:txBody>
                  <a:tcPr marL="68580" marR="68580" marT="0" marB="0"/>
                </a:tc>
                <a:tc>
                  <a:txBody>
                    <a:bodyPr/>
                    <a:lstStyle/>
                    <a:p>
                      <a:pPr marL="0" marR="0">
                        <a:lnSpc>
                          <a:spcPct val="115000"/>
                        </a:lnSpc>
                        <a:spcBef>
                          <a:spcPts val="0"/>
                        </a:spcBef>
                        <a:spcAft>
                          <a:spcPts val="1000"/>
                        </a:spcAft>
                      </a:pPr>
                      <a:endParaRPr lang="en-US" sz="1800" kern="1200" dirty="0">
                        <a:solidFill>
                          <a:srgbClr val="44546A"/>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543643995"/>
                  </a:ext>
                </a:extLst>
              </a:tr>
              <a:tr h="421372">
                <a:tc>
                  <a:txBody>
                    <a:bodyPr/>
                    <a:lstStyle/>
                    <a:p>
                      <a:pPr marL="0" marR="0" algn="l" defTabSz="914400" rtl="0" eaLnBrk="1" latinLnBrk="0" hangingPunct="1">
                        <a:lnSpc>
                          <a:spcPct val="115000"/>
                        </a:lnSpc>
                        <a:spcBef>
                          <a:spcPts val="0"/>
                        </a:spcBef>
                        <a:spcAft>
                          <a:spcPts val="1000"/>
                        </a:spcAft>
                      </a:pPr>
                      <a:r>
                        <a:rPr lang="en-US" sz="180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Change in Contract End Date - CWK</a:t>
                      </a:r>
                    </a:p>
                  </a:txBody>
                  <a:tcPr marL="68580" marR="68580" marT="0" marB="0"/>
                </a:tc>
                <a:tc>
                  <a:txBody>
                    <a:bodyPr/>
                    <a:lstStyle/>
                    <a:p>
                      <a:pPr marL="0" marR="0">
                        <a:lnSpc>
                          <a:spcPct val="115000"/>
                        </a:lnSpc>
                        <a:spcBef>
                          <a:spcPts val="0"/>
                        </a:spcBef>
                        <a:spcAft>
                          <a:spcPts val="1000"/>
                        </a:spcAft>
                      </a:pPr>
                      <a:endParaRPr lang="en-US" sz="1800" kern="1200" dirty="0">
                        <a:solidFill>
                          <a:srgbClr val="44546A"/>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1668735"/>
                  </a:ext>
                </a:extLst>
              </a:tr>
              <a:tr h="445196">
                <a:tc>
                  <a:txBody>
                    <a:bodyPr/>
                    <a:lstStyle/>
                    <a:p>
                      <a:pPr marL="0" marR="0" algn="l" defTabSz="914400" rtl="0" eaLnBrk="1" latinLnBrk="0" hangingPunct="1">
                        <a:lnSpc>
                          <a:spcPct val="115000"/>
                        </a:lnSpc>
                        <a:spcBef>
                          <a:spcPts val="0"/>
                        </a:spcBef>
                        <a:spcAft>
                          <a:spcPts val="1000"/>
                        </a:spcAft>
                      </a:pPr>
                      <a:r>
                        <a:rPr lang="en-US" sz="180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Cross-boarding</a:t>
                      </a:r>
                    </a:p>
                  </a:txBody>
                  <a:tcPr marL="68580" marR="68580" marT="0" marB="0"/>
                </a:tc>
                <a:tc>
                  <a:txBody>
                    <a:bodyPr/>
                    <a:lstStyle/>
                    <a:p>
                      <a:pPr marL="0" marR="0">
                        <a:lnSpc>
                          <a:spcPct val="115000"/>
                        </a:lnSpc>
                        <a:spcBef>
                          <a:spcPts val="0"/>
                        </a:spcBef>
                        <a:spcAft>
                          <a:spcPts val="1000"/>
                        </a:spcAft>
                      </a:pPr>
                      <a:endParaRPr lang="en-US" sz="1800" kern="1200" dirty="0">
                        <a:solidFill>
                          <a:srgbClr val="44546A"/>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200129439"/>
                  </a:ext>
                </a:extLst>
              </a:tr>
              <a:tr h="478913">
                <a:tc>
                  <a:txBody>
                    <a:bodyPr/>
                    <a:lstStyle/>
                    <a:p>
                      <a:pPr marL="0" marR="0" algn="l" defTabSz="914400" rtl="0" eaLnBrk="1" latinLnBrk="0" hangingPunct="1">
                        <a:lnSpc>
                          <a:spcPct val="115000"/>
                        </a:lnSpc>
                        <a:spcBef>
                          <a:spcPts val="0"/>
                        </a:spcBef>
                        <a:spcAft>
                          <a:spcPts val="1000"/>
                        </a:spcAft>
                      </a:pPr>
                      <a:r>
                        <a:rPr lang="en-US" sz="180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Change of Legal Entity</a:t>
                      </a:r>
                    </a:p>
                  </a:txBody>
                  <a:tcPr marL="68580" marR="68580" marT="0" marB="0"/>
                </a:tc>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endParaRPr lang="en-US" sz="1800" kern="1200" dirty="0">
                        <a:solidFill>
                          <a:srgbClr val="44546A"/>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692480254"/>
                  </a:ext>
                </a:extLst>
              </a:tr>
              <a:tr h="111167">
                <a:tc>
                  <a:txBody>
                    <a:bodyPr/>
                    <a:lstStyle/>
                    <a:p>
                      <a:pPr marL="0" marR="0" algn="l" defTabSz="914400" rtl="0" eaLnBrk="1" latinLnBrk="0" hangingPunct="1">
                        <a:lnSpc>
                          <a:spcPct val="115000"/>
                        </a:lnSpc>
                        <a:spcBef>
                          <a:spcPts val="0"/>
                        </a:spcBef>
                        <a:spcAft>
                          <a:spcPts val="1000"/>
                        </a:spcAft>
                      </a:pPr>
                      <a:r>
                        <a:rPr lang="en-US" sz="180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Employee Transferred permanently to other country</a:t>
                      </a:r>
                    </a:p>
                  </a:txBody>
                  <a:tcPr marL="68580" marR="68580" marT="0" marB="0"/>
                </a:tc>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endParaRPr lang="en-US" sz="1800" kern="1200" dirty="0">
                        <a:solidFill>
                          <a:srgbClr val="44546A"/>
                        </a:solidFill>
                        <a:effectLst/>
                        <a:latin typeface="Calibri" panose="020F0502020204030204" pitchFamily="34" charset="0"/>
                        <a:ea typeface="+mn-ea"/>
                        <a:cs typeface="Calibri" panose="020F0502020204030204" pitchFamily="34" charset="0"/>
                      </a:endParaRPr>
                    </a:p>
                  </a:txBody>
                  <a:tcPr marL="68580" marR="68580" marT="0" marB="0"/>
                </a:tc>
                <a:extLst>
                  <a:ext uri="{0D108BD9-81ED-4DB2-BD59-A6C34878D82A}">
                    <a16:rowId xmlns:a16="http://schemas.microsoft.com/office/drawing/2014/main" val="202296894"/>
                  </a:ext>
                </a:extLst>
              </a:tr>
              <a:tr h="249971">
                <a:tc>
                  <a:txBody>
                    <a:bodyPr/>
                    <a:lstStyle/>
                    <a:p>
                      <a:pPr marL="0" marR="0" algn="l" defTabSz="914400" rtl="0" eaLnBrk="1" latinLnBrk="0" hangingPunct="1">
                        <a:lnSpc>
                          <a:spcPct val="115000"/>
                        </a:lnSpc>
                        <a:spcBef>
                          <a:spcPts val="0"/>
                        </a:spcBef>
                        <a:spcAft>
                          <a:spcPts val="1000"/>
                        </a:spcAft>
                      </a:pPr>
                      <a:r>
                        <a:rPr lang="en-US" sz="180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Employee with Manager from some other country</a:t>
                      </a:r>
                    </a:p>
                  </a:txBody>
                  <a:tcPr marL="68580" marR="68580" marT="0" marB="0"/>
                </a:tc>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endParaRPr lang="en-US" sz="1800" kern="1200" dirty="0">
                        <a:solidFill>
                          <a:srgbClr val="44546A"/>
                        </a:solidFill>
                        <a:effectLst/>
                        <a:latin typeface="Calibri" panose="020F0502020204030204" pitchFamily="34" charset="0"/>
                        <a:ea typeface="+mn-ea"/>
                        <a:cs typeface="Calibri" panose="020F0502020204030204" pitchFamily="34" charset="0"/>
                      </a:endParaRPr>
                    </a:p>
                  </a:txBody>
                  <a:tcPr marL="68580" marR="68580" marT="0" marB="0"/>
                </a:tc>
                <a:extLst>
                  <a:ext uri="{0D108BD9-81ED-4DB2-BD59-A6C34878D82A}">
                    <a16:rowId xmlns:a16="http://schemas.microsoft.com/office/drawing/2014/main" val="4017283837"/>
                  </a:ext>
                </a:extLst>
              </a:tr>
              <a:tr h="249971">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US" sz="1800" kern="1200" dirty="0">
                          <a:solidFill>
                            <a:schemeClr val="dk1"/>
                          </a:solidFill>
                          <a:effectLst/>
                          <a:latin typeface="+mn-lt"/>
                          <a:ea typeface="+mn-ea"/>
                          <a:cs typeface="+mn-cs"/>
                        </a:rPr>
                        <a:t>Employee has pay change future dated 12 Feb and another Comp Info Portlet effective 1 March (with no change). The events are executed on different dates</a:t>
                      </a:r>
                      <a:endParaRPr lang="en-US" sz="180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endParaRPr lang="en-US" sz="1800" kern="1200" dirty="0">
                        <a:solidFill>
                          <a:srgbClr val="44546A"/>
                        </a:solidFill>
                        <a:effectLst/>
                        <a:latin typeface="Calibri" panose="020F0502020204030204" pitchFamily="34" charset="0"/>
                        <a:ea typeface="+mn-ea"/>
                        <a:cs typeface="Calibri" panose="020F0502020204030204" pitchFamily="34" charset="0"/>
                      </a:endParaRPr>
                    </a:p>
                  </a:txBody>
                  <a:tcPr marL="68580" marR="68580" marT="0" marB="0"/>
                </a:tc>
                <a:extLst>
                  <a:ext uri="{0D108BD9-81ED-4DB2-BD59-A6C34878D82A}">
                    <a16:rowId xmlns:a16="http://schemas.microsoft.com/office/drawing/2014/main" val="3169112540"/>
                  </a:ext>
                </a:extLst>
              </a:tr>
            </a:tbl>
          </a:graphicData>
        </a:graphic>
      </p:graphicFrame>
    </p:spTree>
    <p:extLst>
      <p:ext uri="{BB962C8B-B14F-4D97-AF65-F5344CB8AC3E}">
        <p14:creationId xmlns:p14="http://schemas.microsoft.com/office/powerpoint/2010/main" val="35325668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9F296-273B-446B-99F8-60137B5C13B4}"/>
              </a:ext>
            </a:extLst>
          </p:cNvPr>
          <p:cNvSpPr>
            <a:spLocks noGrp="1"/>
          </p:cNvSpPr>
          <p:nvPr>
            <p:ph type="title"/>
          </p:nvPr>
        </p:nvSpPr>
        <p:spPr/>
        <p:txBody>
          <a:bodyPr/>
          <a:lstStyle/>
          <a:p>
            <a:endParaRPr lang="en-US"/>
          </a:p>
        </p:txBody>
      </p:sp>
      <p:graphicFrame>
        <p:nvGraphicFramePr>
          <p:cNvPr id="4" name="Table 4">
            <a:extLst>
              <a:ext uri="{FF2B5EF4-FFF2-40B4-BE49-F238E27FC236}">
                <a16:creationId xmlns:a16="http://schemas.microsoft.com/office/drawing/2014/main" id="{88622036-538F-4A2D-865F-2EAEBC62032A}"/>
              </a:ext>
            </a:extLst>
          </p:cNvPr>
          <p:cNvGraphicFramePr>
            <a:graphicFrameLocks noGrp="1"/>
          </p:cNvGraphicFramePr>
          <p:nvPr>
            <p:ph idx="1"/>
            <p:extLst>
              <p:ext uri="{D42A27DB-BD31-4B8C-83A1-F6EECF244321}">
                <p14:modId xmlns:p14="http://schemas.microsoft.com/office/powerpoint/2010/main" val="2843695862"/>
              </p:ext>
            </p:extLst>
          </p:nvPr>
        </p:nvGraphicFramePr>
        <p:xfrm>
          <a:off x="471638" y="197993"/>
          <a:ext cx="11117178" cy="5655814"/>
        </p:xfrm>
        <a:graphic>
          <a:graphicData uri="http://schemas.openxmlformats.org/drawingml/2006/table">
            <a:tbl>
              <a:tblPr firstRow="1" bandRow="1">
                <a:tableStyleId>{5C22544A-7EE6-4342-B048-85BDC9FD1C3A}</a:tableStyleId>
              </a:tblPr>
              <a:tblGrid>
                <a:gridCol w="7267074">
                  <a:extLst>
                    <a:ext uri="{9D8B030D-6E8A-4147-A177-3AD203B41FA5}">
                      <a16:colId xmlns:a16="http://schemas.microsoft.com/office/drawing/2014/main" val="3699816271"/>
                    </a:ext>
                  </a:extLst>
                </a:gridCol>
                <a:gridCol w="3850104">
                  <a:extLst>
                    <a:ext uri="{9D8B030D-6E8A-4147-A177-3AD203B41FA5}">
                      <a16:colId xmlns:a16="http://schemas.microsoft.com/office/drawing/2014/main" val="4137533833"/>
                    </a:ext>
                  </a:extLst>
                </a:gridCol>
              </a:tblGrid>
              <a:tr h="404110">
                <a:tc>
                  <a:txBody>
                    <a:bodyPr/>
                    <a:lstStyle/>
                    <a:p>
                      <a:pPr marL="0" marR="0" algn="just">
                        <a:lnSpc>
                          <a:spcPct val="115000"/>
                        </a:lnSpc>
                        <a:spcBef>
                          <a:spcPts val="0"/>
                        </a:spcBef>
                        <a:spcAft>
                          <a:spcPts val="1000"/>
                        </a:spcAft>
                      </a:pPr>
                      <a:r>
                        <a:rPr lang="en-GB" sz="1800" dirty="0">
                          <a:solidFill>
                            <a:srgbClr val="FFFFFF"/>
                          </a:solidFill>
                          <a:effectLst/>
                          <a:latin typeface="Calibri" panose="020F0502020204030204" pitchFamily="34" charset="0"/>
                          <a:ea typeface="Calibri" panose="020F0502020204030204" pitchFamily="34" charset="0"/>
                          <a:cs typeface="Arial" panose="020B0604020202020204" pitchFamily="34" charset="0"/>
                        </a:rPr>
                        <a:t>Employee Business Scenarios</a:t>
                      </a:r>
                      <a:endParaRPr lang="en-US" sz="1800" dirty="0">
                        <a:solidFill>
                          <a:srgbClr val="00206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1000"/>
                        </a:spcAft>
                      </a:pPr>
                      <a:r>
                        <a:rPr lang="en-GB" sz="1800" dirty="0">
                          <a:solidFill>
                            <a:srgbClr val="FFFFFF"/>
                          </a:solidFill>
                          <a:effectLst/>
                          <a:latin typeface="Calibri" panose="020F0502020204030204" pitchFamily="34" charset="0"/>
                          <a:ea typeface="Calibri" panose="020F0502020204030204" pitchFamily="34" charset="0"/>
                          <a:cs typeface="Arial" panose="020B0604020202020204" pitchFamily="34" charset="0"/>
                        </a:rPr>
                        <a:t>Expected Interface Behaviour</a:t>
                      </a:r>
                      <a:endParaRPr lang="en-US" sz="1800" dirty="0">
                        <a:solidFill>
                          <a:srgbClr val="00206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796576012"/>
                  </a:ext>
                </a:extLst>
              </a:tr>
              <a:tr h="805729">
                <a:tc>
                  <a:txBody>
                    <a:bodyPr/>
                    <a:lstStyle/>
                    <a:p>
                      <a:pPr marL="0" marR="0">
                        <a:lnSpc>
                          <a:spcPct val="115000"/>
                        </a:lnSpc>
                        <a:spcBef>
                          <a:spcPts val="0"/>
                        </a:spcBef>
                        <a:spcAft>
                          <a:spcPts val="1000"/>
                        </a:spcAft>
                      </a:pPr>
                      <a:r>
                        <a:rPr lang="en-US" sz="180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Multiple Event on Same day- </a:t>
                      </a:r>
                      <a:r>
                        <a:rPr lang="en-US" sz="1800" kern="1200" dirty="0">
                          <a:solidFill>
                            <a:schemeClr val="dk1"/>
                          </a:solidFill>
                          <a:effectLst/>
                          <a:latin typeface="+mn-lt"/>
                          <a:ea typeface="+mn-ea"/>
                          <a:cs typeface="+mn-cs"/>
                        </a:rPr>
                        <a:t>Employee is Hired/ Rehired effective 5 May and Salary Change- effective 10 May is created in SuccessFactors on the same date 8 Mar</a:t>
                      </a:r>
                    </a:p>
                  </a:txBody>
                  <a:tcPr marL="68580" marR="68580" marT="0" marB="0"/>
                </a:tc>
                <a:tc>
                  <a:txBody>
                    <a:bodyPr/>
                    <a:lstStyle/>
                    <a:p>
                      <a:pPr marL="0" marR="0">
                        <a:lnSpc>
                          <a:spcPct val="115000"/>
                        </a:lnSpc>
                        <a:spcBef>
                          <a:spcPts val="0"/>
                        </a:spcBef>
                        <a:spcAft>
                          <a:spcPts val="1000"/>
                        </a:spcAft>
                      </a:pPr>
                      <a:endParaRPr lang="en-US" sz="1800" kern="1200" dirty="0">
                        <a:solidFill>
                          <a:srgbClr val="44546A"/>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74097770"/>
                  </a:ext>
                </a:extLst>
              </a:tr>
              <a:tr h="719249">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US" sz="180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Multiple Event on Same day- </a:t>
                      </a:r>
                      <a:r>
                        <a:rPr lang="en-US" sz="1800" kern="1200" dirty="0">
                          <a:solidFill>
                            <a:schemeClr val="dk1"/>
                          </a:solidFill>
                          <a:effectLst/>
                          <a:latin typeface="+mn-lt"/>
                          <a:ea typeface="+mn-ea"/>
                          <a:cs typeface="+mn-cs"/>
                        </a:rPr>
                        <a:t>Employee is Transferred effective 5 May and Data Change-Cost center and Location Changes effective 10 May is created in SuccessFactors on the same date 8 March</a:t>
                      </a:r>
                    </a:p>
                  </a:txBody>
                  <a:tcPr marL="68580" marR="68580" marT="0" marB="0"/>
                </a:tc>
                <a:tc>
                  <a:txBody>
                    <a:bodyPr/>
                    <a:lstStyle/>
                    <a:p>
                      <a:pPr marL="0" marR="0">
                        <a:lnSpc>
                          <a:spcPct val="115000"/>
                        </a:lnSpc>
                        <a:spcBef>
                          <a:spcPts val="0"/>
                        </a:spcBef>
                        <a:spcAft>
                          <a:spcPts val="1000"/>
                        </a:spcAft>
                      </a:pPr>
                      <a:endParaRPr lang="en-US" sz="1800" kern="1200" dirty="0">
                        <a:solidFill>
                          <a:srgbClr val="FF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234596535"/>
                  </a:ext>
                </a:extLst>
              </a:tr>
              <a:tr h="670265">
                <a:tc>
                  <a:txBody>
                    <a:bodyPr/>
                    <a:lstStyle/>
                    <a:p>
                      <a:pPr marL="0" marR="0" algn="l" defTabSz="914400" rtl="0" eaLnBrk="1" latinLnBrk="0" hangingPunct="1">
                        <a:lnSpc>
                          <a:spcPct val="115000"/>
                        </a:lnSpc>
                        <a:spcBef>
                          <a:spcPts val="0"/>
                        </a:spcBef>
                        <a:spcAft>
                          <a:spcPts val="1000"/>
                        </a:spcAft>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Multiple Event on Same day- </a:t>
                      </a:r>
                      <a:r>
                        <a:rPr lang="en-US" sz="1800" kern="1200" dirty="0">
                          <a:solidFill>
                            <a:schemeClr val="dk1"/>
                          </a:solidFill>
                          <a:effectLst/>
                          <a:latin typeface="+mn-lt"/>
                          <a:ea typeface="+mn-ea"/>
                          <a:cs typeface="+mn-cs"/>
                        </a:rPr>
                        <a:t>Employee is Transferred effective 5 May and Data Change- Cost center and Location Changes effective 5 May is created in SuccessFactors on the same date 8 March</a:t>
                      </a:r>
                      <a:endParaRPr lang="en-US" sz="180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1000"/>
                        </a:spcAft>
                      </a:pPr>
                      <a:endParaRPr lang="en-US" sz="1800" kern="1200" dirty="0">
                        <a:solidFill>
                          <a:srgbClr val="44546A"/>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642343913"/>
                  </a:ext>
                </a:extLst>
              </a:tr>
              <a:tr h="394754">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Multiple Event on Same day- </a:t>
                      </a:r>
                      <a:r>
                        <a:rPr lang="en-US" sz="1800" kern="1200" dirty="0">
                          <a:solidFill>
                            <a:schemeClr val="dk1"/>
                          </a:solidFill>
                          <a:effectLst/>
                          <a:latin typeface="+mn-lt"/>
                          <a:ea typeface="+mn-ea"/>
                          <a:cs typeface="+mn-cs"/>
                        </a:rPr>
                        <a:t>Bank information changing date- if 2 records are present- effective 23 April and effective 1 May updated on 8 March</a:t>
                      </a:r>
                      <a:endParaRPr lang="en-US" sz="180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1000"/>
                        </a:spcAft>
                      </a:pPr>
                      <a:endParaRPr lang="en-US" sz="1800" kern="1200" dirty="0">
                        <a:solidFill>
                          <a:srgbClr val="44546A"/>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3510118110"/>
                  </a:ext>
                </a:extLst>
              </a:tr>
              <a:tr h="404110">
                <a:tc>
                  <a:txBody>
                    <a:bodyPr/>
                    <a:lstStyle/>
                    <a:p>
                      <a:pPr marL="0" marR="0" algn="l" defTabSz="914400" rtl="0" eaLnBrk="1" latinLnBrk="0" hangingPunct="1">
                        <a:lnSpc>
                          <a:spcPct val="115000"/>
                        </a:lnSpc>
                        <a:spcBef>
                          <a:spcPts val="0"/>
                        </a:spcBef>
                        <a:spcAft>
                          <a:spcPts val="1000"/>
                        </a:spcAft>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Multiple Event on Same day- </a:t>
                      </a:r>
                      <a:r>
                        <a:rPr lang="en-US" sz="1800" kern="1200" dirty="0">
                          <a:solidFill>
                            <a:schemeClr val="dk1"/>
                          </a:solidFill>
                          <a:effectLst/>
                          <a:latin typeface="+mn-lt"/>
                          <a:ea typeface="+mn-ea"/>
                          <a:cs typeface="+mn-cs"/>
                        </a:rPr>
                        <a:t>Employee is Transferred effective 5 May and Data Change- Cost center and Location Changes effective 5 May is created in SuccessFactors on the same date 8 March</a:t>
                      </a:r>
                      <a:endParaRPr lang="en-US" sz="180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1000"/>
                        </a:spcAft>
                      </a:pPr>
                      <a:endParaRPr lang="en-US" sz="1800" kern="1200" dirty="0">
                        <a:solidFill>
                          <a:srgbClr val="44546A"/>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543643995"/>
                  </a:ext>
                </a:extLst>
              </a:tr>
              <a:tr h="404110">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US" sz="180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Multiple Event on Same day- </a:t>
                      </a:r>
                      <a:r>
                        <a:rPr lang="en-US" sz="1800" kern="1200" dirty="0">
                          <a:solidFill>
                            <a:schemeClr val="dk1"/>
                          </a:solidFill>
                          <a:effectLst/>
                          <a:latin typeface="+mn-lt"/>
                          <a:ea typeface="+mn-ea"/>
                          <a:cs typeface="+mn-cs"/>
                        </a:rPr>
                        <a:t>Employee has pay change past dated – 5 Dec and another Comp Info Portlet record effective 10 Dec (with no change). Both the events are executed on 30 Jan next year</a:t>
                      </a:r>
                      <a:endParaRPr lang="en-US" sz="180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1000"/>
                        </a:spcAft>
                      </a:pPr>
                      <a:endParaRPr lang="en-US" sz="1800" kern="1200" dirty="0">
                        <a:solidFill>
                          <a:srgbClr val="44546A"/>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3545711501"/>
                  </a:ext>
                </a:extLst>
              </a:tr>
            </a:tbl>
          </a:graphicData>
        </a:graphic>
      </p:graphicFrame>
    </p:spTree>
    <p:extLst>
      <p:ext uri="{BB962C8B-B14F-4D97-AF65-F5344CB8AC3E}">
        <p14:creationId xmlns:p14="http://schemas.microsoft.com/office/powerpoint/2010/main" val="650016407"/>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88622036-538F-4A2D-865F-2EAEBC62032A}"/>
              </a:ext>
            </a:extLst>
          </p:cNvPr>
          <p:cNvGraphicFramePr>
            <a:graphicFrameLocks noGrp="1"/>
          </p:cNvGraphicFramePr>
          <p:nvPr>
            <p:ph idx="1"/>
            <p:extLst>
              <p:ext uri="{D42A27DB-BD31-4B8C-83A1-F6EECF244321}">
                <p14:modId xmlns:p14="http://schemas.microsoft.com/office/powerpoint/2010/main" val="3557456189"/>
              </p:ext>
            </p:extLst>
          </p:nvPr>
        </p:nvGraphicFramePr>
        <p:xfrm>
          <a:off x="154006" y="255672"/>
          <a:ext cx="11704320" cy="5368499"/>
        </p:xfrm>
        <a:graphic>
          <a:graphicData uri="http://schemas.openxmlformats.org/drawingml/2006/table">
            <a:tbl>
              <a:tblPr firstRow="1" bandRow="1">
                <a:tableStyleId>{5C22544A-7EE6-4342-B048-85BDC9FD1C3A}</a:tableStyleId>
              </a:tblPr>
              <a:tblGrid>
                <a:gridCol w="6380952">
                  <a:extLst>
                    <a:ext uri="{9D8B030D-6E8A-4147-A177-3AD203B41FA5}">
                      <a16:colId xmlns:a16="http://schemas.microsoft.com/office/drawing/2014/main" val="3699816271"/>
                    </a:ext>
                  </a:extLst>
                </a:gridCol>
                <a:gridCol w="5323368">
                  <a:extLst>
                    <a:ext uri="{9D8B030D-6E8A-4147-A177-3AD203B41FA5}">
                      <a16:colId xmlns:a16="http://schemas.microsoft.com/office/drawing/2014/main" val="4137533833"/>
                    </a:ext>
                  </a:extLst>
                </a:gridCol>
              </a:tblGrid>
              <a:tr h="404110">
                <a:tc>
                  <a:txBody>
                    <a:bodyPr/>
                    <a:lstStyle/>
                    <a:p>
                      <a:pPr marL="0" marR="0" algn="just">
                        <a:lnSpc>
                          <a:spcPct val="115000"/>
                        </a:lnSpc>
                        <a:spcBef>
                          <a:spcPts val="0"/>
                        </a:spcBef>
                        <a:spcAft>
                          <a:spcPts val="1000"/>
                        </a:spcAft>
                      </a:pPr>
                      <a:r>
                        <a:rPr lang="en-GB" sz="1800" dirty="0">
                          <a:solidFill>
                            <a:srgbClr val="FFFFFF"/>
                          </a:solidFill>
                          <a:effectLst/>
                          <a:latin typeface="Calibri" panose="020F0502020204030204" pitchFamily="34" charset="0"/>
                          <a:ea typeface="Calibri" panose="020F0502020204030204" pitchFamily="34" charset="0"/>
                          <a:cs typeface="Arial" panose="020B0604020202020204" pitchFamily="34" charset="0"/>
                        </a:rPr>
                        <a:t>Employee Business Scenarios</a:t>
                      </a:r>
                      <a:endParaRPr lang="en-US" sz="1800" dirty="0">
                        <a:solidFill>
                          <a:srgbClr val="00206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1000"/>
                        </a:spcAft>
                      </a:pPr>
                      <a:r>
                        <a:rPr lang="en-GB" sz="1800" dirty="0">
                          <a:solidFill>
                            <a:srgbClr val="FFFFFF"/>
                          </a:solidFill>
                          <a:effectLst/>
                          <a:latin typeface="Calibri" panose="020F0502020204030204" pitchFamily="34" charset="0"/>
                          <a:ea typeface="Calibri" panose="020F0502020204030204" pitchFamily="34" charset="0"/>
                          <a:cs typeface="Arial" panose="020B0604020202020204" pitchFamily="34" charset="0"/>
                        </a:rPr>
                        <a:t>Expected Interface Behaviour</a:t>
                      </a:r>
                      <a:endParaRPr lang="en-US" sz="1800" dirty="0">
                        <a:solidFill>
                          <a:srgbClr val="00206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796576012"/>
                  </a:ext>
                </a:extLst>
              </a:tr>
              <a:tr h="719249">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US" sz="180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Multiple Event on Same day- </a:t>
                      </a:r>
                      <a:r>
                        <a:rPr lang="en-US" sz="1800" b="0" i="0" kern="1200" dirty="0">
                          <a:solidFill>
                            <a:schemeClr val="dk1"/>
                          </a:solidFill>
                          <a:effectLst/>
                          <a:latin typeface="+mn-lt"/>
                          <a:ea typeface="+mn-ea"/>
                          <a:cs typeface="+mn-cs"/>
                        </a:rPr>
                        <a:t>Employee has return from leave record effective 15 Jan where ''Standard Weekly Hours'' is set to 40 and there is also another record on the same day where ''Standard Weekly Hours'' is changed and set to 30. </a:t>
                      </a:r>
                      <a:endParaRPr lang="en-US" sz="180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1000"/>
                        </a:spcAft>
                      </a:pPr>
                      <a:endParaRPr lang="en-US" sz="1800" kern="1200" dirty="0">
                        <a:solidFill>
                          <a:srgbClr val="FF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234596535"/>
                  </a:ext>
                </a:extLst>
              </a:tr>
              <a:tr h="670265">
                <a:tc>
                  <a:txBody>
                    <a:bodyPr/>
                    <a:lstStyle/>
                    <a:p>
                      <a:pPr marL="0" marR="0">
                        <a:lnSpc>
                          <a:spcPct val="115000"/>
                        </a:lnSpc>
                        <a:spcBef>
                          <a:spcPts val="0"/>
                        </a:spcBef>
                        <a:spcAft>
                          <a:spcPts val="1000"/>
                        </a:spcAft>
                      </a:pPr>
                      <a:r>
                        <a:rPr lang="en-US" sz="180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Multiple Event on Same day – back from Global Assignment, Termination &amp; Rehire with old employment in new Legal Entity</a:t>
                      </a:r>
                    </a:p>
                  </a:txBody>
                  <a:tcPr marL="68580" marR="68580" marT="0" marB="0"/>
                </a:tc>
                <a:tc>
                  <a:txBody>
                    <a:bodyPr/>
                    <a:lstStyle/>
                    <a:p>
                      <a:pPr marL="0" marR="0">
                        <a:lnSpc>
                          <a:spcPct val="115000"/>
                        </a:lnSpc>
                        <a:spcBef>
                          <a:spcPts val="0"/>
                        </a:spcBef>
                        <a:spcAft>
                          <a:spcPts val="1000"/>
                        </a:spcAft>
                      </a:pPr>
                      <a:endParaRPr lang="en-US" sz="1800" kern="1200" dirty="0">
                        <a:solidFill>
                          <a:srgbClr val="44546A"/>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642343913"/>
                  </a:ext>
                </a:extLst>
              </a:tr>
              <a:tr h="404110">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US" sz="180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Multiple Event on Same day – back from Global Assignment, Termination &amp; Rehire with new employment in new Legal Entity</a:t>
                      </a:r>
                    </a:p>
                  </a:txBody>
                  <a:tcPr marL="68580" marR="68580" marT="0" marB="0"/>
                </a:tc>
                <a:tc>
                  <a:txBody>
                    <a:bodyPr/>
                    <a:lstStyle/>
                    <a:p>
                      <a:pPr marL="0" marR="0">
                        <a:lnSpc>
                          <a:spcPct val="115000"/>
                        </a:lnSpc>
                        <a:spcBef>
                          <a:spcPts val="0"/>
                        </a:spcBef>
                        <a:spcAft>
                          <a:spcPts val="1000"/>
                        </a:spcAft>
                      </a:pPr>
                      <a:endParaRPr lang="en-US" sz="1800" kern="1200" dirty="0">
                        <a:solidFill>
                          <a:srgbClr val="44546A"/>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543643995"/>
                  </a:ext>
                </a:extLst>
              </a:tr>
              <a:tr h="421372">
                <a:tc>
                  <a:txBody>
                    <a:bodyPr/>
                    <a:lstStyle/>
                    <a:p>
                      <a:pPr lvl="0"/>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Multiple Event on Same day- </a:t>
                      </a:r>
                      <a:r>
                        <a:rPr kumimoji="0" lang="en-US" sz="1800" b="0" i="0" u="none" strike="noStrike" kern="1200" cap="none" spc="0" normalizeH="0" baseline="0" dirty="0">
                          <a:ln>
                            <a:noFill/>
                          </a:ln>
                          <a:solidFill>
                            <a:prstClr val="black"/>
                          </a:solidFill>
                          <a:effectLst/>
                          <a:uLnTx/>
                          <a:uFillTx/>
                          <a:latin typeface="Calibri" panose="020F0502020204030204" pitchFamily="34" charset="0"/>
                          <a:ea typeface="+mn-ea"/>
                          <a:cs typeface="Calibri" panose="020F0502020204030204" pitchFamily="34" charset="0"/>
                        </a:rPr>
                        <a:t>Address Change effective date how should be passed-Employee A with 3 Local Employee Numbers</a:t>
                      </a:r>
                    </a:p>
                    <a:p>
                      <a:pPr lvl="1"/>
                      <a:r>
                        <a:rPr kumimoji="0" lang="en-US" sz="1400" b="0" i="0" u="none" strike="noStrike" kern="1200" cap="none" spc="0" normalizeH="0" baseline="0" dirty="0">
                          <a:ln>
                            <a:noFill/>
                          </a:ln>
                          <a:solidFill>
                            <a:prstClr val="black"/>
                          </a:solidFill>
                          <a:effectLst/>
                          <a:uLnTx/>
                          <a:uFillTx/>
                          <a:latin typeface="Calibri" panose="020F0502020204030204" pitchFamily="34" charset="0"/>
                          <a:ea typeface="+mn-ea"/>
                          <a:cs typeface="Calibri" panose="020F0502020204030204" pitchFamily="34" charset="0"/>
                        </a:rPr>
                        <a:t>Future Dates Address Change effective 23 May updated on 8 March. </a:t>
                      </a:r>
                    </a:p>
                    <a:p>
                      <a:pPr lvl="1"/>
                      <a:r>
                        <a:rPr kumimoji="0" lang="en-US" sz="1400" b="0" i="0" u="none" strike="noStrike" kern="1200" cap="none" spc="0" normalizeH="0" baseline="0" dirty="0">
                          <a:ln>
                            <a:noFill/>
                          </a:ln>
                          <a:solidFill>
                            <a:prstClr val="black"/>
                          </a:solidFill>
                          <a:effectLst/>
                          <a:uLnTx/>
                          <a:uFillTx/>
                          <a:latin typeface="Calibri" panose="020F0502020204030204" pitchFamily="34" charset="0"/>
                          <a:ea typeface="+mn-ea"/>
                          <a:cs typeface="Calibri" panose="020F0502020204030204" pitchFamily="34" charset="0"/>
                        </a:rPr>
                        <a:t>Address Change with effective date 23 May and effective 1 June updated on 8 March. </a:t>
                      </a:r>
                    </a:p>
                    <a:p>
                      <a:pPr lvl="1"/>
                      <a:r>
                        <a:rPr kumimoji="0" lang="en-US" sz="1400" b="0" i="0" u="none" strike="noStrike" kern="1200" cap="none" spc="0" normalizeH="0" baseline="0" dirty="0">
                          <a:ln>
                            <a:noFill/>
                          </a:ln>
                          <a:solidFill>
                            <a:prstClr val="black"/>
                          </a:solidFill>
                          <a:effectLst/>
                          <a:uLnTx/>
                          <a:uFillTx/>
                          <a:latin typeface="Calibri" panose="020F0502020204030204" pitchFamily="34" charset="0"/>
                          <a:ea typeface="+mn-ea"/>
                          <a:cs typeface="Calibri" panose="020F0502020204030204" pitchFamily="34" charset="0"/>
                        </a:rPr>
                        <a:t>Address Change with effective date Past Dated Address Change effective 1 Jan for Local Employee Number 2312 updated on 8 March. </a:t>
                      </a:r>
                      <a:endParaRPr kumimoji="0" lang="en-US" sz="1400" b="0" i="0" u="none" strike="noStrike" kern="1200" cap="none" spc="0" normalizeH="0" baseline="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1000"/>
                        </a:spcAft>
                      </a:pPr>
                      <a:endParaRPr lang="en-US" sz="1800" kern="1200" dirty="0">
                        <a:solidFill>
                          <a:srgbClr val="44546A"/>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1668735"/>
                  </a:ext>
                </a:extLst>
              </a:tr>
              <a:tr h="4213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Multiple Event on Same day – Termination &amp; Rehire with old employment on Same day in new Legal Entity</a:t>
                      </a:r>
                    </a:p>
                    <a:p>
                      <a:pPr lvl="1"/>
                      <a:endParaRPr kumimoji="0" lang="en-US" sz="1800" b="0" i="0" u="none" strike="noStrike" kern="1200" cap="none" spc="0" normalizeH="0" baseline="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1000"/>
                        </a:spcAft>
                      </a:pPr>
                      <a:endParaRPr lang="en-US" sz="1800" kern="1200" dirty="0">
                        <a:solidFill>
                          <a:srgbClr val="44546A"/>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502558501"/>
                  </a:ext>
                </a:extLst>
              </a:tr>
            </a:tbl>
          </a:graphicData>
        </a:graphic>
      </p:graphicFrame>
    </p:spTree>
    <p:extLst>
      <p:ext uri="{BB962C8B-B14F-4D97-AF65-F5344CB8AC3E}">
        <p14:creationId xmlns:p14="http://schemas.microsoft.com/office/powerpoint/2010/main" val="13915979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88622036-538F-4A2D-865F-2EAEBC62032A}"/>
              </a:ext>
            </a:extLst>
          </p:cNvPr>
          <p:cNvGraphicFramePr>
            <a:graphicFrameLocks noGrp="1"/>
          </p:cNvGraphicFramePr>
          <p:nvPr>
            <p:ph idx="1"/>
            <p:extLst>
              <p:ext uri="{D42A27DB-BD31-4B8C-83A1-F6EECF244321}">
                <p14:modId xmlns:p14="http://schemas.microsoft.com/office/powerpoint/2010/main" val="3803537993"/>
              </p:ext>
            </p:extLst>
          </p:nvPr>
        </p:nvGraphicFramePr>
        <p:xfrm>
          <a:off x="385813" y="213431"/>
          <a:ext cx="10856495" cy="5422776"/>
        </p:xfrm>
        <a:graphic>
          <a:graphicData uri="http://schemas.openxmlformats.org/drawingml/2006/table">
            <a:tbl>
              <a:tblPr firstRow="1" bandRow="1">
                <a:tableStyleId>{5C22544A-7EE6-4342-B048-85BDC9FD1C3A}</a:tableStyleId>
              </a:tblPr>
              <a:tblGrid>
                <a:gridCol w="5591476">
                  <a:extLst>
                    <a:ext uri="{9D8B030D-6E8A-4147-A177-3AD203B41FA5}">
                      <a16:colId xmlns:a16="http://schemas.microsoft.com/office/drawing/2014/main" val="3699816271"/>
                    </a:ext>
                  </a:extLst>
                </a:gridCol>
                <a:gridCol w="5265019">
                  <a:extLst>
                    <a:ext uri="{9D8B030D-6E8A-4147-A177-3AD203B41FA5}">
                      <a16:colId xmlns:a16="http://schemas.microsoft.com/office/drawing/2014/main" val="4137533833"/>
                    </a:ext>
                  </a:extLst>
                </a:gridCol>
              </a:tblGrid>
              <a:tr h="404110">
                <a:tc>
                  <a:txBody>
                    <a:bodyPr/>
                    <a:lstStyle/>
                    <a:p>
                      <a:pPr marL="0" marR="0" algn="just">
                        <a:lnSpc>
                          <a:spcPct val="115000"/>
                        </a:lnSpc>
                        <a:spcBef>
                          <a:spcPts val="0"/>
                        </a:spcBef>
                        <a:spcAft>
                          <a:spcPts val="1000"/>
                        </a:spcAft>
                      </a:pPr>
                      <a:r>
                        <a:rPr lang="en-GB" sz="1800" dirty="0">
                          <a:solidFill>
                            <a:srgbClr val="FFFFFF"/>
                          </a:solidFill>
                          <a:effectLst/>
                          <a:latin typeface="Calibri" panose="020F0502020204030204" pitchFamily="34" charset="0"/>
                          <a:ea typeface="Calibri" panose="020F0502020204030204" pitchFamily="34" charset="0"/>
                          <a:cs typeface="Arial" panose="020B0604020202020204" pitchFamily="34" charset="0"/>
                        </a:rPr>
                        <a:t>Employee Business Scenarios</a:t>
                      </a:r>
                      <a:endParaRPr lang="en-US" sz="1800" dirty="0">
                        <a:solidFill>
                          <a:srgbClr val="00206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1000"/>
                        </a:spcAft>
                      </a:pPr>
                      <a:r>
                        <a:rPr lang="en-GB" sz="1800" dirty="0">
                          <a:solidFill>
                            <a:srgbClr val="FFFFFF"/>
                          </a:solidFill>
                          <a:effectLst/>
                          <a:latin typeface="Calibri" panose="020F0502020204030204" pitchFamily="34" charset="0"/>
                          <a:ea typeface="Calibri" panose="020F0502020204030204" pitchFamily="34" charset="0"/>
                          <a:cs typeface="Arial" panose="020B0604020202020204" pitchFamily="34" charset="0"/>
                        </a:rPr>
                        <a:t>Expected Interface Behaviour</a:t>
                      </a:r>
                      <a:endParaRPr lang="en-US" sz="1800" dirty="0">
                        <a:solidFill>
                          <a:srgbClr val="00206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796576012"/>
                  </a:ext>
                </a:extLst>
              </a:tr>
              <a:tr h="719249">
                <a:tc>
                  <a:txBody>
                    <a:bodyPr/>
                    <a:lstStyle/>
                    <a:p>
                      <a:pPr marL="0" marR="0">
                        <a:lnSpc>
                          <a:spcPct val="115000"/>
                        </a:lnSpc>
                        <a:spcBef>
                          <a:spcPts val="0"/>
                        </a:spcBef>
                        <a:spcAft>
                          <a:spcPts val="1000"/>
                        </a:spcAft>
                      </a:pPr>
                      <a:r>
                        <a:rPr lang="en-US" sz="180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Multiple Event on Same day – Termination &amp; Rehire with new employment on Same day in new Legal Entity</a:t>
                      </a:r>
                    </a:p>
                  </a:txBody>
                  <a:tcPr marL="68580" marR="68580" marT="0" marB="0"/>
                </a:tc>
                <a:tc>
                  <a:txBody>
                    <a:bodyPr/>
                    <a:lstStyle/>
                    <a:p>
                      <a:pPr marL="0" marR="0">
                        <a:lnSpc>
                          <a:spcPct val="115000"/>
                        </a:lnSpc>
                        <a:spcBef>
                          <a:spcPts val="0"/>
                        </a:spcBef>
                        <a:spcAft>
                          <a:spcPts val="1000"/>
                        </a:spcAft>
                      </a:pPr>
                      <a:endParaRPr lang="en-US" sz="1800" kern="1200" dirty="0">
                        <a:solidFill>
                          <a:srgbClr val="FF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234596535"/>
                  </a:ext>
                </a:extLst>
              </a:tr>
              <a:tr h="67026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Multiple Event on Same day – Termination &amp; Rehire </a:t>
                      </a:r>
                      <a:r>
                        <a:rPr lang="en-US" sz="1800" kern="1200">
                          <a:solidFill>
                            <a:schemeClr val="tx1"/>
                          </a:solidFill>
                          <a:effectLst/>
                          <a:latin typeface="Calibri" panose="020F0502020204030204" pitchFamily="34" charset="0"/>
                          <a:ea typeface="Calibri" panose="020F0502020204030204" pitchFamily="34" charset="0"/>
                          <a:cs typeface="Calibri" panose="020F0502020204030204" pitchFamily="34" charset="0"/>
                        </a:rPr>
                        <a:t>with new employment on Same day in same Legal Entity</a:t>
                      </a:r>
                      <a:endParaRPr lang="en-US" dirty="0"/>
                    </a:p>
                  </a:txBody>
                  <a:tcPr marL="68580" marR="68580" marT="0" marB="0"/>
                </a:tc>
                <a:tc>
                  <a:txBody>
                    <a:bodyPr/>
                    <a:lstStyle/>
                    <a:p>
                      <a:pPr marL="0" marR="0">
                        <a:lnSpc>
                          <a:spcPct val="115000"/>
                        </a:lnSpc>
                        <a:spcBef>
                          <a:spcPts val="0"/>
                        </a:spcBef>
                        <a:spcAft>
                          <a:spcPts val="1000"/>
                        </a:spcAft>
                      </a:pPr>
                      <a:endParaRPr lang="en-US" sz="1800" kern="1200" dirty="0">
                        <a:solidFill>
                          <a:srgbClr val="44546A"/>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642343913"/>
                  </a:ext>
                </a:extLst>
              </a:tr>
              <a:tr h="4041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Multiple Event on Same day – Termination &amp; Rehire with old employment on Same day in same Legal Entity</a:t>
                      </a:r>
                      <a:endParaRPr lang="en-US" dirty="0"/>
                    </a:p>
                  </a:txBody>
                  <a:tcPr marL="68580" marR="68580" marT="0" marB="0"/>
                </a:tc>
                <a:tc>
                  <a:txBody>
                    <a:bodyPr/>
                    <a:lstStyle/>
                    <a:p>
                      <a:pPr marL="0" marR="0">
                        <a:lnSpc>
                          <a:spcPct val="115000"/>
                        </a:lnSpc>
                        <a:spcBef>
                          <a:spcPts val="0"/>
                        </a:spcBef>
                        <a:spcAft>
                          <a:spcPts val="1000"/>
                        </a:spcAft>
                      </a:pPr>
                      <a:endParaRPr lang="en-US" sz="1800" kern="1200" dirty="0">
                        <a:solidFill>
                          <a:srgbClr val="44546A"/>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543643995"/>
                  </a:ext>
                </a:extLst>
              </a:tr>
              <a:tr h="421372">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US" sz="180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Multiple Event on Same day – Hire, Promotion and Data Change on Same day </a:t>
                      </a:r>
                    </a:p>
                  </a:txBody>
                  <a:tcPr marL="68580" marR="68580" marT="0" marB="0"/>
                </a:tc>
                <a:tc>
                  <a:txBody>
                    <a:bodyPr/>
                    <a:lstStyle/>
                    <a:p>
                      <a:pPr marL="0" marR="0">
                        <a:lnSpc>
                          <a:spcPct val="115000"/>
                        </a:lnSpc>
                        <a:spcBef>
                          <a:spcPts val="0"/>
                        </a:spcBef>
                        <a:spcAft>
                          <a:spcPts val="1000"/>
                        </a:spcAft>
                      </a:pPr>
                      <a:endParaRPr lang="en-US" sz="1800" kern="1200" dirty="0">
                        <a:solidFill>
                          <a:srgbClr val="44546A"/>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1668735"/>
                  </a:ext>
                </a:extLst>
              </a:tr>
              <a:tr h="270400">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US" sz="180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Multiple Event on Same day – Data/ Pay Change and Termination on Same day </a:t>
                      </a:r>
                    </a:p>
                  </a:txBody>
                  <a:tcPr marL="68580" marR="68580" marT="0" marB="0"/>
                </a:tc>
                <a:tc>
                  <a:txBody>
                    <a:bodyPr/>
                    <a:lstStyle/>
                    <a:p>
                      <a:pPr marL="0" marR="0">
                        <a:lnSpc>
                          <a:spcPct val="115000"/>
                        </a:lnSpc>
                        <a:spcBef>
                          <a:spcPts val="0"/>
                        </a:spcBef>
                        <a:spcAft>
                          <a:spcPts val="1000"/>
                        </a:spcAft>
                      </a:pPr>
                      <a:endParaRPr lang="en-US" sz="1800" kern="1200" dirty="0">
                        <a:solidFill>
                          <a:srgbClr val="44546A"/>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200129439"/>
                  </a:ext>
                </a:extLst>
              </a:tr>
              <a:tr h="667335">
                <a:tc>
                  <a:txBody>
                    <a:bodyPr/>
                    <a:lstStyle/>
                    <a:p>
                      <a:pPr marL="0" marR="0">
                        <a:lnSpc>
                          <a:spcPct val="115000"/>
                        </a:lnSpc>
                        <a:spcBef>
                          <a:spcPts val="0"/>
                        </a:spcBef>
                        <a:spcAft>
                          <a:spcPts val="1000"/>
                        </a:spcAft>
                      </a:pPr>
                      <a:r>
                        <a:rPr lang="en-US" sz="180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Multiple Event on Same day – back from Global Assignment, Termination &amp; Rehire with old employment in new Legal Entity</a:t>
                      </a:r>
                    </a:p>
                  </a:txBody>
                  <a:tcPr marL="68580" marR="68580" marT="0" marB="0"/>
                </a:tc>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endParaRPr lang="en-US" sz="1800" kern="1200" dirty="0">
                        <a:solidFill>
                          <a:srgbClr val="44546A"/>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692480254"/>
                  </a:ext>
                </a:extLst>
              </a:tr>
              <a:tr h="667335">
                <a:tc>
                  <a:txBody>
                    <a:bodyPr/>
                    <a:lstStyle/>
                    <a:p>
                      <a:pPr marL="0" marR="0">
                        <a:lnSpc>
                          <a:spcPct val="115000"/>
                        </a:lnSpc>
                        <a:spcBef>
                          <a:spcPts val="0"/>
                        </a:spcBef>
                        <a:spcAft>
                          <a:spcPts val="1000"/>
                        </a:spcAft>
                      </a:pPr>
                      <a:r>
                        <a:rPr lang="en-US" sz="180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Multiple Event on Same day – back from Global Assignment, Termination &amp; Rehire with old employment in new Legal Entity</a:t>
                      </a:r>
                    </a:p>
                  </a:txBody>
                  <a:tcPr marL="68580" marR="68580" marT="0" marB="0"/>
                </a:tc>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endParaRPr lang="en-US" sz="1800" kern="1200" dirty="0">
                        <a:solidFill>
                          <a:srgbClr val="44546A"/>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642803944"/>
                  </a:ext>
                </a:extLst>
              </a:tr>
            </a:tbl>
          </a:graphicData>
        </a:graphic>
      </p:graphicFrame>
    </p:spTree>
    <p:extLst>
      <p:ext uri="{BB962C8B-B14F-4D97-AF65-F5344CB8AC3E}">
        <p14:creationId xmlns:p14="http://schemas.microsoft.com/office/powerpoint/2010/main" val="38944967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9A46A6E-D8CF-479C-9D56-737F08E716FB}"/>
              </a:ext>
            </a:extLst>
          </p:cNvPr>
          <p:cNvSpPr txBox="1"/>
          <p:nvPr/>
        </p:nvSpPr>
        <p:spPr>
          <a:xfrm>
            <a:off x="1992429" y="2767280"/>
            <a:ext cx="8547234" cy="1323439"/>
          </a:xfrm>
          <a:prstGeom prst="rect">
            <a:avLst/>
          </a:prstGeom>
          <a:noFill/>
        </p:spPr>
        <p:txBody>
          <a:bodyPr wrap="square" rtlCol="0">
            <a:spAutoFit/>
          </a:bodyPr>
          <a:lstStyle/>
          <a:p>
            <a:pPr algn="ctr"/>
            <a:r>
              <a:rPr lang="en-US" sz="8000" b="1">
                <a:latin typeface="Monotype Corsiva" panose="03010101010201010101" pitchFamily="66" charset="0"/>
              </a:rPr>
              <a:t>Thank You</a:t>
            </a:r>
          </a:p>
        </p:txBody>
      </p:sp>
    </p:spTree>
    <p:extLst>
      <p:ext uri="{BB962C8B-B14F-4D97-AF65-F5344CB8AC3E}">
        <p14:creationId xmlns:p14="http://schemas.microsoft.com/office/powerpoint/2010/main" val="3423660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98EE9C5-5C6A-40A9-8D1B-A379CB0A07E9}"/>
              </a:ext>
            </a:extLst>
          </p:cNvPr>
          <p:cNvSpPr txBox="1"/>
          <p:nvPr/>
        </p:nvSpPr>
        <p:spPr>
          <a:xfrm>
            <a:off x="1164656" y="628233"/>
            <a:ext cx="8970745" cy="5663089"/>
          </a:xfrm>
          <a:prstGeom prst="rect">
            <a:avLst/>
          </a:prstGeom>
          <a:noFill/>
        </p:spPr>
        <p:txBody>
          <a:bodyPr wrap="square" rtlCol="0">
            <a:spAutoFit/>
          </a:bodyPr>
          <a:lstStyle/>
          <a:p>
            <a:r>
              <a:rPr lang="en-US" sz="2800" b="1" u="sng" dirty="0"/>
              <a:t>Agenda</a:t>
            </a:r>
          </a:p>
          <a:p>
            <a:endParaRPr lang="en-US" sz="2400" b="1" dirty="0"/>
          </a:p>
          <a:p>
            <a:pPr marL="457200" indent="-457200">
              <a:buFont typeface="Arial" panose="020B0604020202020204" pitchFamily="34" charset="0"/>
              <a:buChar char="•"/>
            </a:pPr>
            <a:r>
              <a:rPr lang="en-US" sz="2400" b="1" dirty="0"/>
              <a:t>Symphony Timelines</a:t>
            </a:r>
          </a:p>
          <a:p>
            <a:pPr marL="457200" indent="-457200">
              <a:buFont typeface="Arial" panose="020B0604020202020204" pitchFamily="34" charset="0"/>
              <a:buChar char="•"/>
            </a:pPr>
            <a:endParaRPr lang="en-US" sz="2400" b="1" dirty="0"/>
          </a:p>
          <a:p>
            <a:pPr marL="457200" indent="-457200">
              <a:buFont typeface="Arial" panose="020B0604020202020204" pitchFamily="34" charset="0"/>
              <a:buChar char="•"/>
            </a:pPr>
            <a:r>
              <a:rPr lang="en-US" sz="2400" b="1" dirty="0"/>
              <a:t>Interface Scope- 1 (AFAS)</a:t>
            </a:r>
          </a:p>
          <a:p>
            <a:pPr marL="457200" indent="-457200">
              <a:buFont typeface="Arial" panose="020B0604020202020204" pitchFamily="34" charset="0"/>
              <a:buChar char="•"/>
            </a:pPr>
            <a:endParaRPr lang="en-US" sz="2400" b="1" dirty="0"/>
          </a:p>
          <a:p>
            <a:pPr marL="457200" indent="-457200">
              <a:buFont typeface="Arial" panose="020B0604020202020204" pitchFamily="34" charset="0"/>
              <a:buChar char="•"/>
            </a:pPr>
            <a:r>
              <a:rPr lang="en-US" sz="2400" b="1" dirty="0"/>
              <a:t>Proposed Architecture </a:t>
            </a:r>
          </a:p>
          <a:p>
            <a:pPr marL="457200" indent="-457200">
              <a:buFont typeface="Arial" panose="020B0604020202020204" pitchFamily="34" charset="0"/>
              <a:buChar char="•"/>
            </a:pPr>
            <a:endParaRPr lang="en-US" sz="2400" b="1" dirty="0"/>
          </a:p>
          <a:p>
            <a:pPr marL="457200" indent="-457200">
              <a:buFont typeface="Arial" panose="020B0604020202020204" pitchFamily="34" charset="0"/>
              <a:buChar char="•"/>
            </a:pPr>
            <a:r>
              <a:rPr lang="en-US" sz="2400" b="1" dirty="0"/>
              <a:t>Questionnaire</a:t>
            </a:r>
          </a:p>
          <a:p>
            <a:pPr marL="457200" indent="-457200">
              <a:buFont typeface="Arial" panose="020B0604020202020204" pitchFamily="34" charset="0"/>
              <a:buChar char="•"/>
            </a:pPr>
            <a:endParaRPr lang="en-US" sz="2400" b="1" dirty="0"/>
          </a:p>
          <a:p>
            <a:pPr marL="457200" indent="-457200">
              <a:buFont typeface="Arial" panose="020B0604020202020204" pitchFamily="34" charset="0"/>
              <a:buChar char="•"/>
            </a:pPr>
            <a:r>
              <a:rPr lang="en-US" sz="2400" b="1" dirty="0"/>
              <a:t>Field Mapping</a:t>
            </a:r>
          </a:p>
          <a:p>
            <a:pPr marL="457200" indent="-457200">
              <a:buFont typeface="Arial" panose="020B0604020202020204" pitchFamily="34" charset="0"/>
              <a:buChar char="•"/>
            </a:pPr>
            <a:endParaRPr lang="en-US" sz="2400" b="1" dirty="0"/>
          </a:p>
          <a:p>
            <a:pPr marL="457200" indent="-457200">
              <a:buFont typeface="Arial" panose="020B0604020202020204" pitchFamily="34" charset="0"/>
              <a:buChar char="•"/>
            </a:pPr>
            <a:r>
              <a:rPr lang="en-US" sz="2400" b="1" dirty="0"/>
              <a:t>Business Scenarios</a:t>
            </a:r>
          </a:p>
          <a:p>
            <a:pPr marL="514350" indent="-514350">
              <a:buFont typeface="+mj-lt"/>
              <a:buAutoNum type="arabicPeriod"/>
            </a:pPr>
            <a:endParaRPr lang="en-US" sz="2800" dirty="0"/>
          </a:p>
          <a:p>
            <a:endParaRPr lang="en-US" dirty="0"/>
          </a:p>
        </p:txBody>
      </p:sp>
    </p:spTree>
    <p:extLst>
      <p:ext uri="{BB962C8B-B14F-4D97-AF65-F5344CB8AC3E}">
        <p14:creationId xmlns:p14="http://schemas.microsoft.com/office/powerpoint/2010/main" val="3680011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06336F50-86D7-46CC-B22B-367D1D7C9FE2}"/>
              </a:ext>
            </a:extLst>
          </p:cNvPr>
          <p:cNvSpPr/>
          <p:nvPr/>
        </p:nvSpPr>
        <p:spPr>
          <a:xfrm>
            <a:off x="2843119" y="2292641"/>
            <a:ext cx="4040129" cy="20406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m3d="http://schemas.microsoft.com/office/drawing/2017/model3d" Requires="am3d">
          <p:graphicFrame>
            <p:nvGraphicFramePr>
              <p:cNvPr id="5" name="3D Model 4" descr="Cloud download">
                <a:extLst>
                  <a:ext uri="{FF2B5EF4-FFF2-40B4-BE49-F238E27FC236}">
                    <a16:creationId xmlns:a16="http://schemas.microsoft.com/office/drawing/2014/main" id="{740A5E40-205D-4541-BBB9-FAB04B3F257F}"/>
                  </a:ext>
                </a:extLst>
              </p:cNvPr>
              <p:cNvGraphicFramePr>
                <a:graphicFrameLocks noChangeAspect="1"/>
              </p:cNvGraphicFramePr>
              <p:nvPr/>
            </p:nvGraphicFramePr>
            <p:xfrm>
              <a:off x="235834" y="2268244"/>
              <a:ext cx="2263212" cy="1843371"/>
            </p:xfrm>
            <a:graphic>
              <a:graphicData uri="http://schemas.microsoft.com/office/drawing/2017/model3d">
                <am3d:model3d r:embed="rId3">
                  <am3d:spPr>
                    <a:xfrm>
                      <a:off x="0" y="0"/>
                      <a:ext cx="2263212" cy="1843371"/>
                    </a:xfrm>
                    <a:prstGeom prst="rect">
                      <a:avLst/>
                    </a:prstGeom>
                  </am3d:spPr>
                  <am3d:camera>
                    <am3d:pos x="0" y="0" z="58801703"/>
                    <am3d:up dx="0" dy="36000000" dz="0"/>
                    <am3d:lookAt x="0" y="0" z="0"/>
                    <am3d:perspective fov="2700000"/>
                  </am3d:camera>
                  <am3d:trans>
                    <am3d:meterPerModelUnit n="1998536" d="1000000"/>
                    <am3d:preTrans dx="0" dy="-13478885" dz="2059"/>
                    <am3d:scale>
                      <am3d:sx n="1000000" d="1000000"/>
                      <am3d:sy n="1000000" d="1000000"/>
                      <am3d:sz n="1000000" d="1000000"/>
                    </am3d:scale>
                    <am3d:rot ax="-10350662" ay="-2531208" az="10497314"/>
                    <am3d:postTrans dx="0" dy="0" dz="0"/>
                  </am3d:trans>
                  <am3d:raster rName="Office3DRenderer" rVer="16.0.8326">
                    <am3d:blip r:embed="rId4"/>
                  </am3d:raster>
                  <am3d:objViewport viewportSz="3116627"/>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5" name="3D Model 4" descr="Cloud download">
                <a:extLst>
                  <a:ext uri="{FF2B5EF4-FFF2-40B4-BE49-F238E27FC236}">
                    <a16:creationId xmlns:a16="http://schemas.microsoft.com/office/drawing/2014/main" id="{740A5E40-205D-4541-BBB9-FAB04B3F257F}"/>
                  </a:ext>
                </a:extLst>
              </p:cNvPr>
              <p:cNvPicPr>
                <a:picLocks noGrp="1" noRot="1" noChangeAspect="1" noMove="1" noResize="1" noEditPoints="1" noAdjustHandles="1" noChangeArrowheads="1" noChangeShapeType="1" noCrop="1"/>
              </p:cNvPicPr>
              <p:nvPr/>
            </p:nvPicPr>
            <p:blipFill>
              <a:blip r:embed="rId4"/>
              <a:stretch>
                <a:fillRect/>
              </a:stretch>
            </p:blipFill>
            <p:spPr>
              <a:xfrm>
                <a:off x="235834" y="2268244"/>
                <a:ext cx="2263212" cy="1843371"/>
              </a:xfrm>
              <a:prstGeom prst="rect">
                <a:avLst/>
              </a:prstGeom>
            </p:spPr>
          </p:pic>
        </mc:Fallback>
      </mc:AlternateContent>
      <p:sp>
        <p:nvSpPr>
          <p:cNvPr id="26" name="Arrow: Notched Right 25">
            <a:extLst>
              <a:ext uri="{FF2B5EF4-FFF2-40B4-BE49-F238E27FC236}">
                <a16:creationId xmlns:a16="http://schemas.microsoft.com/office/drawing/2014/main" id="{732649F7-9CAC-4E1B-9023-C5DAA5848539}"/>
              </a:ext>
            </a:extLst>
          </p:cNvPr>
          <p:cNvSpPr/>
          <p:nvPr/>
        </p:nvSpPr>
        <p:spPr>
          <a:xfrm>
            <a:off x="1818857" y="4988062"/>
            <a:ext cx="2624665" cy="36933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SuccessFactors Adapter</a:t>
            </a:r>
          </a:p>
        </p:txBody>
      </p:sp>
      <p:pic>
        <p:nvPicPr>
          <p:cNvPr id="43" name="Picture 42">
            <a:extLst>
              <a:ext uri="{FF2B5EF4-FFF2-40B4-BE49-F238E27FC236}">
                <a16:creationId xmlns:a16="http://schemas.microsoft.com/office/drawing/2014/main" id="{8D923DE4-5E81-4868-A53B-D24EEFAAECC8}"/>
              </a:ext>
            </a:extLst>
          </p:cNvPr>
          <p:cNvPicPr>
            <a:picLocks noChangeAspect="1"/>
          </p:cNvPicPr>
          <p:nvPr/>
        </p:nvPicPr>
        <p:blipFill>
          <a:blip r:embed="rId5"/>
          <a:stretch>
            <a:fillRect/>
          </a:stretch>
        </p:blipFill>
        <p:spPr>
          <a:xfrm>
            <a:off x="235834" y="4441822"/>
            <a:ext cx="2128682" cy="314363"/>
          </a:xfrm>
          <a:prstGeom prst="rect">
            <a:avLst/>
          </a:prstGeom>
        </p:spPr>
      </p:pic>
      <p:pic>
        <p:nvPicPr>
          <p:cNvPr id="10" name="Graphic 9" descr="Alarm clock with solid fill">
            <a:extLst>
              <a:ext uri="{FF2B5EF4-FFF2-40B4-BE49-F238E27FC236}">
                <a16:creationId xmlns:a16="http://schemas.microsoft.com/office/drawing/2014/main" id="{CE478AA1-1150-42FB-81BD-949824A7279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115488" y="2947451"/>
            <a:ext cx="682189" cy="682189"/>
          </a:xfrm>
          <a:prstGeom prst="rect">
            <a:avLst/>
          </a:prstGeom>
        </p:spPr>
      </p:pic>
      <p:pic>
        <p:nvPicPr>
          <p:cNvPr id="13" name="Graphic 12" descr="Syncing cloud with solid fill">
            <a:extLst>
              <a:ext uri="{FF2B5EF4-FFF2-40B4-BE49-F238E27FC236}">
                <a16:creationId xmlns:a16="http://schemas.microsoft.com/office/drawing/2014/main" id="{6988212D-98DD-432E-9C90-163768B746C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223069" y="2330924"/>
            <a:ext cx="512199" cy="512199"/>
          </a:xfrm>
          <a:prstGeom prst="rect">
            <a:avLst/>
          </a:prstGeom>
        </p:spPr>
      </p:pic>
      <p:pic>
        <p:nvPicPr>
          <p:cNvPr id="17" name="Graphic 16" descr="Abacus with solid fill">
            <a:extLst>
              <a:ext uri="{FF2B5EF4-FFF2-40B4-BE49-F238E27FC236}">
                <a16:creationId xmlns:a16="http://schemas.microsoft.com/office/drawing/2014/main" id="{ECE61C36-8FB7-4B83-A62E-2D2E47B2177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629020" y="2817914"/>
            <a:ext cx="914400" cy="914400"/>
          </a:xfrm>
          <a:prstGeom prst="rect">
            <a:avLst/>
          </a:prstGeom>
        </p:spPr>
      </p:pic>
      <p:sp>
        <p:nvSpPr>
          <p:cNvPr id="21" name="TextBox 20">
            <a:extLst>
              <a:ext uri="{FF2B5EF4-FFF2-40B4-BE49-F238E27FC236}">
                <a16:creationId xmlns:a16="http://schemas.microsoft.com/office/drawing/2014/main" id="{7D6796E4-3ECB-4841-88F4-A116AC20D392}"/>
              </a:ext>
            </a:extLst>
          </p:cNvPr>
          <p:cNvSpPr txBox="1"/>
          <p:nvPr/>
        </p:nvSpPr>
        <p:spPr>
          <a:xfrm>
            <a:off x="3115488" y="3782338"/>
            <a:ext cx="682189" cy="276999"/>
          </a:xfrm>
          <a:prstGeom prst="rect">
            <a:avLst/>
          </a:prstGeom>
          <a:noFill/>
        </p:spPr>
        <p:txBody>
          <a:bodyPr wrap="square" rtlCol="0">
            <a:spAutoFit/>
          </a:bodyPr>
          <a:lstStyle/>
          <a:p>
            <a:r>
              <a:rPr lang="en-US" sz="1200" dirty="0"/>
              <a:t>Timer</a:t>
            </a:r>
          </a:p>
        </p:txBody>
      </p:sp>
      <p:sp>
        <p:nvSpPr>
          <p:cNvPr id="28" name="TextBox 27">
            <a:extLst>
              <a:ext uri="{FF2B5EF4-FFF2-40B4-BE49-F238E27FC236}">
                <a16:creationId xmlns:a16="http://schemas.microsoft.com/office/drawing/2014/main" id="{6AEF6598-3F63-4541-9A42-C55D9A6CBABD}"/>
              </a:ext>
            </a:extLst>
          </p:cNvPr>
          <p:cNvSpPr txBox="1"/>
          <p:nvPr/>
        </p:nvSpPr>
        <p:spPr>
          <a:xfrm>
            <a:off x="4648524" y="3684287"/>
            <a:ext cx="922068" cy="276999"/>
          </a:xfrm>
          <a:prstGeom prst="rect">
            <a:avLst/>
          </a:prstGeom>
          <a:noFill/>
        </p:spPr>
        <p:txBody>
          <a:bodyPr wrap="square" rtlCol="0">
            <a:spAutoFit/>
          </a:bodyPr>
          <a:lstStyle/>
          <a:p>
            <a:r>
              <a:rPr lang="en-US" sz="1200" dirty="0"/>
              <a:t>Transform</a:t>
            </a:r>
          </a:p>
        </p:txBody>
      </p:sp>
      <p:sp>
        <p:nvSpPr>
          <p:cNvPr id="31" name="TextBox 30">
            <a:extLst>
              <a:ext uri="{FF2B5EF4-FFF2-40B4-BE49-F238E27FC236}">
                <a16:creationId xmlns:a16="http://schemas.microsoft.com/office/drawing/2014/main" id="{EA83D65D-F5C6-4285-9662-9F1A55DC54C7}"/>
              </a:ext>
            </a:extLst>
          </p:cNvPr>
          <p:cNvSpPr txBox="1"/>
          <p:nvPr/>
        </p:nvSpPr>
        <p:spPr>
          <a:xfrm>
            <a:off x="4358839" y="4441822"/>
            <a:ext cx="1581573" cy="369332"/>
          </a:xfrm>
          <a:prstGeom prst="rect">
            <a:avLst/>
          </a:prstGeom>
          <a:noFill/>
        </p:spPr>
        <p:txBody>
          <a:bodyPr wrap="square" rtlCol="0">
            <a:spAutoFit/>
          </a:bodyPr>
          <a:lstStyle/>
          <a:p>
            <a:r>
              <a:rPr lang="en-US" dirty="0">
                <a:solidFill>
                  <a:schemeClr val="accent1"/>
                </a:solidFill>
                <a:latin typeface="Amasis MT Pro Black" panose="020B0604020202020204" pitchFamily="18" charset="0"/>
              </a:rPr>
              <a:t>SAP CPI</a:t>
            </a:r>
          </a:p>
        </p:txBody>
      </p:sp>
      <p:cxnSp>
        <p:nvCxnSpPr>
          <p:cNvPr id="33" name="Straight Arrow Connector 32">
            <a:extLst>
              <a:ext uri="{FF2B5EF4-FFF2-40B4-BE49-F238E27FC236}">
                <a16:creationId xmlns:a16="http://schemas.microsoft.com/office/drawing/2014/main" id="{4D90D7C2-D04C-4B23-A508-FD3F41C7B632}"/>
              </a:ext>
            </a:extLst>
          </p:cNvPr>
          <p:cNvCxnSpPr>
            <a:cxnSpLocks/>
          </p:cNvCxnSpPr>
          <p:nvPr/>
        </p:nvCxnSpPr>
        <p:spPr>
          <a:xfrm>
            <a:off x="3626437" y="3288545"/>
            <a:ext cx="1155894" cy="1"/>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Arrow: Curved Down 37">
            <a:extLst>
              <a:ext uri="{FF2B5EF4-FFF2-40B4-BE49-F238E27FC236}">
                <a16:creationId xmlns:a16="http://schemas.microsoft.com/office/drawing/2014/main" id="{51F1FE63-5CEE-43F8-8E48-DFADDF00E000}"/>
              </a:ext>
            </a:extLst>
          </p:cNvPr>
          <p:cNvSpPr/>
          <p:nvPr/>
        </p:nvSpPr>
        <p:spPr>
          <a:xfrm rot="16200000">
            <a:off x="2224254" y="3113450"/>
            <a:ext cx="695271" cy="542459"/>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Title 5">
            <a:extLst>
              <a:ext uri="{FF2B5EF4-FFF2-40B4-BE49-F238E27FC236}">
                <a16:creationId xmlns:a16="http://schemas.microsoft.com/office/drawing/2014/main" id="{4FAF8E37-D107-4301-BB36-F6869252C1B7}"/>
              </a:ext>
            </a:extLst>
          </p:cNvPr>
          <p:cNvSpPr>
            <a:spLocks noGrp="1"/>
          </p:cNvSpPr>
          <p:nvPr>
            <p:ph type="title"/>
          </p:nvPr>
        </p:nvSpPr>
        <p:spPr>
          <a:xfrm>
            <a:off x="528050" y="386631"/>
            <a:ext cx="8986837" cy="579748"/>
          </a:xfrm>
        </p:spPr>
        <p:txBody>
          <a:bodyPr wrap="none" anchor="t">
            <a:normAutofit/>
          </a:bodyPr>
          <a:lstStyle/>
          <a:p>
            <a:pPr>
              <a:lnSpc>
                <a:spcPct val="90000"/>
              </a:lnSpc>
            </a:pPr>
            <a:r>
              <a:rPr lang="en-GB" sz="2800" b="1" u="sng" dirty="0">
                <a:latin typeface="+mn-lt"/>
                <a:ea typeface="+mn-ea"/>
                <a:cs typeface="+mn-cs"/>
              </a:rPr>
              <a:t>Proposed Architecture (To be flow)</a:t>
            </a:r>
          </a:p>
        </p:txBody>
      </p:sp>
      <p:sp>
        <p:nvSpPr>
          <p:cNvPr id="2" name="TextBox 1">
            <a:extLst>
              <a:ext uri="{FF2B5EF4-FFF2-40B4-BE49-F238E27FC236}">
                <a16:creationId xmlns:a16="http://schemas.microsoft.com/office/drawing/2014/main" id="{58626FF1-DE1A-4954-B1F4-AFC7165B8A92}"/>
              </a:ext>
            </a:extLst>
          </p:cNvPr>
          <p:cNvSpPr txBox="1"/>
          <p:nvPr/>
        </p:nvSpPr>
        <p:spPr>
          <a:xfrm>
            <a:off x="986423" y="1550514"/>
            <a:ext cx="1512623" cy="369332"/>
          </a:xfrm>
          <a:prstGeom prst="rect">
            <a:avLst/>
          </a:prstGeom>
          <a:noFill/>
        </p:spPr>
        <p:txBody>
          <a:bodyPr wrap="square" rtlCol="0">
            <a:spAutoFit/>
          </a:bodyPr>
          <a:lstStyle/>
          <a:p>
            <a:r>
              <a:rPr lang="en-US" dirty="0">
                <a:solidFill>
                  <a:schemeClr val="accent1">
                    <a:lumMod val="50000"/>
                  </a:schemeClr>
                </a:solidFill>
                <a:effectLst>
                  <a:outerShdw blurRad="38100" dist="38100" dir="2700000" algn="tl">
                    <a:srgbClr val="000000">
                      <a:alpha val="43137"/>
                    </a:srgbClr>
                  </a:outerShdw>
                </a:effectLst>
              </a:rPr>
              <a:t>Cloud</a:t>
            </a:r>
          </a:p>
        </p:txBody>
      </p:sp>
      <p:sp>
        <p:nvSpPr>
          <p:cNvPr id="23" name="TextBox 22">
            <a:extLst>
              <a:ext uri="{FF2B5EF4-FFF2-40B4-BE49-F238E27FC236}">
                <a16:creationId xmlns:a16="http://schemas.microsoft.com/office/drawing/2014/main" id="{A77BFCC1-AEBF-4E96-B3B1-33D51128FE5C}"/>
              </a:ext>
            </a:extLst>
          </p:cNvPr>
          <p:cNvSpPr txBox="1"/>
          <p:nvPr/>
        </p:nvSpPr>
        <p:spPr>
          <a:xfrm>
            <a:off x="4336033" y="1568096"/>
            <a:ext cx="1512623" cy="369332"/>
          </a:xfrm>
          <a:prstGeom prst="rect">
            <a:avLst/>
          </a:prstGeom>
          <a:noFill/>
        </p:spPr>
        <p:txBody>
          <a:bodyPr wrap="square" rtlCol="0">
            <a:spAutoFit/>
          </a:bodyPr>
          <a:lstStyle/>
          <a:p>
            <a:r>
              <a:rPr lang="en-US" dirty="0">
                <a:solidFill>
                  <a:schemeClr val="accent1">
                    <a:lumMod val="50000"/>
                  </a:schemeClr>
                </a:solidFill>
                <a:effectLst>
                  <a:outerShdw blurRad="38100" dist="38100" dir="2700000" algn="tl">
                    <a:srgbClr val="000000">
                      <a:alpha val="43137"/>
                    </a:srgbClr>
                  </a:outerShdw>
                </a:effectLst>
              </a:rPr>
              <a:t>Cloud</a:t>
            </a:r>
          </a:p>
        </p:txBody>
      </p:sp>
      <p:sp>
        <p:nvSpPr>
          <p:cNvPr id="24" name="TextBox 23">
            <a:extLst>
              <a:ext uri="{FF2B5EF4-FFF2-40B4-BE49-F238E27FC236}">
                <a16:creationId xmlns:a16="http://schemas.microsoft.com/office/drawing/2014/main" id="{DF2A88F0-EEE7-4870-8CC5-5F8C7298DD56}"/>
              </a:ext>
            </a:extLst>
          </p:cNvPr>
          <p:cNvSpPr txBox="1"/>
          <p:nvPr/>
        </p:nvSpPr>
        <p:spPr>
          <a:xfrm>
            <a:off x="10308130" y="1572634"/>
            <a:ext cx="1931012" cy="369332"/>
          </a:xfrm>
          <a:prstGeom prst="rect">
            <a:avLst/>
          </a:prstGeom>
          <a:noFill/>
        </p:spPr>
        <p:txBody>
          <a:bodyPr wrap="square" rtlCol="0">
            <a:spAutoFit/>
          </a:bodyPr>
          <a:lstStyle/>
          <a:p>
            <a:r>
              <a:rPr lang="en-US" dirty="0">
                <a:solidFill>
                  <a:schemeClr val="accent1">
                    <a:lumMod val="50000"/>
                  </a:schemeClr>
                </a:solidFill>
                <a:effectLst>
                  <a:outerShdw blurRad="38100" dist="38100" dir="2700000" algn="tl">
                    <a:srgbClr val="000000">
                      <a:alpha val="43137"/>
                    </a:srgbClr>
                  </a:outerShdw>
                </a:effectLst>
              </a:rPr>
              <a:t>On Premise/Cloud</a:t>
            </a:r>
          </a:p>
        </p:txBody>
      </p:sp>
      <p:cxnSp>
        <p:nvCxnSpPr>
          <p:cNvPr id="27" name="Straight Arrow Connector 26">
            <a:extLst>
              <a:ext uri="{FF2B5EF4-FFF2-40B4-BE49-F238E27FC236}">
                <a16:creationId xmlns:a16="http://schemas.microsoft.com/office/drawing/2014/main" id="{DC828540-F729-480B-B787-EB5F85E2D0DD}"/>
              </a:ext>
            </a:extLst>
          </p:cNvPr>
          <p:cNvCxnSpPr>
            <a:cxnSpLocks/>
          </p:cNvCxnSpPr>
          <p:nvPr/>
        </p:nvCxnSpPr>
        <p:spPr>
          <a:xfrm>
            <a:off x="5446105" y="3288544"/>
            <a:ext cx="988615" cy="1"/>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2" name="Graphic 11" descr="Document with solid fill">
            <a:extLst>
              <a:ext uri="{FF2B5EF4-FFF2-40B4-BE49-F238E27FC236}">
                <a16:creationId xmlns:a16="http://schemas.microsoft.com/office/drawing/2014/main" id="{F2DBB7F0-7952-4B0C-8FBB-4E8A280861B4}"/>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360505" y="2996252"/>
            <a:ext cx="633388" cy="633388"/>
          </a:xfrm>
          <a:prstGeom prst="rect">
            <a:avLst/>
          </a:prstGeom>
        </p:spPr>
      </p:pic>
      <p:cxnSp>
        <p:nvCxnSpPr>
          <p:cNvPr id="14" name="Straight Arrow Connector 13">
            <a:extLst>
              <a:ext uri="{FF2B5EF4-FFF2-40B4-BE49-F238E27FC236}">
                <a16:creationId xmlns:a16="http://schemas.microsoft.com/office/drawing/2014/main" id="{1C5BAE61-AAA6-45B5-92A9-C0AD0C65CBAC}"/>
              </a:ext>
            </a:extLst>
          </p:cNvPr>
          <p:cNvCxnSpPr>
            <a:cxnSpLocks/>
          </p:cNvCxnSpPr>
          <p:nvPr/>
        </p:nvCxnSpPr>
        <p:spPr>
          <a:xfrm>
            <a:off x="6852311" y="3312946"/>
            <a:ext cx="673096" cy="17034"/>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35" name="Straight Arrow Connector 34">
            <a:extLst>
              <a:ext uri="{FF2B5EF4-FFF2-40B4-BE49-F238E27FC236}">
                <a16:creationId xmlns:a16="http://schemas.microsoft.com/office/drawing/2014/main" id="{70301E97-2E1E-4D07-9C47-60F81BB22C74}"/>
              </a:ext>
            </a:extLst>
          </p:cNvPr>
          <p:cNvCxnSpPr>
            <a:cxnSpLocks/>
          </p:cNvCxnSpPr>
          <p:nvPr/>
        </p:nvCxnSpPr>
        <p:spPr>
          <a:xfrm>
            <a:off x="9727638" y="3312946"/>
            <a:ext cx="720698" cy="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pic>
        <p:nvPicPr>
          <p:cNvPr id="34" name="Graphic 33" descr="Document with solid fill">
            <a:extLst>
              <a:ext uri="{FF2B5EF4-FFF2-40B4-BE49-F238E27FC236}">
                <a16:creationId xmlns:a16="http://schemas.microsoft.com/office/drawing/2014/main" id="{FB2E497D-9762-475C-A1FC-56EEC8E9DD54}"/>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947710" y="2721529"/>
            <a:ext cx="481484" cy="481484"/>
          </a:xfrm>
          <a:prstGeom prst="rect">
            <a:avLst/>
          </a:prstGeom>
        </p:spPr>
      </p:pic>
      <p:sp>
        <p:nvSpPr>
          <p:cNvPr id="3" name="Rectangle: Rounded Corners 2">
            <a:extLst>
              <a:ext uri="{FF2B5EF4-FFF2-40B4-BE49-F238E27FC236}">
                <a16:creationId xmlns:a16="http://schemas.microsoft.com/office/drawing/2014/main" id="{B0192C5B-F9B6-4BBA-87B0-23EABCF5408D}"/>
              </a:ext>
            </a:extLst>
          </p:cNvPr>
          <p:cNvSpPr/>
          <p:nvPr/>
        </p:nvSpPr>
        <p:spPr>
          <a:xfrm>
            <a:off x="10428046" y="2330926"/>
            <a:ext cx="1633135" cy="21108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Graphic 5" descr="Building with solid fill">
            <a:extLst>
              <a:ext uri="{FF2B5EF4-FFF2-40B4-BE49-F238E27FC236}">
                <a16:creationId xmlns:a16="http://schemas.microsoft.com/office/drawing/2014/main" id="{0598EAE1-566A-4AA7-9111-5FC956B2C583}"/>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514457" y="3746366"/>
            <a:ext cx="640487" cy="640487"/>
          </a:xfrm>
          <a:prstGeom prst="rect">
            <a:avLst/>
          </a:prstGeom>
        </p:spPr>
      </p:pic>
      <p:sp>
        <p:nvSpPr>
          <p:cNvPr id="36" name="Rectangle: Rounded Corners 35">
            <a:extLst>
              <a:ext uri="{FF2B5EF4-FFF2-40B4-BE49-F238E27FC236}">
                <a16:creationId xmlns:a16="http://schemas.microsoft.com/office/drawing/2014/main" id="{26652566-18DC-4CF9-AF7A-78F498240FA0}"/>
              </a:ext>
            </a:extLst>
          </p:cNvPr>
          <p:cNvSpPr/>
          <p:nvPr/>
        </p:nvSpPr>
        <p:spPr>
          <a:xfrm>
            <a:off x="9082767" y="2611596"/>
            <a:ext cx="897476" cy="17142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IBM MQ</a:t>
            </a:r>
          </a:p>
        </p:txBody>
      </p:sp>
      <p:pic>
        <p:nvPicPr>
          <p:cNvPr id="37" name="Graphic 36" descr="Network diagram with solid fill">
            <a:extLst>
              <a:ext uri="{FF2B5EF4-FFF2-40B4-BE49-F238E27FC236}">
                <a16:creationId xmlns:a16="http://schemas.microsoft.com/office/drawing/2014/main" id="{083D7343-9265-487B-82C6-A13EAC8AA732}"/>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9095539" y="3711499"/>
            <a:ext cx="614382" cy="614382"/>
          </a:xfrm>
          <a:prstGeom prst="rect">
            <a:avLst/>
          </a:prstGeom>
        </p:spPr>
      </p:pic>
      <mc:AlternateContent xmlns:mc="http://schemas.openxmlformats.org/markup-compatibility/2006">
        <mc:Choice xmlns:am3d="http://schemas.microsoft.com/office/drawing/2017/model3d" Requires="am3d">
          <p:graphicFrame>
            <p:nvGraphicFramePr>
              <p:cNvPr id="40" name="3D Model 39" descr="Hexagonal Prism And Base White">
                <a:extLst>
                  <a:ext uri="{FF2B5EF4-FFF2-40B4-BE49-F238E27FC236}">
                    <a16:creationId xmlns:a16="http://schemas.microsoft.com/office/drawing/2014/main" id="{A7BB73FF-00E2-4FD6-BC58-4B07F4C88822}"/>
                  </a:ext>
                </a:extLst>
              </p:cNvPr>
              <p:cNvGraphicFramePr>
                <a:graphicFrameLocks noChangeAspect="1"/>
              </p:cNvGraphicFramePr>
              <p:nvPr/>
            </p:nvGraphicFramePr>
            <p:xfrm>
              <a:off x="7438625" y="2471830"/>
              <a:ext cx="1157416" cy="1902186"/>
            </p:xfrm>
            <a:graphic>
              <a:graphicData uri="http://schemas.microsoft.com/office/drawing/2017/model3d">
                <am3d:model3d r:embed="rId18">
                  <am3d:spPr>
                    <a:xfrm>
                      <a:off x="0" y="0"/>
                      <a:ext cx="1157416" cy="1902186"/>
                    </a:xfrm>
                    <a:prstGeom prst="rect">
                      <a:avLst/>
                    </a:prstGeom>
                    <a:noFill/>
                  </am3d:spPr>
                  <am3d:camera>
                    <am3d:pos x="0" y="0" z="77927570"/>
                    <am3d:up dx="0" dy="36000000" dz="0"/>
                    <am3d:lookAt x="0" y="0" z="0"/>
                    <am3d:perspective fov="2700000"/>
                  </am3d:camera>
                  <am3d:trans>
                    <am3d:meterPerModelUnit n="138614" d="1000000"/>
                    <am3d:preTrans dx="36" dy="-18000000" dz="0"/>
                    <am3d:scale>
                      <am3d:sx n="1000000" d="1000000"/>
                      <am3d:sy n="1000000" d="1000000"/>
                      <am3d:sz n="1000000" d="1000000"/>
                    </am3d:scale>
                    <am3d:rot ax="556173" ay="1211217" az="193420"/>
                    <am3d:postTrans dx="0" dy="0" dz="0"/>
                  </am3d:trans>
                  <am3d:raster rName="Office3DRenderer" rVer="16.0.8326">
                    <am3d:blip r:embed="rId19"/>
                  </am3d:raster>
                  <am3d:objViewport viewportSz="1840481"/>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40" name="3D Model 39" descr="Hexagonal Prism And Base White">
                <a:extLst>
                  <a:ext uri="{FF2B5EF4-FFF2-40B4-BE49-F238E27FC236}">
                    <a16:creationId xmlns:a16="http://schemas.microsoft.com/office/drawing/2014/main" id="{A7BB73FF-00E2-4FD6-BC58-4B07F4C88822}"/>
                  </a:ext>
                </a:extLst>
              </p:cNvPr>
              <p:cNvPicPr>
                <a:picLocks noGrp="1" noRot="1" noChangeAspect="1" noMove="1" noResize="1" noEditPoints="1" noAdjustHandles="1" noChangeArrowheads="1" noChangeShapeType="1" noCrop="1"/>
              </p:cNvPicPr>
              <p:nvPr/>
            </p:nvPicPr>
            <p:blipFill>
              <a:blip r:embed="rId19"/>
              <a:stretch>
                <a:fillRect/>
              </a:stretch>
            </p:blipFill>
            <p:spPr>
              <a:xfrm>
                <a:off x="7438625" y="2471830"/>
                <a:ext cx="1157416" cy="1902186"/>
              </a:xfrm>
              <a:prstGeom prst="rect">
                <a:avLst/>
              </a:prstGeom>
              <a:noFill/>
            </p:spPr>
          </p:pic>
        </mc:Fallback>
      </mc:AlternateContent>
      <p:cxnSp>
        <p:nvCxnSpPr>
          <p:cNvPr id="41" name="Straight Arrow Connector 40">
            <a:extLst>
              <a:ext uri="{FF2B5EF4-FFF2-40B4-BE49-F238E27FC236}">
                <a16:creationId xmlns:a16="http://schemas.microsoft.com/office/drawing/2014/main" id="{4B05D021-3931-48E4-9FFA-3E4F2737EB08}"/>
              </a:ext>
            </a:extLst>
          </p:cNvPr>
          <p:cNvCxnSpPr>
            <a:cxnSpLocks/>
          </p:cNvCxnSpPr>
          <p:nvPr/>
        </p:nvCxnSpPr>
        <p:spPr>
          <a:xfrm flipV="1">
            <a:off x="8519320" y="3298212"/>
            <a:ext cx="567092" cy="7366"/>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42" name="TextBox 41">
            <a:extLst>
              <a:ext uri="{FF2B5EF4-FFF2-40B4-BE49-F238E27FC236}">
                <a16:creationId xmlns:a16="http://schemas.microsoft.com/office/drawing/2014/main" id="{F3B48FA9-40EE-4E24-9ACF-BE87510CE2B1}"/>
              </a:ext>
            </a:extLst>
          </p:cNvPr>
          <p:cNvSpPr txBox="1"/>
          <p:nvPr/>
        </p:nvSpPr>
        <p:spPr>
          <a:xfrm>
            <a:off x="7641732" y="3144179"/>
            <a:ext cx="851922" cy="371603"/>
          </a:xfrm>
          <a:prstGeom prst="rect">
            <a:avLst/>
          </a:prstGeom>
          <a:noFill/>
        </p:spPr>
        <p:txBody>
          <a:bodyPr wrap="square" rtlCol="0">
            <a:spAutoFit/>
          </a:bodyPr>
          <a:lstStyle/>
          <a:p>
            <a:r>
              <a:rPr lang="en-US" dirty="0">
                <a:latin typeface="Amasis MT Pro Black" panose="02040A04050005020304" pitchFamily="18" charset="0"/>
              </a:rPr>
              <a:t>HMG</a:t>
            </a:r>
          </a:p>
        </p:txBody>
      </p:sp>
      <p:pic>
        <p:nvPicPr>
          <p:cNvPr id="44" name="Graphic 43" descr="Internet Of Things outline">
            <a:extLst>
              <a:ext uri="{FF2B5EF4-FFF2-40B4-BE49-F238E27FC236}">
                <a16:creationId xmlns:a16="http://schemas.microsoft.com/office/drawing/2014/main" id="{F5A4DD4E-671F-42A7-9D84-3C829EB9D2D2}"/>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7651749" y="3429340"/>
            <a:ext cx="627467" cy="676637"/>
          </a:xfrm>
          <a:prstGeom prst="rect">
            <a:avLst/>
          </a:prstGeom>
        </p:spPr>
      </p:pic>
      <p:cxnSp>
        <p:nvCxnSpPr>
          <p:cNvPr id="7" name="Connector: Elbow 6">
            <a:extLst>
              <a:ext uri="{FF2B5EF4-FFF2-40B4-BE49-F238E27FC236}">
                <a16:creationId xmlns:a16="http://schemas.microsoft.com/office/drawing/2014/main" id="{C465BAAE-EE21-CA38-8BF9-975BB61B2034}"/>
              </a:ext>
            </a:extLst>
          </p:cNvPr>
          <p:cNvCxnSpPr>
            <a:cxnSpLocks/>
          </p:cNvCxnSpPr>
          <p:nvPr/>
        </p:nvCxnSpPr>
        <p:spPr>
          <a:xfrm rot="16200000" flipH="1">
            <a:off x="8034756" y="-878931"/>
            <a:ext cx="38285" cy="6381430"/>
          </a:xfrm>
          <a:prstGeom prst="bentConnector3">
            <a:avLst>
              <a:gd name="adj1" fmla="val -597101"/>
            </a:avLst>
          </a:prstGeom>
          <a:ln>
            <a:tailEnd type="triangle"/>
          </a:ln>
        </p:spPr>
        <p:style>
          <a:lnRef idx="3">
            <a:schemeClr val="accent2"/>
          </a:lnRef>
          <a:fillRef idx="0">
            <a:schemeClr val="accent2"/>
          </a:fillRef>
          <a:effectRef idx="2">
            <a:schemeClr val="accent2"/>
          </a:effectRef>
          <a:fontRef idx="minor">
            <a:schemeClr val="tx1"/>
          </a:fontRef>
        </p:style>
      </p:cxnSp>
      <p:sp>
        <p:nvSpPr>
          <p:cNvPr id="9" name="TextBox 8">
            <a:extLst>
              <a:ext uri="{FF2B5EF4-FFF2-40B4-BE49-F238E27FC236}">
                <a16:creationId xmlns:a16="http://schemas.microsoft.com/office/drawing/2014/main" id="{001CD514-359E-4115-D902-7B9BF8E7FD73}"/>
              </a:ext>
            </a:extLst>
          </p:cNvPr>
          <p:cNvSpPr txBox="1"/>
          <p:nvPr/>
        </p:nvSpPr>
        <p:spPr>
          <a:xfrm>
            <a:off x="2273409" y="1077820"/>
            <a:ext cx="9760521" cy="369332"/>
          </a:xfrm>
          <a:prstGeom prst="rect">
            <a:avLst/>
          </a:prstGeom>
          <a:noFill/>
        </p:spPr>
        <p:txBody>
          <a:bodyPr wrap="square" rtlCol="0">
            <a:spAutoFit/>
          </a:bodyPr>
          <a:lstStyle/>
          <a:p>
            <a:r>
              <a:rPr lang="de-DE" b="1" dirty="0"/>
              <a:t>Preferred Option 1: Web-service (Delta mode) Accessible though https, pgp encrypted</a:t>
            </a:r>
          </a:p>
        </p:txBody>
      </p:sp>
      <p:sp>
        <p:nvSpPr>
          <p:cNvPr id="15" name="TextBox 14">
            <a:extLst>
              <a:ext uri="{FF2B5EF4-FFF2-40B4-BE49-F238E27FC236}">
                <a16:creationId xmlns:a16="http://schemas.microsoft.com/office/drawing/2014/main" id="{6F0EC485-3026-A272-E778-C42DC1AB4E72}"/>
              </a:ext>
            </a:extLst>
          </p:cNvPr>
          <p:cNvSpPr txBox="1"/>
          <p:nvPr/>
        </p:nvSpPr>
        <p:spPr>
          <a:xfrm>
            <a:off x="6935965" y="4608432"/>
            <a:ext cx="3733800" cy="369332"/>
          </a:xfrm>
          <a:prstGeom prst="rect">
            <a:avLst/>
          </a:prstGeom>
          <a:noFill/>
        </p:spPr>
        <p:txBody>
          <a:bodyPr wrap="square" rtlCol="0">
            <a:spAutoFit/>
          </a:bodyPr>
          <a:lstStyle/>
          <a:p>
            <a:r>
              <a:rPr lang="de-DE" b="1" dirty="0"/>
              <a:t>Option 2: Message Transfer</a:t>
            </a:r>
          </a:p>
        </p:txBody>
      </p:sp>
      <p:sp>
        <p:nvSpPr>
          <p:cNvPr id="16" name="TextBox 15">
            <a:extLst>
              <a:ext uri="{FF2B5EF4-FFF2-40B4-BE49-F238E27FC236}">
                <a16:creationId xmlns:a16="http://schemas.microsoft.com/office/drawing/2014/main" id="{B8BEC751-C500-0DBF-12C7-E21961C56F4C}"/>
              </a:ext>
            </a:extLst>
          </p:cNvPr>
          <p:cNvSpPr txBox="1"/>
          <p:nvPr/>
        </p:nvSpPr>
        <p:spPr>
          <a:xfrm>
            <a:off x="6782801" y="5312190"/>
            <a:ext cx="4040129" cy="369332"/>
          </a:xfrm>
          <a:prstGeom prst="rect">
            <a:avLst/>
          </a:prstGeom>
          <a:noFill/>
        </p:spPr>
        <p:txBody>
          <a:bodyPr wrap="square" rtlCol="0">
            <a:spAutoFit/>
          </a:bodyPr>
          <a:lstStyle/>
          <a:p>
            <a:r>
              <a:rPr lang="de-DE" b="1" dirty="0"/>
              <a:t>Option 3: SFTP Direct connectivity</a:t>
            </a:r>
          </a:p>
        </p:txBody>
      </p:sp>
      <p:cxnSp>
        <p:nvCxnSpPr>
          <p:cNvPr id="8" name="Connector: Elbow 7">
            <a:extLst>
              <a:ext uri="{FF2B5EF4-FFF2-40B4-BE49-F238E27FC236}">
                <a16:creationId xmlns:a16="http://schemas.microsoft.com/office/drawing/2014/main" id="{5D20B6A2-AF8A-0052-32D6-E31758F77F9B}"/>
              </a:ext>
            </a:extLst>
          </p:cNvPr>
          <p:cNvCxnSpPr>
            <a:cxnSpLocks/>
          </p:cNvCxnSpPr>
          <p:nvPr/>
        </p:nvCxnSpPr>
        <p:spPr>
          <a:xfrm rot="16200000" flipH="1">
            <a:off x="8600871" y="1233092"/>
            <a:ext cx="38285" cy="6381430"/>
          </a:xfrm>
          <a:prstGeom prst="bentConnector3">
            <a:avLst>
              <a:gd name="adj1" fmla="val 3440436"/>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275587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98EE9C5-5C6A-40A9-8D1B-A379CB0A07E9}"/>
              </a:ext>
            </a:extLst>
          </p:cNvPr>
          <p:cNvSpPr txBox="1"/>
          <p:nvPr/>
        </p:nvSpPr>
        <p:spPr>
          <a:xfrm>
            <a:off x="1135781" y="192506"/>
            <a:ext cx="8970745" cy="2893100"/>
          </a:xfrm>
          <a:prstGeom prst="rect">
            <a:avLst/>
          </a:prstGeom>
          <a:noFill/>
        </p:spPr>
        <p:txBody>
          <a:bodyPr wrap="square" rtlCol="0">
            <a:spAutoFit/>
          </a:bodyPr>
          <a:lstStyle/>
          <a:p>
            <a:r>
              <a:rPr lang="en-US" sz="2800" b="1" u="sng" dirty="0"/>
              <a:t>Questionnaire</a:t>
            </a:r>
          </a:p>
          <a:p>
            <a:pPr marL="514350" indent="-514350">
              <a:buFont typeface="+mj-lt"/>
              <a:buAutoNum type="arabicPeriod"/>
            </a:pPr>
            <a:endParaRPr lang="en-US" sz="2800" dirty="0"/>
          </a:p>
          <a:p>
            <a:pPr marR="0" lvl="1">
              <a:spcBef>
                <a:spcPts val="0"/>
              </a:spcBef>
              <a:spcAft>
                <a:spcPts val="0"/>
              </a:spcAft>
              <a:tabLst>
                <a:tab pos="685800" algn="l"/>
              </a:tabLst>
            </a:pPr>
            <a:endParaRPr lang="en-US" dirty="0"/>
          </a:p>
          <a:p>
            <a:endParaRPr lang="en-US" sz="2400" dirty="0"/>
          </a:p>
          <a:p>
            <a:r>
              <a:rPr lang="en-US" sz="2400" dirty="0"/>
              <a:t>Please fill in the attached Questionnaire</a:t>
            </a:r>
          </a:p>
          <a:p>
            <a:endParaRPr lang="en-US" sz="2400" b="1" u="sng" dirty="0"/>
          </a:p>
          <a:p>
            <a:endParaRPr lang="en-US" dirty="0"/>
          </a:p>
          <a:p>
            <a:endParaRPr lang="en-US" dirty="0"/>
          </a:p>
        </p:txBody>
      </p:sp>
      <p:graphicFrame>
        <p:nvGraphicFramePr>
          <p:cNvPr id="4" name="Object 3">
            <a:extLst>
              <a:ext uri="{FF2B5EF4-FFF2-40B4-BE49-F238E27FC236}">
                <a16:creationId xmlns:a16="http://schemas.microsoft.com/office/drawing/2014/main" id="{3B4FA2E3-7E56-4A44-98A0-41EC80DA4476}"/>
              </a:ext>
            </a:extLst>
          </p:cNvPr>
          <p:cNvGraphicFramePr>
            <a:graphicFrameLocks noChangeAspect="1"/>
          </p:cNvGraphicFramePr>
          <p:nvPr>
            <p:extLst>
              <p:ext uri="{D42A27DB-BD31-4B8C-83A1-F6EECF244321}">
                <p14:modId xmlns:p14="http://schemas.microsoft.com/office/powerpoint/2010/main" val="4171290864"/>
              </p:ext>
            </p:extLst>
          </p:nvPr>
        </p:nvGraphicFramePr>
        <p:xfrm>
          <a:off x="4254367" y="3024188"/>
          <a:ext cx="3878980" cy="2200052"/>
        </p:xfrm>
        <a:graphic>
          <a:graphicData uri="http://schemas.openxmlformats.org/presentationml/2006/ole">
            <mc:AlternateContent xmlns:mc="http://schemas.openxmlformats.org/markup-compatibility/2006">
              <mc:Choice xmlns:v="urn:schemas-microsoft-com:vml" Requires="v">
                <p:oleObj name="Worksheet" showAsIcon="1" r:id="rId2" imgW="914400" imgH="806400" progId="Excel.Sheet.12">
                  <p:embed/>
                </p:oleObj>
              </mc:Choice>
              <mc:Fallback>
                <p:oleObj name="Worksheet" showAsIcon="1" r:id="rId2" imgW="914400" imgH="806400" progId="Excel.Sheet.12">
                  <p:embed/>
                  <p:pic>
                    <p:nvPicPr>
                      <p:cNvPr id="4" name="Object 3">
                        <a:extLst>
                          <a:ext uri="{FF2B5EF4-FFF2-40B4-BE49-F238E27FC236}">
                            <a16:creationId xmlns:a16="http://schemas.microsoft.com/office/drawing/2014/main" id="{3B4FA2E3-7E56-4A44-98A0-41EC80DA4476}"/>
                          </a:ext>
                        </a:extLst>
                      </p:cNvPr>
                      <p:cNvPicPr/>
                      <p:nvPr/>
                    </p:nvPicPr>
                    <p:blipFill>
                      <a:blip r:embed="rId3"/>
                      <a:stretch>
                        <a:fillRect/>
                      </a:stretch>
                    </p:blipFill>
                    <p:spPr>
                      <a:xfrm>
                        <a:off x="4254367" y="3024188"/>
                        <a:ext cx="3878980" cy="2200052"/>
                      </a:xfrm>
                      <a:prstGeom prst="rect">
                        <a:avLst/>
                      </a:prstGeom>
                    </p:spPr>
                  </p:pic>
                </p:oleObj>
              </mc:Fallback>
            </mc:AlternateContent>
          </a:graphicData>
        </a:graphic>
      </p:graphicFrame>
    </p:spTree>
    <p:extLst>
      <p:ext uri="{BB962C8B-B14F-4D97-AF65-F5344CB8AC3E}">
        <p14:creationId xmlns:p14="http://schemas.microsoft.com/office/powerpoint/2010/main" val="2074208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98EE9C5-5C6A-40A9-8D1B-A379CB0A07E9}"/>
              </a:ext>
            </a:extLst>
          </p:cNvPr>
          <p:cNvSpPr txBox="1"/>
          <p:nvPr/>
        </p:nvSpPr>
        <p:spPr>
          <a:xfrm>
            <a:off x="558264" y="539014"/>
            <a:ext cx="11223057" cy="5970865"/>
          </a:xfrm>
          <a:prstGeom prst="rect">
            <a:avLst/>
          </a:prstGeom>
          <a:noFill/>
        </p:spPr>
        <p:txBody>
          <a:bodyPr wrap="square" rtlCol="0">
            <a:spAutoFit/>
          </a:bodyPr>
          <a:lstStyle/>
          <a:p>
            <a:r>
              <a:rPr lang="en-US" sz="2800" b="1" u="sng" dirty="0"/>
              <a:t>Field Mapping- </a:t>
            </a:r>
          </a:p>
          <a:p>
            <a:r>
              <a:rPr lang="en-US" sz="2800" dirty="0"/>
              <a:t>JSON, END POINT- 28 MARCH, PAYLOAD, </a:t>
            </a:r>
          </a:p>
          <a:p>
            <a:r>
              <a:rPr lang="en-US" sz="2800" dirty="0"/>
              <a:t>2 ENPOINTS- 1 FOR HIRING- 30 FIELDS – 19 MARCH AND 1 FOR CONTRACT CHANGE- 80 FIELDS- 29 MARCH</a:t>
            </a:r>
          </a:p>
          <a:p>
            <a:r>
              <a:rPr lang="en-US" sz="2800" dirty="0"/>
              <a:t>ALL FIELDS ARE IN SF</a:t>
            </a:r>
            <a:r>
              <a:rPr lang="en-US" sz="2800"/>
              <a:t>, </a:t>
            </a:r>
          </a:p>
          <a:p>
            <a:r>
              <a:rPr lang="en-US" sz="2800"/>
              <a:t>4 </a:t>
            </a:r>
            <a:r>
              <a:rPr lang="en-US" sz="2800" dirty="0"/>
              <a:t>LEGAL ENTITIES- 530 EMPLOYEES</a:t>
            </a:r>
          </a:p>
          <a:p>
            <a:endParaRPr lang="en-US" sz="2800" dirty="0"/>
          </a:p>
          <a:p>
            <a:r>
              <a:rPr lang="en-US" sz="2800" dirty="0"/>
              <a:t>CLOUD APPLN- TOKEN</a:t>
            </a:r>
          </a:p>
          <a:p>
            <a:endParaRPr lang="en-US" sz="2800" dirty="0"/>
          </a:p>
          <a:p>
            <a:r>
              <a:rPr lang="en-US" sz="2800" dirty="0"/>
              <a:t>28 MARCH- 4 HOURS</a:t>
            </a:r>
          </a:p>
          <a:p>
            <a:endParaRPr lang="en-US" sz="2800" dirty="0"/>
          </a:p>
          <a:p>
            <a:r>
              <a:rPr lang="en-US" sz="2800" dirty="0"/>
              <a:t>LANDSCAPE- TEST (REAL DATA) AND PROD</a:t>
            </a:r>
          </a:p>
          <a:p>
            <a:pPr marL="514350" indent="-514350">
              <a:buFont typeface="+mj-lt"/>
              <a:buAutoNum type="arabicPeriod"/>
            </a:pPr>
            <a:endParaRPr lang="en-US" sz="2800" dirty="0"/>
          </a:p>
          <a:p>
            <a:pPr marL="0" marR="0">
              <a:spcBef>
                <a:spcPts val="0"/>
              </a:spcBef>
              <a:spcAft>
                <a:spcPts val="0"/>
              </a:spcAft>
            </a:pPr>
            <a:r>
              <a:rPr lang="en-US" sz="1800" dirty="0">
                <a:effectLst/>
                <a:latin typeface="Calibri" panose="020F0502020204030204" pitchFamily="34" charset="0"/>
                <a:ea typeface="Calibri" panose="020F0502020204030204" pitchFamily="34" charset="0"/>
              </a:rPr>
              <a:t> </a:t>
            </a:r>
          </a:p>
        </p:txBody>
      </p:sp>
    </p:spTree>
    <p:extLst>
      <p:ext uri="{BB962C8B-B14F-4D97-AF65-F5344CB8AC3E}">
        <p14:creationId xmlns:p14="http://schemas.microsoft.com/office/powerpoint/2010/main" val="3274298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98EE9C5-5C6A-40A9-8D1B-A379CB0A07E9}"/>
              </a:ext>
            </a:extLst>
          </p:cNvPr>
          <p:cNvSpPr txBox="1"/>
          <p:nvPr/>
        </p:nvSpPr>
        <p:spPr>
          <a:xfrm>
            <a:off x="558264" y="539014"/>
            <a:ext cx="11223057" cy="6432530"/>
          </a:xfrm>
          <a:prstGeom prst="rect">
            <a:avLst/>
          </a:prstGeom>
          <a:noFill/>
        </p:spPr>
        <p:txBody>
          <a:bodyPr wrap="square" rtlCol="0">
            <a:spAutoFit/>
          </a:bodyPr>
          <a:lstStyle/>
          <a:p>
            <a:r>
              <a:rPr lang="en-US" sz="2800" b="1" u="sng" dirty="0"/>
              <a:t>Field Mapping- JSON, END POINT, PAYLOAD, 2 ENPOINTS- 1 FOR HIRING- 30 FIELDS AND 1 FOR CONTRACT CHANGE- 80 FIELDS </a:t>
            </a:r>
            <a:endParaRPr lang="en-US" sz="2800" dirty="0"/>
          </a:p>
          <a:p>
            <a:pPr marL="514350" indent="-514350">
              <a:buFont typeface="+mj-lt"/>
              <a:buAutoNum type="arabicPeriod"/>
            </a:pPr>
            <a:endParaRPr lang="en-US" sz="2800" dirty="0"/>
          </a:p>
          <a:p>
            <a:r>
              <a:rPr lang="en-US" sz="2000" dirty="0"/>
              <a:t>Eligibility Criteria- All Active, Inactive (Dormant, Terminated, Leave Of Absence) employees in Country should be sent.</a:t>
            </a:r>
          </a:p>
          <a:p>
            <a:endParaRPr lang="en-US" sz="1800" dirty="0">
              <a:effectLst/>
              <a:latin typeface="Calibri" panose="020F0502020204030204" pitchFamily="34" charset="0"/>
              <a:ea typeface="Calibri" panose="020F0502020204030204" pitchFamily="34" charset="0"/>
            </a:endParaRPr>
          </a:p>
          <a:p>
            <a:r>
              <a:rPr lang="en-US" sz="1800" b="1" dirty="0">
                <a:solidFill>
                  <a:srgbClr val="002060"/>
                </a:solidFill>
                <a:effectLst/>
                <a:latin typeface="Calibri" panose="020F0502020204030204" pitchFamily="34" charset="0"/>
                <a:ea typeface="Calibri" panose="020F0502020204030204" pitchFamily="34" charset="0"/>
                <a:cs typeface="Arial" panose="020B0604020202020204" pitchFamily="34" charset="0"/>
              </a:rPr>
              <a:t>This integration will daily (M-F) send full load of all Active, Inactive (Leave of Absence), Expats (Swedish Code) and Inpats (Swedish record) employees in Sweden except for employees having Employee type ‘No Payroll’ in SF. Employees belonging to Legal Entity SED9 (Volvo Trucks Center Sweden) should be sent in the integration.</a:t>
            </a:r>
          </a:p>
          <a:p>
            <a:endParaRPr lang="en-US" sz="1800" dirty="0">
              <a:effectLst/>
              <a:latin typeface="Calibri" panose="020F0502020204030204" pitchFamily="34" charset="0"/>
              <a:ea typeface="Calibri" panose="020F0502020204030204" pitchFamily="34" charset="0"/>
            </a:endParaRPr>
          </a:p>
          <a:p>
            <a:pPr marL="0" marR="0">
              <a:spcBef>
                <a:spcPts val="0"/>
              </a:spcBef>
              <a:spcAft>
                <a:spcPts val="0"/>
              </a:spcAft>
            </a:pPr>
            <a:r>
              <a:rPr lang="en-US" sz="1800" dirty="0">
                <a:effectLst/>
                <a:latin typeface="Calibri" panose="020F0502020204030204" pitchFamily="34" charset="0"/>
                <a:ea typeface="Calibri" panose="020F0502020204030204" pitchFamily="34" charset="0"/>
              </a:rPr>
              <a:t>We would need the AS-IS file format which will have the field mapping from current Source (SAP HCM) to Destination. This should include the below.</a:t>
            </a:r>
          </a:p>
          <a:p>
            <a:pPr marL="0" marR="0">
              <a:spcBef>
                <a:spcPts val="0"/>
              </a:spcBef>
              <a:spcAft>
                <a:spcPts val="0"/>
              </a:spcAft>
            </a:pPr>
            <a:r>
              <a:rPr lang="en-US" sz="1800" dirty="0">
                <a:effectLst/>
                <a:latin typeface="Calibri" panose="020F0502020204030204" pitchFamily="34" charset="0"/>
                <a:ea typeface="Calibri" panose="020F0502020204030204" pitchFamily="34" charset="0"/>
              </a:rPr>
              <a:t> </a:t>
            </a:r>
          </a:p>
          <a:p>
            <a:pPr marL="342900" marR="0" lvl="0" indent="-342900">
              <a:spcBef>
                <a:spcPts val="0"/>
              </a:spcBef>
              <a:spcAft>
                <a:spcPts val="0"/>
              </a:spcAft>
              <a:buFont typeface="+mj-lt"/>
              <a:buAutoNum type="arabicPeriod"/>
            </a:pPr>
            <a:r>
              <a:rPr lang="en-US" sz="1800" dirty="0">
                <a:effectLst/>
                <a:latin typeface="Calibri" panose="020F0502020204030204" pitchFamily="34" charset="0"/>
                <a:ea typeface="Times New Roman" panose="02020603050405020304" pitchFamily="18" charset="0"/>
              </a:rPr>
              <a:t>Fields </a:t>
            </a:r>
            <a:r>
              <a:rPr lang="en-US" dirty="0">
                <a:latin typeface="Calibri" panose="020F0502020204030204" pitchFamily="34" charset="0"/>
                <a:ea typeface="Times New Roman" panose="02020603050405020304" pitchFamily="18" charset="0"/>
              </a:rPr>
              <a:t>to be sent </a:t>
            </a:r>
            <a:r>
              <a:rPr lang="en-US" sz="1800" dirty="0">
                <a:effectLst/>
                <a:latin typeface="Calibri" panose="020F0502020204030204" pitchFamily="34" charset="0"/>
                <a:ea typeface="Times New Roman" panose="02020603050405020304" pitchFamily="18" charset="0"/>
              </a:rPr>
              <a:t>for </a:t>
            </a:r>
            <a:r>
              <a:rPr lang="en-US" dirty="0">
                <a:latin typeface="Calibri" panose="020F0502020204030204" pitchFamily="34" charset="0"/>
                <a:ea typeface="Times New Roman" panose="02020603050405020304" pitchFamily="18" charset="0"/>
              </a:rPr>
              <a:t>INTERFACE</a:t>
            </a:r>
            <a:r>
              <a:rPr lang="en-US" sz="1800" dirty="0">
                <a:effectLst/>
                <a:latin typeface="Calibri" panose="020F0502020204030204" pitchFamily="34" charset="0"/>
                <a:ea typeface="Times New Roman" panose="02020603050405020304" pitchFamily="18" charset="0"/>
              </a:rPr>
              <a:t> feed to be provided</a:t>
            </a:r>
            <a:endParaRPr lang="en-US" sz="1800" dirty="0">
              <a:effectLst/>
              <a:latin typeface="Calibri" panose="020F0502020204030204" pitchFamily="34" charset="0"/>
              <a:ea typeface="Calibri" panose="020F0502020204030204" pitchFamily="34" charset="0"/>
            </a:endParaRPr>
          </a:p>
          <a:p>
            <a:pPr marL="342900" marR="0" lvl="0" indent="-342900">
              <a:spcBef>
                <a:spcPts val="0"/>
              </a:spcBef>
              <a:spcAft>
                <a:spcPts val="0"/>
              </a:spcAft>
              <a:buFont typeface="+mj-lt"/>
              <a:buAutoNum type="arabicPeriod"/>
            </a:pPr>
            <a:r>
              <a:rPr lang="en-US" sz="1800" dirty="0">
                <a:effectLst/>
                <a:latin typeface="Calibri" panose="020F0502020204030204" pitchFamily="34" charset="0"/>
                <a:ea typeface="Times New Roman" panose="02020603050405020304" pitchFamily="18" charset="0"/>
              </a:rPr>
              <a:t>Mandatory/ Optional</a:t>
            </a:r>
            <a:endParaRPr lang="en-US" sz="1800" dirty="0">
              <a:effectLst/>
              <a:latin typeface="Calibri" panose="020F0502020204030204" pitchFamily="34" charset="0"/>
              <a:ea typeface="Calibri" panose="020F0502020204030204" pitchFamily="34" charset="0"/>
            </a:endParaRPr>
          </a:p>
          <a:p>
            <a:pPr marL="342900" marR="0" lvl="0" indent="-342900">
              <a:spcBef>
                <a:spcPts val="0"/>
              </a:spcBef>
              <a:spcAft>
                <a:spcPts val="0"/>
              </a:spcAft>
              <a:buFont typeface="+mj-lt"/>
              <a:buAutoNum type="arabicPeriod"/>
            </a:pPr>
            <a:r>
              <a:rPr lang="en-US" sz="1800" dirty="0">
                <a:effectLst/>
                <a:latin typeface="Calibri" panose="020F0502020204030204" pitchFamily="34" charset="0"/>
                <a:ea typeface="Times New Roman" panose="02020603050405020304" pitchFamily="18" charset="0"/>
              </a:rPr>
              <a:t>Field characteristics (numeric/ alphabetic/ alphanumeric)</a:t>
            </a:r>
          </a:p>
          <a:p>
            <a:pPr marL="342900" marR="0" lvl="0" indent="-342900">
              <a:spcBef>
                <a:spcPts val="0"/>
              </a:spcBef>
              <a:spcAft>
                <a:spcPts val="0"/>
              </a:spcAft>
              <a:buFont typeface="+mj-lt"/>
              <a:buAutoNum type="arabicPeriod"/>
            </a:pPr>
            <a:r>
              <a:rPr lang="en-US" dirty="0">
                <a:latin typeface="Calibri" panose="020F0502020204030204" pitchFamily="34" charset="0"/>
                <a:ea typeface="Calibri" panose="020F0502020204030204" pitchFamily="34" charset="0"/>
              </a:rPr>
              <a:t>Should we pass Header- NO</a:t>
            </a:r>
          </a:p>
          <a:p>
            <a:pPr marL="342900" marR="0" lvl="0" indent="-342900">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rPr>
              <a:t>0 should be padded for employee ids less than 8 characters</a:t>
            </a:r>
          </a:p>
          <a:p>
            <a:pPr marL="342900" marR="0" lvl="0" indent="-342900">
              <a:spcBef>
                <a:spcPts val="0"/>
              </a:spcBef>
              <a:spcAft>
                <a:spcPts val="0"/>
              </a:spcAft>
              <a:buFont typeface="+mj-lt"/>
              <a:buAutoNum type="arabicPeriod"/>
            </a:pPr>
            <a:r>
              <a:rPr lang="en-US" sz="1800" dirty="0">
                <a:effectLst/>
                <a:latin typeface="Calibri" panose="020F0502020204030204" pitchFamily="34" charset="0"/>
                <a:ea typeface="Times New Roman" panose="02020603050405020304" pitchFamily="18" charset="0"/>
              </a:rPr>
              <a:t>Transformation Logic to populate the respective field values</a:t>
            </a:r>
            <a:endParaRPr lang="en-US" sz="1800" dirty="0">
              <a:effectLst/>
              <a:latin typeface="Calibri" panose="020F0502020204030204" pitchFamily="34" charset="0"/>
              <a:ea typeface="Calibri" panose="020F0502020204030204" pitchFamily="34" charset="0"/>
            </a:endParaRPr>
          </a:p>
          <a:p>
            <a:pPr marL="342900" marR="0" lvl="0" indent="-342900">
              <a:spcBef>
                <a:spcPts val="0"/>
              </a:spcBef>
              <a:spcAft>
                <a:spcPts val="0"/>
              </a:spcAft>
              <a:buFont typeface="+mj-lt"/>
              <a:buAutoNum type="arabicPeriod"/>
            </a:pPr>
            <a:r>
              <a:rPr lang="en-US" sz="1800" dirty="0">
                <a:effectLst/>
                <a:latin typeface="Calibri" panose="020F0502020204030204" pitchFamily="34" charset="0"/>
                <a:ea typeface="Times New Roman" panose="02020603050405020304" pitchFamily="18" charset="0"/>
              </a:rPr>
              <a:t>Sample AS-IS file which will help us understand what data should be passed in each of the fields</a:t>
            </a:r>
            <a:endParaRPr lang="en-US" sz="1800" dirty="0">
              <a:effectLst/>
              <a:latin typeface="Calibri" panose="020F0502020204030204" pitchFamily="34" charset="0"/>
              <a:ea typeface="Calibri" panose="020F0502020204030204" pitchFamily="34" charset="0"/>
            </a:endParaRPr>
          </a:p>
          <a:p>
            <a:pPr marL="0" marR="0">
              <a:spcBef>
                <a:spcPts val="0"/>
              </a:spcBef>
              <a:spcAft>
                <a:spcPts val="0"/>
              </a:spcAft>
            </a:pPr>
            <a:r>
              <a:rPr lang="en-US" sz="1800" dirty="0">
                <a:effectLst/>
                <a:latin typeface="Calibri" panose="020F0502020204030204" pitchFamily="34" charset="0"/>
                <a:ea typeface="Calibri" panose="020F0502020204030204" pitchFamily="34" charset="0"/>
              </a:rPr>
              <a:t> </a:t>
            </a:r>
          </a:p>
        </p:txBody>
      </p:sp>
    </p:spTree>
    <p:extLst>
      <p:ext uri="{BB962C8B-B14F-4D97-AF65-F5344CB8AC3E}">
        <p14:creationId xmlns:p14="http://schemas.microsoft.com/office/powerpoint/2010/main" val="3316880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9F296-273B-446B-99F8-60137B5C13B4}"/>
              </a:ext>
            </a:extLst>
          </p:cNvPr>
          <p:cNvSpPr>
            <a:spLocks noGrp="1"/>
          </p:cNvSpPr>
          <p:nvPr>
            <p:ph type="title"/>
          </p:nvPr>
        </p:nvSpPr>
        <p:spPr/>
        <p:txBody>
          <a:bodyPr/>
          <a:lstStyle/>
          <a:p>
            <a:endParaRPr lang="en-US"/>
          </a:p>
        </p:txBody>
      </p:sp>
      <p:graphicFrame>
        <p:nvGraphicFramePr>
          <p:cNvPr id="4" name="Table 4">
            <a:extLst>
              <a:ext uri="{FF2B5EF4-FFF2-40B4-BE49-F238E27FC236}">
                <a16:creationId xmlns:a16="http://schemas.microsoft.com/office/drawing/2014/main" id="{88622036-538F-4A2D-865F-2EAEBC62032A}"/>
              </a:ext>
            </a:extLst>
          </p:cNvPr>
          <p:cNvGraphicFramePr>
            <a:graphicFrameLocks noGrp="1"/>
          </p:cNvGraphicFramePr>
          <p:nvPr>
            <p:ph idx="1"/>
            <p:extLst>
              <p:ext uri="{D42A27DB-BD31-4B8C-83A1-F6EECF244321}">
                <p14:modId xmlns:p14="http://schemas.microsoft.com/office/powerpoint/2010/main" val="2128239552"/>
              </p:ext>
            </p:extLst>
          </p:nvPr>
        </p:nvGraphicFramePr>
        <p:xfrm>
          <a:off x="838200" y="18616"/>
          <a:ext cx="10923872" cy="5240471"/>
        </p:xfrm>
        <a:graphic>
          <a:graphicData uri="http://schemas.openxmlformats.org/drawingml/2006/table">
            <a:tbl>
              <a:tblPr firstRow="1" bandRow="1">
                <a:tableStyleId>{5C22544A-7EE6-4342-B048-85BDC9FD1C3A}</a:tableStyleId>
              </a:tblPr>
              <a:tblGrid>
                <a:gridCol w="5320245">
                  <a:extLst>
                    <a:ext uri="{9D8B030D-6E8A-4147-A177-3AD203B41FA5}">
                      <a16:colId xmlns:a16="http://schemas.microsoft.com/office/drawing/2014/main" val="3699816271"/>
                    </a:ext>
                  </a:extLst>
                </a:gridCol>
                <a:gridCol w="5603627">
                  <a:extLst>
                    <a:ext uri="{9D8B030D-6E8A-4147-A177-3AD203B41FA5}">
                      <a16:colId xmlns:a16="http://schemas.microsoft.com/office/drawing/2014/main" val="4137533833"/>
                    </a:ext>
                  </a:extLst>
                </a:gridCol>
              </a:tblGrid>
              <a:tr h="385645">
                <a:tc>
                  <a:txBody>
                    <a:bodyPr/>
                    <a:lstStyle/>
                    <a:p>
                      <a:pPr marL="0" marR="0" algn="just">
                        <a:lnSpc>
                          <a:spcPct val="115000"/>
                        </a:lnSpc>
                        <a:spcBef>
                          <a:spcPts val="0"/>
                        </a:spcBef>
                        <a:spcAft>
                          <a:spcPts val="1000"/>
                        </a:spcAft>
                      </a:pPr>
                      <a:r>
                        <a:rPr lang="en-GB" sz="1800" dirty="0">
                          <a:solidFill>
                            <a:srgbClr val="FFFFFF"/>
                          </a:solidFill>
                          <a:effectLst/>
                          <a:latin typeface="Calibri" panose="020F0502020204030204" pitchFamily="34" charset="0"/>
                          <a:ea typeface="Calibri" panose="020F0502020204030204" pitchFamily="34" charset="0"/>
                          <a:cs typeface="Arial" panose="020B0604020202020204" pitchFamily="34" charset="0"/>
                        </a:rPr>
                        <a:t>Employee Business Scenarios</a:t>
                      </a:r>
                      <a:endParaRPr lang="en-US" sz="1800" dirty="0">
                        <a:solidFill>
                          <a:srgbClr val="00206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1000"/>
                        </a:spcAft>
                      </a:pPr>
                      <a:r>
                        <a:rPr lang="en-GB" sz="1800" dirty="0">
                          <a:solidFill>
                            <a:srgbClr val="FFFFFF"/>
                          </a:solidFill>
                          <a:effectLst/>
                          <a:latin typeface="Calibri" panose="020F0502020204030204" pitchFamily="34" charset="0"/>
                          <a:ea typeface="Calibri" panose="020F0502020204030204" pitchFamily="34" charset="0"/>
                          <a:cs typeface="Arial" panose="020B0604020202020204" pitchFamily="34" charset="0"/>
                        </a:rPr>
                        <a:t>Expected Interface Behaviour</a:t>
                      </a:r>
                      <a:endParaRPr lang="en-US" sz="1800" dirty="0">
                        <a:solidFill>
                          <a:srgbClr val="00206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796576012"/>
                  </a:ext>
                </a:extLst>
              </a:tr>
              <a:tr h="315120">
                <a:tc>
                  <a:txBody>
                    <a:bodyPr/>
                    <a:lstStyle/>
                    <a:p>
                      <a:pPr marL="0" marR="0">
                        <a:lnSpc>
                          <a:spcPct val="115000"/>
                        </a:lnSpc>
                        <a:spcBef>
                          <a:spcPts val="0"/>
                        </a:spcBef>
                        <a:spcAft>
                          <a:spcPts val="1000"/>
                        </a:spcAft>
                      </a:pPr>
                      <a:r>
                        <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Hire/ Rehire with old employment as of current date </a:t>
                      </a:r>
                      <a:endParaRPr lang="en-US" sz="18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1000"/>
                        </a:spcAft>
                      </a:pPr>
                      <a:r>
                        <a:rPr lang="en-US" sz="1800" kern="1200" dirty="0">
                          <a:solidFill>
                            <a:srgbClr val="44546A"/>
                          </a:solidFill>
                          <a:effectLst/>
                          <a:latin typeface="Calibri" panose="020F0502020204030204" pitchFamily="34" charset="0"/>
                          <a:ea typeface="Calibri" panose="020F0502020204030204" pitchFamily="34" charset="0"/>
                          <a:cs typeface="Calibri" panose="020F0502020204030204" pitchFamily="34" charset="0"/>
                        </a:rPr>
                        <a:t>SEND AS IT</a:t>
                      </a:r>
                    </a:p>
                  </a:txBody>
                  <a:tcPr marL="68580" marR="68580" marT="0" marB="0"/>
                </a:tc>
                <a:extLst>
                  <a:ext uri="{0D108BD9-81ED-4DB2-BD59-A6C34878D82A}">
                    <a16:rowId xmlns:a16="http://schemas.microsoft.com/office/drawing/2014/main" val="1234596535"/>
                  </a:ext>
                </a:extLst>
              </a:tr>
              <a:tr h="477377">
                <a:tc>
                  <a:txBody>
                    <a:bodyPr/>
                    <a:lstStyle/>
                    <a:p>
                      <a:pPr marL="0" marR="0">
                        <a:lnSpc>
                          <a:spcPct val="115000"/>
                        </a:lnSpc>
                        <a:spcBef>
                          <a:spcPts val="0"/>
                        </a:spcBef>
                        <a:spcAft>
                          <a:spcPts val="1000"/>
                        </a:spcAft>
                      </a:pPr>
                      <a:r>
                        <a:rPr lang="en-US" sz="180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Hire/ Rehire </a:t>
                      </a:r>
                      <a:r>
                        <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with old employment as of </a:t>
                      </a:r>
                      <a:r>
                        <a:rPr lang="en-US" sz="180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past date </a:t>
                      </a:r>
                      <a:r>
                        <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endParaRPr lang="en-US" sz="18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US" sz="1800" kern="1200" dirty="0">
                          <a:solidFill>
                            <a:srgbClr val="44546A"/>
                          </a:solidFill>
                          <a:effectLst/>
                          <a:latin typeface="Calibri" panose="020F0502020204030204" pitchFamily="34" charset="0"/>
                          <a:ea typeface="Calibri" panose="020F0502020204030204" pitchFamily="34" charset="0"/>
                          <a:cs typeface="Calibri" panose="020F0502020204030204" pitchFamily="34" charset="0"/>
                        </a:rPr>
                        <a:t>SEND AS IT</a:t>
                      </a:r>
                    </a:p>
                  </a:txBody>
                  <a:tcPr marL="68580" marR="68580" marT="0" marB="0"/>
                </a:tc>
                <a:extLst>
                  <a:ext uri="{0D108BD9-81ED-4DB2-BD59-A6C34878D82A}">
                    <a16:rowId xmlns:a16="http://schemas.microsoft.com/office/drawing/2014/main" val="2642343913"/>
                  </a:ext>
                </a:extLst>
              </a:tr>
              <a:tr h="558761">
                <a:tc>
                  <a:txBody>
                    <a:bodyPr/>
                    <a:lstStyle/>
                    <a:p>
                      <a:pPr marL="0" marR="0" algn="l" defTabSz="914400" rtl="0" eaLnBrk="1" latinLnBrk="0" hangingPunct="1">
                        <a:lnSpc>
                          <a:spcPct val="115000"/>
                        </a:lnSpc>
                        <a:spcBef>
                          <a:spcPts val="0"/>
                        </a:spcBef>
                        <a:spcAft>
                          <a:spcPts val="1000"/>
                        </a:spcAft>
                      </a:pPr>
                      <a:r>
                        <a:rPr lang="en-US" sz="180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Future Hire/ Rehire </a:t>
                      </a:r>
                      <a:r>
                        <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with old employment </a:t>
                      </a:r>
                      <a:endParaRPr lang="en-US" sz="180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1000"/>
                        </a:spcAft>
                      </a:pPr>
                      <a:r>
                        <a:rPr lang="en-US" sz="1800" kern="1200" dirty="0">
                          <a:solidFill>
                            <a:srgbClr val="44546A"/>
                          </a:solidFill>
                          <a:effectLst/>
                          <a:latin typeface="Calibri" panose="020F0502020204030204" pitchFamily="34" charset="0"/>
                          <a:ea typeface="Calibri" panose="020F0502020204030204" pitchFamily="34" charset="0"/>
                          <a:cs typeface="Calibri" panose="020F0502020204030204" pitchFamily="34" charset="0"/>
                        </a:rPr>
                        <a:t>SEND IN ADVANCE </a:t>
                      </a:r>
                    </a:p>
                  </a:txBody>
                  <a:tcPr marL="68580" marR="68580" marT="0" marB="0"/>
                </a:tc>
                <a:extLst>
                  <a:ext uri="{0D108BD9-81ED-4DB2-BD59-A6C34878D82A}">
                    <a16:rowId xmlns:a16="http://schemas.microsoft.com/office/drawing/2014/main" val="21668735"/>
                  </a:ext>
                </a:extLst>
              </a:tr>
              <a:tr h="827931">
                <a:tc>
                  <a:txBody>
                    <a:bodyPr/>
                    <a:lstStyle/>
                    <a:p>
                      <a:pPr marL="0" marR="0" algn="l" defTabSz="914400" rtl="0" eaLnBrk="1" latinLnBrk="0" hangingPunct="1">
                        <a:lnSpc>
                          <a:spcPct val="115000"/>
                        </a:lnSpc>
                        <a:spcBef>
                          <a:spcPts val="0"/>
                        </a:spcBef>
                        <a:spcAft>
                          <a:spcPts val="1000"/>
                        </a:spcAft>
                      </a:pPr>
                      <a:r>
                        <a:rPr lang="en-US" sz="180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Future Dated Hire/Rehire – in Manage Pending Hire stage</a:t>
                      </a:r>
                    </a:p>
                  </a:txBody>
                  <a:tcPr marL="68580" marR="68580" marT="0" marB="0"/>
                </a:tc>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endParaRPr lang="en-US" sz="180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3124945872"/>
                  </a:ext>
                </a:extLst>
              </a:tr>
              <a:tr h="546439">
                <a:tc>
                  <a:txBody>
                    <a:bodyPr/>
                    <a:lstStyle/>
                    <a:p>
                      <a:pPr marL="0" marR="0">
                        <a:lnSpc>
                          <a:spcPct val="115000"/>
                        </a:lnSpc>
                        <a:spcBef>
                          <a:spcPts val="0"/>
                        </a:spcBef>
                        <a:spcAft>
                          <a:spcPts val="1000"/>
                        </a:spcAft>
                      </a:pPr>
                      <a:r>
                        <a:rPr lang="en-US" sz="180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Rehire with new employment as of current date </a:t>
                      </a:r>
                    </a:p>
                  </a:txBody>
                  <a:tcPr marL="68580" marR="68580" marT="0" marB="0"/>
                </a:tc>
                <a:tc>
                  <a:txBody>
                    <a:bodyPr/>
                    <a:lstStyle/>
                    <a:p>
                      <a:pPr marL="0" marR="0">
                        <a:lnSpc>
                          <a:spcPct val="115000"/>
                        </a:lnSpc>
                        <a:spcBef>
                          <a:spcPts val="0"/>
                        </a:spcBef>
                        <a:spcAft>
                          <a:spcPts val="1000"/>
                        </a:spcAft>
                      </a:pPr>
                      <a:endParaRPr lang="en-US" sz="1800" kern="1200" dirty="0">
                        <a:solidFill>
                          <a:srgbClr val="44546A"/>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3703989131"/>
                  </a:ext>
                </a:extLst>
              </a:tr>
              <a:tr h="0">
                <a:tc>
                  <a:txBody>
                    <a:bodyPr/>
                    <a:lstStyle/>
                    <a:p>
                      <a:pPr marL="0" marR="0">
                        <a:lnSpc>
                          <a:spcPct val="115000"/>
                        </a:lnSpc>
                        <a:spcBef>
                          <a:spcPts val="0"/>
                        </a:spcBef>
                        <a:spcAft>
                          <a:spcPts val="1000"/>
                        </a:spcAft>
                      </a:pPr>
                      <a:r>
                        <a:rPr lang="en-US" sz="180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Rehire with new employment as of past date  </a:t>
                      </a:r>
                    </a:p>
                  </a:txBody>
                  <a:tcPr marL="68580" marR="68580" marT="0" marB="0"/>
                </a:tc>
                <a:tc>
                  <a:txBody>
                    <a:bodyPr/>
                    <a:lstStyle/>
                    <a:p>
                      <a:pPr marL="0" marR="0">
                        <a:lnSpc>
                          <a:spcPct val="115000"/>
                        </a:lnSpc>
                        <a:spcBef>
                          <a:spcPts val="0"/>
                        </a:spcBef>
                        <a:spcAft>
                          <a:spcPts val="1000"/>
                        </a:spcAft>
                      </a:pPr>
                      <a:endParaRPr lang="en-US" sz="1800" kern="1200" dirty="0">
                        <a:solidFill>
                          <a:srgbClr val="44546A"/>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778432681"/>
                  </a:ext>
                </a:extLst>
              </a:tr>
              <a:tr h="546439">
                <a:tc>
                  <a:txBody>
                    <a:bodyPr/>
                    <a:lstStyle/>
                    <a:p>
                      <a:pPr marL="0" marR="0">
                        <a:lnSpc>
                          <a:spcPct val="115000"/>
                        </a:lnSpc>
                        <a:spcBef>
                          <a:spcPts val="0"/>
                        </a:spcBef>
                        <a:spcAft>
                          <a:spcPts val="1000"/>
                        </a:spcAft>
                      </a:pPr>
                      <a:r>
                        <a:rPr lang="en-US" sz="180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Future Rehire with new employment </a:t>
                      </a:r>
                    </a:p>
                  </a:txBody>
                  <a:tcPr marL="68580" marR="68580" marT="0" marB="0"/>
                </a:tc>
                <a:tc>
                  <a:txBody>
                    <a:bodyPr/>
                    <a:lstStyle/>
                    <a:p>
                      <a:pPr marL="0" marR="0">
                        <a:lnSpc>
                          <a:spcPct val="115000"/>
                        </a:lnSpc>
                        <a:spcBef>
                          <a:spcPts val="0"/>
                        </a:spcBef>
                        <a:spcAft>
                          <a:spcPts val="1000"/>
                        </a:spcAft>
                      </a:pPr>
                      <a:endParaRPr lang="en-US" sz="1800" kern="1200" dirty="0">
                        <a:solidFill>
                          <a:srgbClr val="44546A"/>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165922227"/>
                  </a:ext>
                </a:extLst>
              </a:tr>
              <a:tr h="546439">
                <a:tc>
                  <a:txBody>
                    <a:bodyPr/>
                    <a:lstStyle/>
                    <a:p>
                      <a:pPr marL="0" marR="0">
                        <a:lnSpc>
                          <a:spcPct val="115000"/>
                        </a:lnSpc>
                        <a:spcBef>
                          <a:spcPts val="0"/>
                        </a:spcBef>
                        <a:spcAft>
                          <a:spcPts val="1000"/>
                        </a:spcAft>
                      </a:pPr>
                      <a:r>
                        <a:rPr lang="en-US" sz="180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No Show Hires – Employee Central</a:t>
                      </a:r>
                    </a:p>
                  </a:txBody>
                  <a:tcPr marL="68580" marR="68580" marT="0" marB="0"/>
                </a:tc>
                <a:tc>
                  <a:txBody>
                    <a:bodyPr/>
                    <a:lstStyle/>
                    <a:p>
                      <a:pPr marL="0" marR="0">
                        <a:lnSpc>
                          <a:spcPct val="115000"/>
                        </a:lnSpc>
                        <a:spcBef>
                          <a:spcPts val="0"/>
                        </a:spcBef>
                        <a:spcAft>
                          <a:spcPts val="1000"/>
                        </a:spcAft>
                      </a:pPr>
                      <a:r>
                        <a:rPr lang="en-US" sz="1800" kern="1200" dirty="0">
                          <a:solidFill>
                            <a:srgbClr val="44546A"/>
                          </a:solidFill>
                          <a:effectLst/>
                          <a:latin typeface="Calibri" panose="020F0502020204030204" pitchFamily="34" charset="0"/>
                          <a:ea typeface="Calibri" panose="020F0502020204030204" pitchFamily="34" charset="0"/>
                          <a:cs typeface="Calibri" panose="020F0502020204030204" pitchFamily="34" charset="0"/>
                        </a:rPr>
                        <a:t>HANDLED MANUALLY</a:t>
                      </a:r>
                    </a:p>
                  </a:txBody>
                  <a:tcPr marL="68580" marR="68580" marT="0" marB="0"/>
                </a:tc>
                <a:extLst>
                  <a:ext uri="{0D108BD9-81ED-4DB2-BD59-A6C34878D82A}">
                    <a16:rowId xmlns:a16="http://schemas.microsoft.com/office/drawing/2014/main" val="1200129439"/>
                  </a:ext>
                </a:extLst>
              </a:tr>
              <a:tr h="546439">
                <a:tc>
                  <a:txBody>
                    <a:bodyPr/>
                    <a:lstStyle/>
                    <a:p>
                      <a:pPr marL="0" marR="0">
                        <a:lnSpc>
                          <a:spcPct val="115000"/>
                        </a:lnSpc>
                        <a:spcBef>
                          <a:spcPts val="0"/>
                        </a:spcBef>
                        <a:spcAft>
                          <a:spcPts val="1000"/>
                        </a:spcAft>
                      </a:pPr>
                      <a:r>
                        <a:rPr lang="en-US" sz="180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No Show Hires - Onboarding</a:t>
                      </a:r>
                    </a:p>
                  </a:txBody>
                  <a:tcPr marL="68580" marR="68580" marT="0" marB="0"/>
                </a:tc>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US" sz="1800" kern="1200" dirty="0">
                          <a:solidFill>
                            <a:srgbClr val="44546A"/>
                          </a:solidFill>
                          <a:effectLst/>
                          <a:latin typeface="Calibri" panose="020F0502020204030204" pitchFamily="34" charset="0"/>
                          <a:ea typeface="Calibri" panose="020F0502020204030204" pitchFamily="34" charset="0"/>
                          <a:cs typeface="Calibri" panose="020F0502020204030204" pitchFamily="34" charset="0"/>
                        </a:rPr>
                        <a:t>HANDLED MANUALLY</a:t>
                      </a:r>
                    </a:p>
                    <a:p>
                      <a:pPr marL="0" marR="0" lvl="0" indent="0" algn="l" defTabSz="914400" rtl="0" eaLnBrk="1" fontAlgn="auto" latinLnBrk="0" hangingPunct="1">
                        <a:lnSpc>
                          <a:spcPct val="115000"/>
                        </a:lnSpc>
                        <a:spcBef>
                          <a:spcPts val="0"/>
                        </a:spcBef>
                        <a:spcAft>
                          <a:spcPts val="1000"/>
                        </a:spcAft>
                        <a:buClrTx/>
                        <a:buSzTx/>
                        <a:buFontTx/>
                        <a:buNone/>
                        <a:tabLst/>
                        <a:defRPr/>
                      </a:pPr>
                      <a:endParaRPr lang="en-US" sz="180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3877805169"/>
                  </a:ext>
                </a:extLst>
              </a:tr>
            </a:tbl>
          </a:graphicData>
        </a:graphic>
      </p:graphicFrame>
    </p:spTree>
    <p:extLst>
      <p:ext uri="{BB962C8B-B14F-4D97-AF65-F5344CB8AC3E}">
        <p14:creationId xmlns:p14="http://schemas.microsoft.com/office/powerpoint/2010/main" val="2782809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9F296-273B-446B-99F8-60137B5C13B4}"/>
              </a:ext>
            </a:extLst>
          </p:cNvPr>
          <p:cNvSpPr>
            <a:spLocks noGrp="1"/>
          </p:cNvSpPr>
          <p:nvPr>
            <p:ph type="title"/>
          </p:nvPr>
        </p:nvSpPr>
        <p:spPr/>
        <p:txBody>
          <a:bodyPr/>
          <a:lstStyle/>
          <a:p>
            <a:endParaRPr lang="en-US"/>
          </a:p>
        </p:txBody>
      </p:sp>
      <p:graphicFrame>
        <p:nvGraphicFramePr>
          <p:cNvPr id="4" name="Table 4">
            <a:extLst>
              <a:ext uri="{FF2B5EF4-FFF2-40B4-BE49-F238E27FC236}">
                <a16:creationId xmlns:a16="http://schemas.microsoft.com/office/drawing/2014/main" id="{88622036-538F-4A2D-865F-2EAEBC62032A}"/>
              </a:ext>
            </a:extLst>
          </p:cNvPr>
          <p:cNvGraphicFramePr>
            <a:graphicFrameLocks noGrp="1"/>
          </p:cNvGraphicFramePr>
          <p:nvPr>
            <p:ph idx="1"/>
            <p:extLst>
              <p:ext uri="{D42A27DB-BD31-4B8C-83A1-F6EECF244321}">
                <p14:modId xmlns:p14="http://schemas.microsoft.com/office/powerpoint/2010/main" val="1809865604"/>
              </p:ext>
            </p:extLst>
          </p:nvPr>
        </p:nvGraphicFramePr>
        <p:xfrm>
          <a:off x="732322" y="365125"/>
          <a:ext cx="11145253" cy="5937451"/>
        </p:xfrm>
        <a:graphic>
          <a:graphicData uri="http://schemas.openxmlformats.org/drawingml/2006/table">
            <a:tbl>
              <a:tblPr firstRow="1" bandRow="1">
                <a:tableStyleId>{5C22544A-7EE6-4342-B048-85BDC9FD1C3A}</a:tableStyleId>
              </a:tblPr>
              <a:tblGrid>
                <a:gridCol w="5716604">
                  <a:extLst>
                    <a:ext uri="{9D8B030D-6E8A-4147-A177-3AD203B41FA5}">
                      <a16:colId xmlns:a16="http://schemas.microsoft.com/office/drawing/2014/main" val="3699816271"/>
                    </a:ext>
                  </a:extLst>
                </a:gridCol>
                <a:gridCol w="5428649">
                  <a:extLst>
                    <a:ext uri="{9D8B030D-6E8A-4147-A177-3AD203B41FA5}">
                      <a16:colId xmlns:a16="http://schemas.microsoft.com/office/drawing/2014/main" val="4137533833"/>
                    </a:ext>
                  </a:extLst>
                </a:gridCol>
              </a:tblGrid>
              <a:tr h="516790">
                <a:tc>
                  <a:txBody>
                    <a:bodyPr/>
                    <a:lstStyle/>
                    <a:p>
                      <a:pPr marL="0" marR="0" algn="just">
                        <a:lnSpc>
                          <a:spcPct val="115000"/>
                        </a:lnSpc>
                        <a:spcBef>
                          <a:spcPts val="0"/>
                        </a:spcBef>
                        <a:spcAft>
                          <a:spcPts val="1000"/>
                        </a:spcAft>
                      </a:pPr>
                      <a:r>
                        <a:rPr lang="en-GB" sz="1800" dirty="0">
                          <a:solidFill>
                            <a:srgbClr val="FFFFFF"/>
                          </a:solidFill>
                          <a:effectLst/>
                          <a:latin typeface="Calibri" panose="020F0502020204030204" pitchFamily="34" charset="0"/>
                          <a:ea typeface="Calibri" panose="020F0502020204030204" pitchFamily="34" charset="0"/>
                          <a:cs typeface="Arial" panose="020B0604020202020204" pitchFamily="34" charset="0"/>
                        </a:rPr>
                        <a:t>Employee Business Scenarios</a:t>
                      </a:r>
                      <a:endParaRPr lang="en-US" sz="1800" dirty="0">
                        <a:solidFill>
                          <a:srgbClr val="00206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1000"/>
                        </a:spcAft>
                      </a:pPr>
                      <a:r>
                        <a:rPr lang="en-GB" sz="1800" dirty="0">
                          <a:solidFill>
                            <a:srgbClr val="FFFFFF"/>
                          </a:solidFill>
                          <a:effectLst/>
                          <a:latin typeface="Calibri" panose="020F0502020204030204" pitchFamily="34" charset="0"/>
                          <a:ea typeface="Calibri" panose="020F0502020204030204" pitchFamily="34" charset="0"/>
                          <a:cs typeface="Arial" panose="020B0604020202020204" pitchFamily="34" charset="0"/>
                        </a:rPr>
                        <a:t>Expected Interface Behaviour</a:t>
                      </a:r>
                      <a:endParaRPr lang="en-US" sz="1800" dirty="0">
                        <a:solidFill>
                          <a:srgbClr val="00206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796576012"/>
                  </a:ext>
                </a:extLst>
              </a:tr>
              <a:tr h="762374">
                <a:tc>
                  <a:txBody>
                    <a:bodyPr/>
                    <a:lstStyle/>
                    <a:p>
                      <a:pPr marL="0" marR="0">
                        <a:lnSpc>
                          <a:spcPct val="115000"/>
                        </a:lnSpc>
                        <a:spcBef>
                          <a:spcPts val="0"/>
                        </a:spcBef>
                        <a:spcAft>
                          <a:spcPts val="1000"/>
                        </a:spcAft>
                      </a:pPr>
                      <a:r>
                        <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Voluntary/ Involuntary Termination (Current termination effective on interface execution date)</a:t>
                      </a:r>
                      <a:endParaRPr lang="en-US" sz="18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1000"/>
                        </a:spcAft>
                      </a:pPr>
                      <a:endParaRPr lang="en-US" sz="1800" kern="1200" dirty="0">
                        <a:solidFill>
                          <a:srgbClr val="44546A"/>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421962584"/>
                  </a:ext>
                </a:extLst>
              </a:tr>
              <a:tr h="546831">
                <a:tc>
                  <a:txBody>
                    <a:bodyPr/>
                    <a:lstStyle/>
                    <a:p>
                      <a:pPr marL="0" marR="0" algn="l" defTabSz="914400" rtl="0" eaLnBrk="1" latinLnBrk="0" hangingPunct="1">
                        <a:lnSpc>
                          <a:spcPct val="115000"/>
                        </a:lnSpc>
                        <a:spcBef>
                          <a:spcPts val="0"/>
                        </a:spcBef>
                        <a:spcAft>
                          <a:spcPts val="1000"/>
                        </a:spcAft>
                      </a:pPr>
                      <a:r>
                        <a:rPr lang="en-US" sz="180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Voluntary/ Involuntary Termination (Past dated leavers)</a:t>
                      </a:r>
                    </a:p>
                  </a:txBody>
                  <a:tcPr marL="68580" marR="68580" marT="0" marB="0"/>
                </a:tc>
                <a:tc>
                  <a:txBody>
                    <a:bodyPr/>
                    <a:lstStyle/>
                    <a:p>
                      <a:pPr marL="0" marR="0">
                        <a:lnSpc>
                          <a:spcPct val="115000"/>
                        </a:lnSpc>
                        <a:spcBef>
                          <a:spcPts val="0"/>
                        </a:spcBef>
                        <a:spcAft>
                          <a:spcPts val="1000"/>
                        </a:spcAft>
                      </a:pPr>
                      <a:endParaRPr lang="en-US" sz="1800" kern="1200" dirty="0">
                        <a:solidFill>
                          <a:srgbClr val="44546A"/>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3294580190"/>
                  </a:ext>
                </a:extLst>
              </a:tr>
              <a:tr h="532829">
                <a:tc>
                  <a:txBody>
                    <a:bodyPr/>
                    <a:lstStyle/>
                    <a:p>
                      <a:pPr marL="0" marR="0" algn="l" defTabSz="914400" rtl="0" eaLnBrk="1" latinLnBrk="0" hangingPunct="1">
                        <a:lnSpc>
                          <a:spcPct val="115000"/>
                        </a:lnSpc>
                        <a:spcBef>
                          <a:spcPts val="0"/>
                        </a:spcBef>
                        <a:spcAft>
                          <a:spcPts val="1000"/>
                        </a:spcAft>
                      </a:pPr>
                      <a:r>
                        <a:rPr lang="en-US" sz="180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Voluntary/ Involuntary Termination (Future)</a:t>
                      </a:r>
                    </a:p>
                  </a:txBody>
                  <a:tcPr marL="68580" marR="68580" marT="0" marB="0"/>
                </a:tc>
                <a:tc>
                  <a:txBody>
                    <a:bodyPr/>
                    <a:lstStyle/>
                    <a:p>
                      <a:pPr marL="0" marR="0">
                        <a:lnSpc>
                          <a:spcPct val="115000"/>
                        </a:lnSpc>
                        <a:spcBef>
                          <a:spcPts val="0"/>
                        </a:spcBef>
                        <a:spcAft>
                          <a:spcPts val="1000"/>
                        </a:spcAft>
                      </a:pPr>
                      <a:r>
                        <a:rPr lang="en-US" sz="1800" kern="1200" dirty="0">
                          <a:solidFill>
                            <a:srgbClr val="44546A"/>
                          </a:solidFill>
                          <a:effectLst/>
                          <a:latin typeface="Calibri" panose="020F0502020204030204" pitchFamily="34" charset="0"/>
                          <a:ea typeface="Calibri" panose="020F0502020204030204" pitchFamily="34" charset="0"/>
                          <a:cs typeface="Calibri" panose="020F0502020204030204" pitchFamily="34" charset="0"/>
                        </a:rPr>
                        <a:t>SEND IN ADVANCE</a:t>
                      </a:r>
                    </a:p>
                  </a:txBody>
                  <a:tcPr marL="68580" marR="68580" marT="0" marB="0"/>
                </a:tc>
                <a:extLst>
                  <a:ext uri="{0D108BD9-81ED-4DB2-BD59-A6C34878D82A}">
                    <a16:rowId xmlns:a16="http://schemas.microsoft.com/office/drawing/2014/main" val="4151585118"/>
                  </a:ext>
                </a:extLst>
              </a:tr>
              <a:tr h="693019">
                <a:tc>
                  <a:txBody>
                    <a:bodyPr/>
                    <a:lstStyle/>
                    <a:p>
                      <a:pPr marL="0" marR="0">
                        <a:lnSpc>
                          <a:spcPct val="115000"/>
                        </a:lnSpc>
                        <a:spcBef>
                          <a:spcPts val="0"/>
                        </a:spcBef>
                        <a:spcAft>
                          <a:spcPts val="1000"/>
                        </a:spcAft>
                      </a:pPr>
                      <a:r>
                        <a:rPr lang="en-US" sz="1800" kern="1200" dirty="0">
                          <a:solidFill>
                            <a:schemeClr val="dk1"/>
                          </a:solidFill>
                          <a:effectLst/>
                          <a:latin typeface="+mn-lt"/>
                          <a:ea typeface="+mn-ea"/>
                          <a:cs typeface="+mn-cs"/>
                        </a:rPr>
                        <a:t>Pay Rate Change - One Time Bonus (current, past, and future dated) </a:t>
                      </a:r>
                      <a:endParaRPr lang="en-US" sz="18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1000"/>
                        </a:spcAft>
                      </a:pPr>
                      <a:r>
                        <a:rPr lang="en-US" sz="1800" kern="1200" dirty="0">
                          <a:solidFill>
                            <a:srgbClr val="44546A"/>
                          </a:solidFill>
                          <a:effectLst/>
                          <a:latin typeface="Calibri" panose="020F0502020204030204" pitchFamily="34" charset="0"/>
                          <a:ea typeface="Calibri" panose="020F0502020204030204" pitchFamily="34" charset="0"/>
                          <a:cs typeface="Calibri" panose="020F0502020204030204" pitchFamily="34" charset="0"/>
                        </a:rPr>
                        <a:t>SEND IN ADVANCE</a:t>
                      </a:r>
                    </a:p>
                  </a:txBody>
                  <a:tcPr marL="68580" marR="68580" marT="0" marB="0"/>
                </a:tc>
                <a:extLst>
                  <a:ext uri="{0D108BD9-81ED-4DB2-BD59-A6C34878D82A}">
                    <a16:rowId xmlns:a16="http://schemas.microsoft.com/office/drawing/2014/main" val="2162175590"/>
                  </a:ext>
                </a:extLst>
              </a:tr>
              <a:tr h="1119433">
                <a:tc>
                  <a:txBody>
                    <a:bodyPr/>
                    <a:lstStyle/>
                    <a:p>
                      <a:pPr marL="0" marR="0">
                        <a:lnSpc>
                          <a:spcPct val="115000"/>
                        </a:lnSpc>
                        <a:spcBef>
                          <a:spcPts val="0"/>
                        </a:spcBef>
                        <a:spcAft>
                          <a:spcPts val="1000"/>
                        </a:spcAft>
                      </a:pPr>
                      <a:r>
                        <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Personal Data Change with/ without approval - Biographical Information, Email, Phone, Address (current and past dated)</a:t>
                      </a:r>
                      <a:endParaRPr lang="en-US" sz="18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1000"/>
                        </a:spcAft>
                      </a:pPr>
                      <a:endParaRPr lang="en-US" sz="1800" kern="1200" dirty="0">
                        <a:solidFill>
                          <a:srgbClr val="44546A"/>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234596535"/>
                  </a:ext>
                </a:extLst>
              </a:tr>
              <a:tr h="757494">
                <a:tc>
                  <a:txBody>
                    <a:bodyPr/>
                    <a:lstStyle/>
                    <a:p>
                      <a:pPr marL="0" marR="0">
                        <a:lnSpc>
                          <a:spcPct val="115000"/>
                        </a:lnSpc>
                        <a:spcBef>
                          <a:spcPts val="0"/>
                        </a:spcBef>
                        <a:spcAft>
                          <a:spcPts val="1000"/>
                        </a:spcAft>
                      </a:pPr>
                      <a:r>
                        <a:rPr lang="en-US" sz="180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Personal Data Change with/ without approval- Address (future dated) </a:t>
                      </a:r>
                    </a:p>
                  </a:txBody>
                  <a:tcPr marL="68580" marR="68580" marT="0" marB="0"/>
                </a:tc>
                <a:tc>
                  <a:txBody>
                    <a:bodyPr/>
                    <a:lstStyle/>
                    <a:p>
                      <a:pPr marL="0" marR="0">
                        <a:lnSpc>
                          <a:spcPct val="115000"/>
                        </a:lnSpc>
                        <a:spcBef>
                          <a:spcPts val="0"/>
                        </a:spcBef>
                        <a:spcAft>
                          <a:spcPts val="1000"/>
                        </a:spcAft>
                      </a:pPr>
                      <a:r>
                        <a:rPr lang="en-US" sz="1800" kern="1200" dirty="0">
                          <a:solidFill>
                            <a:srgbClr val="44546A"/>
                          </a:solidFill>
                          <a:effectLst/>
                          <a:latin typeface="Calibri" panose="020F0502020204030204" pitchFamily="34" charset="0"/>
                          <a:ea typeface="Calibri" panose="020F0502020204030204" pitchFamily="34" charset="0"/>
                          <a:cs typeface="Calibri" panose="020F0502020204030204" pitchFamily="34" charset="0"/>
                        </a:rPr>
                        <a:t>EFFECTIVE DATE</a:t>
                      </a:r>
                    </a:p>
                  </a:txBody>
                  <a:tcPr marL="68580" marR="68580" marT="0" marB="0"/>
                </a:tc>
                <a:extLst>
                  <a:ext uri="{0D108BD9-81ED-4DB2-BD59-A6C34878D82A}">
                    <a16:rowId xmlns:a16="http://schemas.microsoft.com/office/drawing/2014/main" val="2642343913"/>
                  </a:ext>
                </a:extLst>
              </a:tr>
              <a:tr h="1008681">
                <a:tc>
                  <a:txBody>
                    <a:bodyPr/>
                    <a:lstStyle/>
                    <a:p>
                      <a:pPr marL="0" marR="0" algn="l" defTabSz="914400" rtl="0" eaLnBrk="1" latinLnBrk="0" hangingPunct="1">
                        <a:lnSpc>
                          <a:spcPct val="115000"/>
                        </a:lnSpc>
                        <a:spcBef>
                          <a:spcPts val="0"/>
                        </a:spcBef>
                        <a:spcAft>
                          <a:spcPts val="1000"/>
                        </a:spcAft>
                      </a:pPr>
                      <a:r>
                        <a:rPr lang="en-US" sz="180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Employment Change - Lateral Move, Inter Country Transfer, Promotion, Demotion, Contract Change, Job Change (current and past dated) </a:t>
                      </a:r>
                    </a:p>
                  </a:txBody>
                  <a:tcPr marL="68580" marR="68580" marT="0" marB="0"/>
                </a:tc>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US" sz="1800" kern="1200" dirty="0">
                          <a:solidFill>
                            <a:srgbClr val="44546A"/>
                          </a:solidFill>
                          <a:effectLst/>
                          <a:latin typeface="Calibri" panose="020F0502020204030204" pitchFamily="34" charset="0"/>
                          <a:ea typeface="Calibri" panose="020F0502020204030204" pitchFamily="34" charset="0"/>
                          <a:cs typeface="Calibri" panose="020F0502020204030204" pitchFamily="34" charset="0"/>
                        </a:rPr>
                        <a:t>SEND IN ADVANCE</a:t>
                      </a:r>
                    </a:p>
                    <a:p>
                      <a:pPr marL="0" marR="0">
                        <a:lnSpc>
                          <a:spcPct val="115000"/>
                        </a:lnSpc>
                        <a:spcBef>
                          <a:spcPts val="0"/>
                        </a:spcBef>
                        <a:spcAft>
                          <a:spcPts val="1000"/>
                        </a:spcAft>
                      </a:pPr>
                      <a:endParaRPr lang="en-US" sz="1800" kern="1200" dirty="0">
                        <a:solidFill>
                          <a:srgbClr val="44546A"/>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1668735"/>
                  </a:ext>
                </a:extLst>
              </a:tr>
            </a:tbl>
          </a:graphicData>
        </a:graphic>
      </p:graphicFrame>
    </p:spTree>
    <p:extLst>
      <p:ext uri="{BB962C8B-B14F-4D97-AF65-F5344CB8AC3E}">
        <p14:creationId xmlns:p14="http://schemas.microsoft.com/office/powerpoint/2010/main" val="306350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9F296-273B-446B-99F8-60137B5C13B4}"/>
              </a:ext>
            </a:extLst>
          </p:cNvPr>
          <p:cNvSpPr>
            <a:spLocks noGrp="1"/>
          </p:cNvSpPr>
          <p:nvPr>
            <p:ph type="title"/>
          </p:nvPr>
        </p:nvSpPr>
        <p:spPr/>
        <p:txBody>
          <a:bodyPr/>
          <a:lstStyle/>
          <a:p>
            <a:endParaRPr lang="en-US"/>
          </a:p>
        </p:txBody>
      </p:sp>
      <p:graphicFrame>
        <p:nvGraphicFramePr>
          <p:cNvPr id="4" name="Table 4">
            <a:extLst>
              <a:ext uri="{FF2B5EF4-FFF2-40B4-BE49-F238E27FC236}">
                <a16:creationId xmlns:a16="http://schemas.microsoft.com/office/drawing/2014/main" id="{88622036-538F-4A2D-865F-2EAEBC62032A}"/>
              </a:ext>
            </a:extLst>
          </p:cNvPr>
          <p:cNvGraphicFramePr>
            <a:graphicFrameLocks noGrp="1"/>
          </p:cNvGraphicFramePr>
          <p:nvPr>
            <p:ph idx="1"/>
            <p:extLst>
              <p:ext uri="{D42A27DB-BD31-4B8C-83A1-F6EECF244321}">
                <p14:modId xmlns:p14="http://schemas.microsoft.com/office/powerpoint/2010/main" val="2630463658"/>
              </p:ext>
            </p:extLst>
          </p:nvPr>
        </p:nvGraphicFramePr>
        <p:xfrm>
          <a:off x="732321" y="197993"/>
          <a:ext cx="10856495" cy="6023916"/>
        </p:xfrm>
        <a:graphic>
          <a:graphicData uri="http://schemas.openxmlformats.org/drawingml/2006/table">
            <a:tbl>
              <a:tblPr firstRow="1" bandRow="1">
                <a:tableStyleId>{5C22544A-7EE6-4342-B048-85BDC9FD1C3A}</a:tableStyleId>
              </a:tblPr>
              <a:tblGrid>
                <a:gridCol w="6053490">
                  <a:extLst>
                    <a:ext uri="{9D8B030D-6E8A-4147-A177-3AD203B41FA5}">
                      <a16:colId xmlns:a16="http://schemas.microsoft.com/office/drawing/2014/main" val="3699816271"/>
                    </a:ext>
                  </a:extLst>
                </a:gridCol>
                <a:gridCol w="4803005">
                  <a:extLst>
                    <a:ext uri="{9D8B030D-6E8A-4147-A177-3AD203B41FA5}">
                      <a16:colId xmlns:a16="http://schemas.microsoft.com/office/drawing/2014/main" val="4137533833"/>
                    </a:ext>
                  </a:extLst>
                </a:gridCol>
              </a:tblGrid>
              <a:tr h="404110">
                <a:tc>
                  <a:txBody>
                    <a:bodyPr/>
                    <a:lstStyle/>
                    <a:p>
                      <a:pPr marL="0" marR="0" algn="just">
                        <a:lnSpc>
                          <a:spcPct val="115000"/>
                        </a:lnSpc>
                        <a:spcBef>
                          <a:spcPts val="0"/>
                        </a:spcBef>
                        <a:spcAft>
                          <a:spcPts val="1000"/>
                        </a:spcAft>
                      </a:pPr>
                      <a:r>
                        <a:rPr lang="en-GB" sz="1800" dirty="0">
                          <a:solidFill>
                            <a:srgbClr val="FFFFFF"/>
                          </a:solidFill>
                          <a:effectLst/>
                          <a:latin typeface="Calibri" panose="020F0502020204030204" pitchFamily="34" charset="0"/>
                          <a:ea typeface="Calibri" panose="020F0502020204030204" pitchFamily="34" charset="0"/>
                          <a:cs typeface="Arial" panose="020B0604020202020204" pitchFamily="34" charset="0"/>
                        </a:rPr>
                        <a:t>Employee Business Scenarios</a:t>
                      </a:r>
                      <a:endParaRPr lang="en-US" sz="1800" dirty="0">
                        <a:solidFill>
                          <a:srgbClr val="00206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1000"/>
                        </a:spcAft>
                      </a:pPr>
                      <a:r>
                        <a:rPr lang="en-GB" sz="1800" dirty="0">
                          <a:solidFill>
                            <a:srgbClr val="FFFFFF"/>
                          </a:solidFill>
                          <a:effectLst/>
                          <a:latin typeface="Calibri" panose="020F0502020204030204" pitchFamily="34" charset="0"/>
                          <a:ea typeface="Calibri" panose="020F0502020204030204" pitchFamily="34" charset="0"/>
                          <a:cs typeface="Arial" panose="020B0604020202020204" pitchFamily="34" charset="0"/>
                        </a:rPr>
                        <a:t>Expected Interface Behaviour</a:t>
                      </a:r>
                      <a:endParaRPr lang="en-US" sz="1800" dirty="0">
                        <a:solidFill>
                          <a:srgbClr val="00206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796576012"/>
                  </a:ext>
                </a:extLst>
              </a:tr>
              <a:tr h="805729">
                <a:tc>
                  <a:txBody>
                    <a:bodyPr/>
                    <a:lstStyle/>
                    <a:p>
                      <a:pPr marL="0" marR="0">
                        <a:lnSpc>
                          <a:spcPct val="115000"/>
                        </a:lnSpc>
                        <a:spcBef>
                          <a:spcPts val="0"/>
                        </a:spcBef>
                        <a:spcAft>
                          <a:spcPts val="1000"/>
                        </a:spcAft>
                      </a:pPr>
                      <a:r>
                        <a:rPr lang="en-US" sz="180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Employment Change - Lateral Move, Inter Country Transfer, Promotion, Demotion, Contract Change, Job Change (future dated)</a:t>
                      </a:r>
                    </a:p>
                  </a:txBody>
                  <a:tcPr marL="68580" marR="68580" marT="0" marB="0"/>
                </a:tc>
                <a:tc>
                  <a:txBody>
                    <a:bodyPr/>
                    <a:lstStyle/>
                    <a:p>
                      <a:pPr marL="0" marR="0">
                        <a:lnSpc>
                          <a:spcPct val="115000"/>
                        </a:lnSpc>
                        <a:spcBef>
                          <a:spcPts val="0"/>
                        </a:spcBef>
                        <a:spcAft>
                          <a:spcPts val="1000"/>
                        </a:spcAft>
                      </a:pPr>
                      <a:r>
                        <a:rPr lang="en-US" sz="1800" kern="1200" dirty="0">
                          <a:solidFill>
                            <a:srgbClr val="44546A"/>
                          </a:solidFill>
                          <a:effectLst/>
                          <a:latin typeface="Calibri" panose="020F0502020204030204" pitchFamily="34" charset="0"/>
                          <a:ea typeface="Calibri" panose="020F0502020204030204" pitchFamily="34" charset="0"/>
                          <a:cs typeface="Calibri" panose="020F0502020204030204" pitchFamily="34" charset="0"/>
                        </a:rPr>
                        <a:t>SEND IN ADVANCE</a:t>
                      </a:r>
                    </a:p>
                  </a:txBody>
                  <a:tcPr marL="68580" marR="68580" marT="0" marB="0"/>
                </a:tc>
                <a:extLst>
                  <a:ext uri="{0D108BD9-81ED-4DB2-BD59-A6C34878D82A}">
                    <a16:rowId xmlns:a16="http://schemas.microsoft.com/office/drawing/2014/main" val="74097770"/>
                  </a:ext>
                </a:extLst>
              </a:tr>
              <a:tr h="719249">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US" sz="1800" kern="1200" dirty="0">
                          <a:solidFill>
                            <a:schemeClr val="dk1"/>
                          </a:solidFill>
                          <a:effectLst/>
                          <a:latin typeface="+mn-lt"/>
                          <a:ea typeface="+mn-ea"/>
                          <a:cs typeface="+mn-cs"/>
                        </a:rPr>
                        <a:t>Employment Pay Change- Seniority Wage Progression / Pay Rate Change (Event)/ Retroactive Pay changes (current and past dated) </a:t>
                      </a:r>
                      <a:endParaRPr lang="en-US" sz="180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kumimoji="0" lang="en-US" sz="1800" b="0" i="0" u="none" strike="noStrike" kern="1200" cap="none" spc="0" normalizeH="0" baseline="0" noProof="0">
                          <a:ln>
                            <a:noFill/>
                          </a:ln>
                          <a:solidFill>
                            <a:srgbClr val="44546A"/>
                          </a:solidFill>
                          <a:effectLst/>
                          <a:uLnTx/>
                          <a:uFillTx/>
                          <a:latin typeface="Calibri" panose="020F0502020204030204" pitchFamily="34" charset="0"/>
                          <a:ea typeface="Calibri" panose="020F0502020204030204" pitchFamily="34" charset="0"/>
                          <a:cs typeface="Calibri" panose="020F0502020204030204" pitchFamily="34" charset="0"/>
                        </a:rPr>
                        <a:t>SEND IN ADVANCE</a:t>
                      </a:r>
                      <a:endParaRPr kumimoji="0" lang="en-US" sz="1800" b="0" i="0" u="none" strike="noStrike" kern="1200" cap="none" spc="0" normalizeH="0" baseline="0" noProof="0" dirty="0">
                        <a:ln>
                          <a:noFill/>
                        </a:ln>
                        <a:solidFill>
                          <a:srgbClr val="44546A"/>
                        </a:solidFill>
                        <a:effectLst/>
                        <a:uLnTx/>
                        <a:uFillTx/>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234596535"/>
                  </a:ext>
                </a:extLst>
              </a:tr>
              <a:tr h="670265">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US" sz="1800" kern="1200" dirty="0">
                          <a:solidFill>
                            <a:schemeClr val="dk1"/>
                          </a:solidFill>
                          <a:effectLst/>
                          <a:latin typeface="+mn-lt"/>
                          <a:ea typeface="+mn-ea"/>
                          <a:cs typeface="+mn-cs"/>
                        </a:rPr>
                        <a:t>Employment Pay Change- Seniority Wage Progression / Pay Rate Change (Event)/ Pay changes (future dated) </a:t>
                      </a:r>
                      <a:endParaRPr lang="en-US" sz="180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kumimoji="0" lang="en-US" sz="1800" b="0" i="0" u="none" strike="noStrike" kern="1200" cap="none" spc="0" normalizeH="0" baseline="0" noProof="0" dirty="0">
                          <a:ln>
                            <a:noFill/>
                          </a:ln>
                          <a:solidFill>
                            <a:srgbClr val="44546A"/>
                          </a:solidFill>
                          <a:effectLst/>
                          <a:uLnTx/>
                          <a:uFillTx/>
                          <a:latin typeface="Calibri" panose="020F0502020204030204" pitchFamily="34" charset="0"/>
                          <a:ea typeface="Calibri" panose="020F0502020204030204" pitchFamily="34" charset="0"/>
                          <a:cs typeface="Calibri" panose="020F0502020204030204" pitchFamily="34" charset="0"/>
                        </a:rPr>
                        <a:t>SEND IN ADVANCE</a:t>
                      </a:r>
                    </a:p>
                  </a:txBody>
                  <a:tcPr marL="68580" marR="68580" marT="0" marB="0"/>
                </a:tc>
                <a:extLst>
                  <a:ext uri="{0D108BD9-81ED-4DB2-BD59-A6C34878D82A}">
                    <a16:rowId xmlns:a16="http://schemas.microsoft.com/office/drawing/2014/main" val="2642343913"/>
                  </a:ext>
                </a:extLst>
              </a:tr>
              <a:tr h="394754">
                <a:tc>
                  <a:txBody>
                    <a:bodyPr/>
                    <a:lstStyle/>
                    <a:p>
                      <a:pPr marL="0" marR="0">
                        <a:lnSpc>
                          <a:spcPct val="115000"/>
                        </a:lnSpc>
                        <a:spcBef>
                          <a:spcPts val="0"/>
                        </a:spcBef>
                        <a:spcAft>
                          <a:spcPts val="1000"/>
                        </a:spcAft>
                      </a:pPr>
                      <a:r>
                        <a:rPr lang="en-US" sz="180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Unpaid Leave of Absence (current and past dated)</a:t>
                      </a:r>
                    </a:p>
                  </a:txBody>
                  <a:tcPr marL="68580" marR="68580" marT="0" marB="0"/>
                </a:tc>
                <a:tc>
                  <a:txBody>
                    <a:bodyPr/>
                    <a:lstStyle/>
                    <a:p>
                      <a:pPr marL="0" marR="0">
                        <a:lnSpc>
                          <a:spcPct val="115000"/>
                        </a:lnSpc>
                        <a:spcBef>
                          <a:spcPts val="0"/>
                        </a:spcBef>
                        <a:spcAft>
                          <a:spcPts val="1000"/>
                        </a:spcAft>
                      </a:pPr>
                      <a:r>
                        <a:rPr lang="en-US" sz="1800" kern="1200" dirty="0">
                          <a:solidFill>
                            <a:srgbClr val="44546A"/>
                          </a:solidFill>
                          <a:effectLst/>
                          <a:latin typeface="Calibri" panose="020F0502020204030204" pitchFamily="34" charset="0"/>
                          <a:ea typeface="Calibri" panose="020F0502020204030204" pitchFamily="34" charset="0"/>
                          <a:cs typeface="Calibri" panose="020F0502020204030204" pitchFamily="34" charset="0"/>
                        </a:rPr>
                        <a:t>NOT IN SCOPE </a:t>
                      </a:r>
                    </a:p>
                  </a:txBody>
                  <a:tcPr marL="68580" marR="68580" marT="0" marB="0"/>
                </a:tc>
                <a:extLst>
                  <a:ext uri="{0D108BD9-81ED-4DB2-BD59-A6C34878D82A}">
                    <a16:rowId xmlns:a16="http://schemas.microsoft.com/office/drawing/2014/main" val="3510118110"/>
                  </a:ext>
                </a:extLst>
              </a:tr>
              <a:tr h="404110">
                <a:tc>
                  <a:txBody>
                    <a:bodyPr/>
                    <a:lstStyle/>
                    <a:p>
                      <a:pPr marL="0" marR="0" algn="l" defTabSz="914400" rtl="0" eaLnBrk="1" latinLnBrk="0" hangingPunct="1">
                        <a:lnSpc>
                          <a:spcPct val="115000"/>
                        </a:lnSpc>
                        <a:spcBef>
                          <a:spcPts val="0"/>
                        </a:spcBef>
                        <a:spcAft>
                          <a:spcPts val="1000"/>
                        </a:spcAft>
                      </a:pPr>
                      <a:r>
                        <a:rPr lang="en-US" sz="180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Unpaid Leave of Absence (future dated)</a:t>
                      </a:r>
                    </a:p>
                  </a:txBody>
                  <a:tcPr marL="68580" marR="68580" marT="0" marB="0"/>
                </a:tc>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kumimoji="0" lang="en-US" sz="1800" b="0" i="0" u="none" strike="noStrike" kern="1200" cap="none" spc="0" normalizeH="0" baseline="0" noProof="0">
                          <a:ln>
                            <a:noFill/>
                          </a:ln>
                          <a:solidFill>
                            <a:srgbClr val="44546A"/>
                          </a:solidFill>
                          <a:effectLst/>
                          <a:uLnTx/>
                          <a:uFillTx/>
                          <a:latin typeface="Calibri" panose="020F0502020204030204" pitchFamily="34" charset="0"/>
                          <a:ea typeface="Calibri" panose="020F0502020204030204" pitchFamily="34" charset="0"/>
                          <a:cs typeface="Calibri" panose="020F0502020204030204" pitchFamily="34" charset="0"/>
                        </a:rPr>
                        <a:t>NOT IN SCOPE </a:t>
                      </a:r>
                      <a:endParaRPr kumimoji="0" lang="en-US" sz="1800" b="0" i="0" u="none" strike="noStrike" kern="1200" cap="none" spc="0" normalizeH="0" baseline="0" noProof="0" dirty="0">
                        <a:ln>
                          <a:noFill/>
                        </a:ln>
                        <a:solidFill>
                          <a:srgbClr val="44546A"/>
                        </a:solidFill>
                        <a:effectLst/>
                        <a:uLnTx/>
                        <a:uFillTx/>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543643995"/>
                  </a:ext>
                </a:extLst>
              </a:tr>
              <a:tr h="421372">
                <a:tc>
                  <a:txBody>
                    <a:bodyPr/>
                    <a:lstStyle/>
                    <a:p>
                      <a:pPr marL="0" marR="0">
                        <a:lnSpc>
                          <a:spcPct val="115000"/>
                        </a:lnSpc>
                        <a:spcBef>
                          <a:spcPts val="0"/>
                        </a:spcBef>
                        <a:spcAft>
                          <a:spcPts val="1000"/>
                        </a:spcAft>
                      </a:pPr>
                      <a:r>
                        <a:rPr lang="en-US" sz="180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Paid Leave of Absence (current and past dated)</a:t>
                      </a:r>
                    </a:p>
                  </a:txBody>
                  <a:tcPr marL="68580" marR="68580" marT="0" marB="0"/>
                </a:tc>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kumimoji="0" lang="en-US" sz="1800" b="0" i="0" u="none" strike="noStrike" kern="1200" cap="none" spc="0" normalizeH="0" baseline="0" noProof="0">
                          <a:ln>
                            <a:noFill/>
                          </a:ln>
                          <a:solidFill>
                            <a:srgbClr val="44546A"/>
                          </a:solidFill>
                          <a:effectLst/>
                          <a:uLnTx/>
                          <a:uFillTx/>
                          <a:latin typeface="Calibri" panose="020F0502020204030204" pitchFamily="34" charset="0"/>
                          <a:ea typeface="Calibri" panose="020F0502020204030204" pitchFamily="34" charset="0"/>
                          <a:cs typeface="Calibri" panose="020F0502020204030204" pitchFamily="34" charset="0"/>
                        </a:rPr>
                        <a:t>NOT IN SCOPE </a:t>
                      </a:r>
                      <a:endParaRPr kumimoji="0" lang="en-US" sz="1800" b="0" i="0" u="none" strike="noStrike" kern="1200" cap="none" spc="0" normalizeH="0" baseline="0" noProof="0" dirty="0">
                        <a:ln>
                          <a:noFill/>
                        </a:ln>
                        <a:solidFill>
                          <a:srgbClr val="44546A"/>
                        </a:solidFill>
                        <a:effectLst/>
                        <a:uLnTx/>
                        <a:uFillTx/>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1668735"/>
                  </a:ext>
                </a:extLst>
              </a:tr>
              <a:tr h="270400">
                <a:tc>
                  <a:txBody>
                    <a:bodyPr/>
                    <a:lstStyle/>
                    <a:p>
                      <a:pPr marL="0" marR="0" algn="l" defTabSz="914400" rtl="0" eaLnBrk="1" latinLnBrk="0" hangingPunct="1">
                        <a:lnSpc>
                          <a:spcPct val="115000"/>
                        </a:lnSpc>
                        <a:spcBef>
                          <a:spcPts val="0"/>
                        </a:spcBef>
                        <a:spcAft>
                          <a:spcPts val="1000"/>
                        </a:spcAft>
                      </a:pPr>
                      <a:r>
                        <a:rPr lang="en-US" sz="180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Paid Leave of Absence (future dated)</a:t>
                      </a:r>
                    </a:p>
                  </a:txBody>
                  <a:tcPr marL="68580" marR="68580" marT="0" marB="0"/>
                </a:tc>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kumimoji="0" lang="en-US" sz="1800" b="0" i="0" u="none" strike="noStrike" kern="1200" cap="none" spc="0" normalizeH="0" baseline="0" noProof="0">
                          <a:ln>
                            <a:noFill/>
                          </a:ln>
                          <a:solidFill>
                            <a:srgbClr val="44546A"/>
                          </a:solidFill>
                          <a:effectLst/>
                          <a:uLnTx/>
                          <a:uFillTx/>
                          <a:latin typeface="Calibri" panose="020F0502020204030204" pitchFamily="34" charset="0"/>
                          <a:ea typeface="Calibri" panose="020F0502020204030204" pitchFamily="34" charset="0"/>
                          <a:cs typeface="Calibri" panose="020F0502020204030204" pitchFamily="34" charset="0"/>
                        </a:rPr>
                        <a:t>NOT IN SCOPE </a:t>
                      </a:r>
                      <a:endParaRPr kumimoji="0" lang="en-US" sz="1800" b="0" i="0" u="none" strike="noStrike" kern="1200" cap="none" spc="0" normalizeH="0" baseline="0" noProof="0" dirty="0">
                        <a:ln>
                          <a:noFill/>
                        </a:ln>
                        <a:solidFill>
                          <a:srgbClr val="44546A"/>
                        </a:solidFill>
                        <a:effectLst/>
                        <a:uLnTx/>
                        <a:uFillTx/>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200129439"/>
                  </a:ext>
                </a:extLst>
              </a:tr>
              <a:tr h="667335">
                <a:tc>
                  <a:txBody>
                    <a:bodyPr/>
                    <a:lstStyle/>
                    <a:p>
                      <a:pPr marL="0" marR="0" algn="l" defTabSz="914400" rtl="0" eaLnBrk="1" latinLnBrk="0" hangingPunct="1">
                        <a:lnSpc>
                          <a:spcPct val="115000"/>
                        </a:lnSpc>
                        <a:spcBef>
                          <a:spcPts val="0"/>
                        </a:spcBef>
                        <a:spcAft>
                          <a:spcPts val="1000"/>
                        </a:spcAft>
                      </a:pPr>
                      <a:r>
                        <a:rPr lang="en-US" sz="180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Canceled Paid/ Unpaid Leave of Absence (current, past and future dated)</a:t>
                      </a:r>
                    </a:p>
                  </a:txBody>
                  <a:tcPr marL="68580" marR="68580" marT="0" marB="0"/>
                </a:tc>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kumimoji="0" lang="en-US" sz="1800" b="0" i="0" u="none" strike="noStrike" kern="1200" cap="none" spc="0" normalizeH="0" baseline="0" noProof="0">
                          <a:ln>
                            <a:noFill/>
                          </a:ln>
                          <a:solidFill>
                            <a:srgbClr val="44546A"/>
                          </a:solidFill>
                          <a:effectLst/>
                          <a:uLnTx/>
                          <a:uFillTx/>
                          <a:latin typeface="Calibri" panose="020F0502020204030204" pitchFamily="34" charset="0"/>
                          <a:ea typeface="Calibri" panose="020F0502020204030204" pitchFamily="34" charset="0"/>
                          <a:cs typeface="Calibri" panose="020F0502020204030204" pitchFamily="34" charset="0"/>
                        </a:rPr>
                        <a:t>NOT IN SCOPE </a:t>
                      </a:r>
                      <a:endParaRPr kumimoji="0" lang="en-US" sz="1800" b="0" i="0" u="none" strike="noStrike" kern="1200" cap="none" spc="0" normalizeH="0" baseline="0" noProof="0" dirty="0">
                        <a:ln>
                          <a:noFill/>
                        </a:ln>
                        <a:solidFill>
                          <a:srgbClr val="44546A"/>
                        </a:solidFill>
                        <a:effectLst/>
                        <a:uLnTx/>
                        <a:uFillTx/>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692480254"/>
                  </a:ext>
                </a:extLst>
              </a:tr>
              <a:tr h="0">
                <a:tc>
                  <a:txBody>
                    <a:bodyPr/>
                    <a:lstStyle/>
                    <a:p>
                      <a:pPr marL="0" marR="0">
                        <a:lnSpc>
                          <a:spcPct val="115000"/>
                        </a:lnSpc>
                        <a:spcBef>
                          <a:spcPts val="0"/>
                        </a:spcBef>
                        <a:spcAft>
                          <a:spcPts val="1000"/>
                        </a:spcAft>
                      </a:pPr>
                      <a:r>
                        <a:rPr lang="en-US" sz="180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Return from Leave of Absence (Paid/ Unpaid- current and past dated)</a:t>
                      </a:r>
                    </a:p>
                  </a:txBody>
                  <a:tcPr marL="68580" marR="68580" marT="0" marB="0"/>
                </a:tc>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kumimoji="0" lang="en-US" sz="1800" b="0" i="0" u="none" strike="noStrike" kern="1200" cap="none" spc="0" normalizeH="0" baseline="0" noProof="0">
                          <a:ln>
                            <a:noFill/>
                          </a:ln>
                          <a:solidFill>
                            <a:srgbClr val="44546A"/>
                          </a:solidFill>
                          <a:effectLst/>
                          <a:uLnTx/>
                          <a:uFillTx/>
                          <a:latin typeface="Calibri" panose="020F0502020204030204" pitchFamily="34" charset="0"/>
                          <a:ea typeface="Calibri" panose="020F0502020204030204" pitchFamily="34" charset="0"/>
                          <a:cs typeface="Calibri" panose="020F0502020204030204" pitchFamily="34" charset="0"/>
                        </a:rPr>
                        <a:t>NOT IN SCOPE </a:t>
                      </a:r>
                      <a:endParaRPr kumimoji="0" lang="en-US" sz="1800" b="0" i="0" u="none" strike="noStrike" kern="1200" cap="none" spc="0" normalizeH="0" baseline="0" noProof="0" dirty="0">
                        <a:ln>
                          <a:noFill/>
                        </a:ln>
                        <a:solidFill>
                          <a:srgbClr val="44546A"/>
                        </a:solidFill>
                        <a:effectLst/>
                        <a:uLnTx/>
                        <a:uFillTx/>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02296894"/>
                  </a:ext>
                </a:extLst>
              </a:tr>
              <a:tr h="0">
                <a:tc>
                  <a:txBody>
                    <a:bodyPr/>
                    <a:lstStyle/>
                    <a:p>
                      <a:pPr marL="0" marR="0" algn="l" defTabSz="914400" rtl="0" eaLnBrk="1" latinLnBrk="0" hangingPunct="1">
                        <a:lnSpc>
                          <a:spcPct val="115000"/>
                        </a:lnSpc>
                        <a:spcBef>
                          <a:spcPts val="0"/>
                        </a:spcBef>
                        <a:spcAft>
                          <a:spcPts val="1000"/>
                        </a:spcAft>
                      </a:pPr>
                      <a:r>
                        <a:rPr lang="en-US" sz="180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Return from Leave of Absence (Paid/ Unpaid- future dated)</a:t>
                      </a:r>
                    </a:p>
                  </a:txBody>
                  <a:tcPr marL="68580" marR="68580" marT="0" marB="0"/>
                </a:tc>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kumimoji="0" lang="en-US" sz="1800" b="0" i="0" u="none" strike="noStrike" kern="1200" cap="none" spc="0" normalizeH="0" baseline="0" noProof="0" dirty="0">
                          <a:ln>
                            <a:noFill/>
                          </a:ln>
                          <a:solidFill>
                            <a:srgbClr val="44546A"/>
                          </a:solidFill>
                          <a:effectLst/>
                          <a:uLnTx/>
                          <a:uFillTx/>
                          <a:latin typeface="Calibri" panose="020F0502020204030204" pitchFamily="34" charset="0"/>
                          <a:ea typeface="Calibri" panose="020F0502020204030204" pitchFamily="34" charset="0"/>
                          <a:cs typeface="Calibri" panose="020F0502020204030204" pitchFamily="34" charset="0"/>
                        </a:rPr>
                        <a:t>NOT IN SCOPE </a:t>
                      </a:r>
                    </a:p>
                  </a:txBody>
                  <a:tcPr marL="68580" marR="68580" marT="0" marB="0"/>
                </a:tc>
                <a:extLst>
                  <a:ext uri="{0D108BD9-81ED-4DB2-BD59-A6C34878D82A}">
                    <a16:rowId xmlns:a16="http://schemas.microsoft.com/office/drawing/2014/main" val="1183764772"/>
                  </a:ext>
                </a:extLst>
              </a:tr>
            </a:tbl>
          </a:graphicData>
        </a:graphic>
      </p:graphicFrame>
    </p:spTree>
    <p:extLst>
      <p:ext uri="{BB962C8B-B14F-4D97-AF65-F5344CB8AC3E}">
        <p14:creationId xmlns:p14="http://schemas.microsoft.com/office/powerpoint/2010/main" val="3748677178"/>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Metadata/LabelInfo.xml><?xml version="1.0" encoding="utf-8"?>
<clbl:labelList xmlns:clbl="http://schemas.microsoft.com/office/2020/mipLabelMetadata">
  <clbl:label id="{e0793d39-0939-496d-b129-198edd916feb}" enabled="0" method="" siteId="{e0793d39-0939-496d-b129-198edd916feb}" removed="1"/>
</clbl:labelList>
</file>

<file path=docProps/app.xml><?xml version="1.0" encoding="utf-8"?>
<Properties xmlns="http://schemas.openxmlformats.org/officeDocument/2006/extended-properties" xmlns:vt="http://schemas.openxmlformats.org/officeDocument/2006/docPropsVTypes">
  <Template/>
  <TotalTime>1434</TotalTime>
  <Words>1718</Words>
  <Application>Microsoft Office PowerPoint</Application>
  <PresentationFormat>Widescreen</PresentationFormat>
  <Paragraphs>189</Paragraphs>
  <Slides>17</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4" baseType="lpstr">
      <vt:lpstr>Amasis MT Pro Black</vt:lpstr>
      <vt:lpstr>Arial</vt:lpstr>
      <vt:lpstr>Calibri</vt:lpstr>
      <vt:lpstr>Calibri Light</vt:lpstr>
      <vt:lpstr>Monotype Corsiva</vt:lpstr>
      <vt:lpstr>Office Theme</vt:lpstr>
      <vt:lpstr>Worksheet</vt:lpstr>
      <vt:lpstr>PowerPoint Presentation</vt:lpstr>
      <vt:lpstr>PowerPoint Presentation</vt:lpstr>
      <vt:lpstr>Proposed Architecture (To be 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Proposed Architecture detailed</dc:title>
  <dc:creator>Kar, Debjani</dc:creator>
  <cp:lastModifiedBy>Kar, Debjani</cp:lastModifiedBy>
  <cp:revision>24</cp:revision>
  <dcterms:created xsi:type="dcterms:W3CDTF">2022-10-21T11:38:27Z</dcterms:created>
  <dcterms:modified xsi:type="dcterms:W3CDTF">2024-03-16T03:24:30Z</dcterms:modified>
</cp:coreProperties>
</file>