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Homelessness</a:t>
            </a:r>
            <a:r>
              <a:rPr lang="en-US" dirty="0" smtClean="0"/>
              <a:t> in </a:t>
            </a:r>
            <a:br>
              <a:rPr lang="en-US" dirty="0" smtClean="0"/>
            </a:br>
            <a:r>
              <a:rPr lang="en-US" dirty="0" smtClean="0"/>
              <a:t>San Jose, California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COURSERA IBM DATA SCIENCE </a:t>
            </a:r>
          </a:p>
          <a:p>
            <a:r>
              <a:rPr lang="en-US" dirty="0" smtClean="0"/>
              <a:t>CAPSTONE PROJECT for PYTHON </a:t>
            </a:r>
            <a:endParaRPr lang="en-US" dirty="0" smtClean="0"/>
          </a:p>
          <a:p>
            <a:r>
              <a:rPr lang="en-US" dirty="0" smtClean="0"/>
              <a:t>IRA DE GUZMAN, CALIFORNIA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8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	WEEK </a:t>
            </a:r>
            <a:r>
              <a:rPr lang="en-US" dirty="0" smtClean="0"/>
              <a:t>2:</a:t>
            </a:r>
            <a:r>
              <a:rPr lang="en-US" dirty="0" smtClean="0"/>
              <a:t>	 </a:t>
            </a:r>
            <a:br>
              <a:rPr lang="en-US" dirty="0" smtClean="0"/>
            </a:br>
            <a:r>
              <a:rPr lang="en-US" sz="2700" dirty="0" smtClean="0"/>
              <a:t>[2] </a:t>
            </a:r>
            <a:r>
              <a:rPr lang="en-US" sz="2700" dirty="0" smtClean="0"/>
              <a:t>A full report consisting of the following components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12571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 smtClean="0"/>
              <a:t>B</a:t>
            </a:r>
            <a:r>
              <a:rPr lang="en-US" sz="2600" dirty="0" smtClean="0"/>
              <a:t>) DESCRIBE THE DATA THAT WILL BE USED TO SOLVE THE PROBLEM; AND THE SOURCE OF THE DATA.</a:t>
            </a:r>
            <a:endParaRPr lang="en-US" sz="2600" dirty="0" smtClean="0"/>
          </a:p>
          <a:p>
            <a:pPr marL="0" indent="0" fontAlgn="base">
              <a:buNone/>
            </a:pPr>
            <a:r>
              <a:rPr lang="en-US" sz="2200" dirty="0" smtClean="0"/>
              <a:t>The data was obtained from an accessible website </a:t>
            </a:r>
            <a:r>
              <a:rPr lang="en-US" sz="2200" b="1" dirty="0" smtClean="0"/>
              <a:t>data.sanjoseca.gov</a:t>
            </a:r>
            <a:r>
              <a:rPr lang="en-US" sz="2200" dirty="0" smtClean="0"/>
              <a:t>. Of the 42 datasets available to the public, none contains any </a:t>
            </a:r>
            <a:br>
              <a:rPr lang="en-US" sz="2200" dirty="0" smtClean="0"/>
            </a:br>
            <a:r>
              <a:rPr lang="en-US" sz="2200" dirty="0" smtClean="0"/>
              <a:t>latitude- and longitude coordinates. </a:t>
            </a:r>
            <a:r>
              <a:rPr lang="en-US" sz="2200" b="1" dirty="0" smtClean="0"/>
              <a:t>Foursquare</a:t>
            </a:r>
            <a:r>
              <a:rPr lang="en-US" sz="2200" dirty="0" smtClean="0"/>
              <a:t>, albeit a functional resource, </a:t>
            </a:r>
            <a:r>
              <a:rPr lang="en-US" sz="2200" b="1" dirty="0" smtClean="0"/>
              <a:t>does not emphasize non-business entities</a:t>
            </a:r>
            <a:r>
              <a:rPr lang="en-US" sz="2200" dirty="0" smtClean="0"/>
              <a:t>, much less affordable-housing units. 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The coordinates (for the addresses of the aforementioned units) were in fact obtained </a:t>
            </a:r>
            <a:r>
              <a:rPr lang="en-US" sz="2200" b="1" dirty="0" smtClean="0"/>
              <a:t>manually</a:t>
            </a:r>
            <a:r>
              <a:rPr lang="en-US" sz="2200" dirty="0" smtClean="0"/>
              <a:t>, using Google-driven </a:t>
            </a:r>
            <a:r>
              <a:rPr lang="en-US" sz="2200" b="1" dirty="0" smtClean="0"/>
              <a:t>mapcoordinates.net</a:t>
            </a:r>
            <a:r>
              <a:rPr lang="en-US" sz="2200" dirty="0" smtClean="0"/>
              <a:t>. The latitudes and longitudes are then logged into a separate table that was later merged with the public-accessed dataset.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919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	WEEK </a:t>
            </a:r>
            <a:r>
              <a:rPr lang="en-US" dirty="0" smtClean="0"/>
              <a:t>2:</a:t>
            </a:r>
            <a:r>
              <a:rPr lang="en-US" dirty="0" smtClean="0"/>
              <a:t>	 </a:t>
            </a:r>
            <a:br>
              <a:rPr lang="en-US" dirty="0" smtClean="0"/>
            </a:br>
            <a:r>
              <a:rPr lang="en-US" sz="2700" dirty="0" smtClean="0"/>
              <a:t>[2] </a:t>
            </a:r>
            <a:r>
              <a:rPr lang="en-US" sz="2700" dirty="0" smtClean="0"/>
              <a:t>A full report consisting of the following components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75790"/>
            <a:ext cx="8697927" cy="4439479"/>
          </a:xfrm>
        </p:spPr>
        <p:txBody>
          <a:bodyPr>
            <a:normAutofit/>
          </a:bodyPr>
          <a:lstStyle/>
          <a:p>
            <a:r>
              <a:rPr lang="en-US" sz="2600" dirty="0"/>
              <a:t>C</a:t>
            </a:r>
            <a:r>
              <a:rPr lang="en-US" sz="2600" dirty="0" smtClean="0"/>
              <a:t>) </a:t>
            </a:r>
            <a:r>
              <a:rPr lang="en-US" sz="2200" dirty="0" smtClean="0"/>
              <a:t>METHODOLOGY: DISCUSS AND DESCRIBE ANY EXPLORATORY DATA ANALYSIS, ANY INFERENTIAL STATISTICAL TESTING (IF ANY), AND WHAT MACHINE LEARNING WERE USED AND WHY.</a:t>
            </a:r>
          </a:p>
          <a:p>
            <a:pPr marL="0" indent="0" fontAlgn="base">
              <a:buNone/>
            </a:pPr>
            <a:r>
              <a:rPr lang="en-US" sz="2400" dirty="0"/>
              <a:t>The usual methodology of using Foursquare may not have been the most efficient as </a:t>
            </a:r>
            <a:r>
              <a:rPr lang="en-US" sz="2400" b="1" dirty="0" err="1"/>
              <a:t>Foursquare’s</a:t>
            </a:r>
            <a:r>
              <a:rPr lang="en-US" sz="2400" b="1" dirty="0"/>
              <a:t> </a:t>
            </a:r>
            <a:r>
              <a:rPr lang="en-US" sz="2400" dirty="0"/>
              <a:t>cornerstone (pardon the pun) is mainly businesses and other attractions, such as restaurants, bars, shops, parks, and most importantly, their auxiliary comments. </a:t>
            </a:r>
            <a:r>
              <a:rPr lang="en-US" sz="2400" b="1" dirty="0"/>
              <a:t>Residential areas are not included in the listings.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604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	WEEK </a:t>
            </a:r>
            <a:r>
              <a:rPr lang="en-US" dirty="0" smtClean="0"/>
              <a:t>2:</a:t>
            </a:r>
            <a:r>
              <a:rPr lang="en-US" dirty="0" smtClean="0"/>
              <a:t>	 </a:t>
            </a:r>
            <a:br>
              <a:rPr lang="en-US" dirty="0" smtClean="0"/>
            </a:br>
            <a:r>
              <a:rPr lang="en-US" sz="2700" dirty="0" smtClean="0"/>
              <a:t>[2] </a:t>
            </a:r>
            <a:r>
              <a:rPr lang="en-US" sz="2700" dirty="0" smtClean="0"/>
              <a:t>A full report consisting of the following components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75790"/>
            <a:ext cx="8671423" cy="4439479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C</a:t>
            </a:r>
            <a:r>
              <a:rPr lang="en-US" sz="2600" dirty="0" smtClean="0"/>
              <a:t>) </a:t>
            </a:r>
            <a:r>
              <a:rPr lang="en-US" sz="2200" dirty="0" smtClean="0"/>
              <a:t>METHODOLOGY: DISCUSS AND DESCRIBE ANY EXPLORATORY DATA ANALYSIS, ANY INFERENTIAL STATISTICAL TESTING (IF ANY), AND WHAT MACHINE LEARNING WERE USED AND WHY.</a:t>
            </a:r>
          </a:p>
          <a:p>
            <a:pPr marL="0" indent="0" fontAlgn="base">
              <a:buNone/>
            </a:pPr>
            <a:r>
              <a:rPr lang="en-US" sz="2400" dirty="0"/>
              <a:t>As mentioned earlier, obtaining the coordinates of affordable housing units from </a:t>
            </a:r>
            <a:r>
              <a:rPr lang="en-US" sz="2400" b="1" dirty="0"/>
              <a:t>Foursquare is nonviable. </a:t>
            </a:r>
            <a:r>
              <a:rPr lang="en-US" sz="2400" dirty="0"/>
              <a:t>The other option, albeit arduous, is to acquire the pertinent information from websites that generates the coordinates of specific, non-business addresses. The site that I chose for this project was </a:t>
            </a:r>
            <a:r>
              <a:rPr lang="en-US" sz="2400" b="1" dirty="0"/>
              <a:t>mapcoordines.net</a:t>
            </a:r>
            <a:r>
              <a:rPr lang="en-US" sz="2400" dirty="0"/>
              <a:t>.</a:t>
            </a:r>
          </a:p>
          <a:p>
            <a:pPr marL="0" indent="0" fontAlgn="base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391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	WEEK </a:t>
            </a:r>
            <a:r>
              <a:rPr lang="en-US" dirty="0" smtClean="0"/>
              <a:t>2:</a:t>
            </a:r>
            <a:r>
              <a:rPr lang="en-US" dirty="0" smtClean="0"/>
              <a:t>	 </a:t>
            </a:r>
            <a:br>
              <a:rPr lang="en-US" dirty="0" smtClean="0"/>
            </a:br>
            <a:r>
              <a:rPr lang="en-US" sz="2700" dirty="0" smtClean="0"/>
              <a:t>[2] </a:t>
            </a:r>
            <a:r>
              <a:rPr lang="en-US" sz="2700" dirty="0" smtClean="0"/>
              <a:t>A full report consisting of the following components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125710" cy="3777622"/>
          </a:xfrm>
        </p:spPr>
        <p:txBody>
          <a:bodyPr>
            <a:normAutofit/>
          </a:bodyPr>
          <a:lstStyle/>
          <a:p>
            <a:r>
              <a:rPr lang="en-US" sz="2600" dirty="0"/>
              <a:t>D</a:t>
            </a:r>
            <a:r>
              <a:rPr lang="en-US" sz="2600" dirty="0" smtClean="0"/>
              <a:t>) </a:t>
            </a:r>
            <a:r>
              <a:rPr lang="en-US" sz="2400" dirty="0" smtClean="0"/>
              <a:t>RESULTS SECTION WHERE YOU DISCUSS DETAILS</a:t>
            </a:r>
          </a:p>
          <a:p>
            <a:pPr marL="0" indent="0">
              <a:buNone/>
            </a:pPr>
            <a:r>
              <a:rPr lang="en-US" sz="2400" dirty="0"/>
              <a:t>Once the coordinates of the addresses were obtained and placed into a proprietary table, that table is then merged into a dataset obtained from </a:t>
            </a:r>
            <a:r>
              <a:rPr lang="en-US" sz="2400" b="1" dirty="0"/>
              <a:t>data.sanjoseca.gov </a:t>
            </a:r>
            <a:r>
              <a:rPr lang="en-US" sz="2400" dirty="0"/>
              <a:t>(“Affordable Family Housing Units-2020”).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The resulting merged </a:t>
            </a:r>
            <a:r>
              <a:rPr lang="en-US" sz="2400" dirty="0" err="1"/>
              <a:t>dataframe</a:t>
            </a:r>
            <a:r>
              <a:rPr lang="en-US" sz="2400" dirty="0"/>
              <a:t> is then mapped and clustered using FOLIUM</a:t>
            </a:r>
            <a:r>
              <a:rPr lang="en-US" sz="2400" dirty="0" smtClean="0"/>
              <a:t>. </a:t>
            </a:r>
            <a:r>
              <a:rPr lang="en-US" sz="2400" b="1" dirty="0" smtClean="0">
                <a:solidFill>
                  <a:srgbClr val="C00000"/>
                </a:solidFill>
              </a:rPr>
              <a:t>*See GITHUB link for Python results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519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	WEEK </a:t>
            </a:r>
            <a:r>
              <a:rPr lang="en-US" dirty="0" smtClean="0"/>
              <a:t>2:</a:t>
            </a:r>
            <a:r>
              <a:rPr lang="en-US" dirty="0" smtClean="0"/>
              <a:t>	 </a:t>
            </a:r>
            <a:br>
              <a:rPr lang="en-US" dirty="0" smtClean="0"/>
            </a:br>
            <a:r>
              <a:rPr lang="en-US" sz="2700" dirty="0" smtClean="0"/>
              <a:t>[2] </a:t>
            </a:r>
            <a:r>
              <a:rPr lang="en-US" sz="2700" dirty="0" smtClean="0"/>
              <a:t>A full report consisting of the following components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489605" cy="3777622"/>
          </a:xfrm>
        </p:spPr>
        <p:txBody>
          <a:bodyPr>
            <a:normAutofit/>
          </a:bodyPr>
          <a:lstStyle/>
          <a:p>
            <a:r>
              <a:rPr lang="en-US" sz="2600" dirty="0"/>
              <a:t>E</a:t>
            </a:r>
            <a:r>
              <a:rPr lang="en-US" sz="2600" dirty="0" smtClean="0"/>
              <a:t>) </a:t>
            </a:r>
            <a:r>
              <a:rPr lang="en-US" sz="2000" dirty="0" smtClean="0"/>
              <a:t>DISCUSSION SECTION WHERE YOU DISCUSS ANY OBSERVATIONS YOU NOTED AND ANY RECOMMENDATIONS </a:t>
            </a:r>
            <a:br>
              <a:rPr lang="en-US" sz="2000" dirty="0" smtClean="0"/>
            </a:br>
            <a:r>
              <a:rPr lang="en-US" sz="2000" dirty="0" smtClean="0"/>
              <a:t>YOU CAN MAKE BASED ON THE RESULTS.</a:t>
            </a:r>
            <a:br>
              <a:rPr lang="en-US" sz="20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The affordable housing units are mostly converted apartments, the majority of which are built </a:t>
            </a:r>
            <a:r>
              <a:rPr lang="en-US" sz="2400" dirty="0" smtClean="0"/>
              <a:t>around </a:t>
            </a:r>
            <a:r>
              <a:rPr lang="en-US" sz="2400" b="1" dirty="0" smtClean="0"/>
              <a:t>San </a:t>
            </a:r>
            <a:r>
              <a:rPr lang="en-US" sz="2400" b="1" dirty="0"/>
              <a:t>Jose</a:t>
            </a:r>
            <a:r>
              <a:rPr lang="en-US" sz="2400" dirty="0"/>
              <a:t>. A few are nestled on the west of San Jose, in the city of Campbell. But </a:t>
            </a:r>
            <a:r>
              <a:rPr lang="en-US" sz="2400" b="1" dirty="0"/>
              <a:t>none in the more affluent, adjacent cities </a:t>
            </a:r>
            <a:r>
              <a:rPr lang="en-US" sz="2400" dirty="0"/>
              <a:t>of Santa Clara, Los Gatos, Saratoga, and Cupertino.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9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	WEEK </a:t>
            </a:r>
            <a:r>
              <a:rPr lang="en-US" dirty="0" smtClean="0"/>
              <a:t>2:</a:t>
            </a:r>
            <a:r>
              <a:rPr lang="en-US" dirty="0" smtClean="0"/>
              <a:t>	 </a:t>
            </a:r>
            <a:br>
              <a:rPr lang="en-US" dirty="0" smtClean="0"/>
            </a:br>
            <a:r>
              <a:rPr lang="en-US" sz="2700" dirty="0" smtClean="0"/>
              <a:t>[2] </a:t>
            </a:r>
            <a:r>
              <a:rPr lang="en-US" sz="2700" dirty="0" smtClean="0"/>
              <a:t>A full report consisting of the following components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489605" cy="3777622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F) </a:t>
            </a:r>
            <a:r>
              <a:rPr lang="en-US" sz="2400" dirty="0" smtClean="0"/>
              <a:t>CONCLUSION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There are </a:t>
            </a:r>
            <a:r>
              <a:rPr lang="en-US" sz="2400" b="1" dirty="0"/>
              <a:t>no silver bullets </a:t>
            </a:r>
            <a:r>
              <a:rPr lang="en-US" sz="2400" dirty="0"/>
              <a:t>in solving the challenges that surround homelessness. Long-term solutions will alleviate these challenges in the future, but the more pressing need stresses </a:t>
            </a:r>
            <a:r>
              <a:rPr lang="en-US" sz="2400" dirty="0" smtClean="0"/>
              <a:t>to be in </a:t>
            </a:r>
            <a:r>
              <a:rPr lang="en-US" sz="2400" dirty="0"/>
              <a:t>the present. Short-term solutions, like building the </a:t>
            </a:r>
            <a:r>
              <a:rPr lang="en-US" sz="2400" i="1" dirty="0" smtClean="0"/>
              <a:t>de-rigueur </a:t>
            </a:r>
            <a:r>
              <a:rPr lang="en-US" sz="2400" i="1" dirty="0"/>
              <a:t>‘tiny homes’ </a:t>
            </a:r>
            <a:r>
              <a:rPr lang="en-US" sz="2400" dirty="0"/>
              <a:t>proved to be expeditious; albeit </a:t>
            </a:r>
            <a:r>
              <a:rPr lang="en-US" sz="2400" b="1" dirty="0"/>
              <a:t>the practice of converting and repurposing old apartments seems to be the sound choice</a:t>
            </a:r>
            <a:r>
              <a:rPr lang="en-US" sz="2400" dirty="0"/>
              <a:t> because it bypasses new construction to be undertaken.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597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	WEEK </a:t>
            </a:r>
            <a:r>
              <a:rPr lang="en-US" dirty="0" smtClean="0"/>
              <a:t>2:</a:t>
            </a:r>
            <a:r>
              <a:rPr lang="en-US" dirty="0" smtClean="0"/>
              <a:t>	 </a:t>
            </a:r>
            <a:br>
              <a:rPr lang="en-US" dirty="0" smtClean="0"/>
            </a:br>
            <a:r>
              <a:rPr lang="en-US" sz="2700" dirty="0" smtClean="0"/>
              <a:t>[3] </a:t>
            </a:r>
            <a:r>
              <a:rPr lang="en-US" sz="2700" dirty="0" smtClean="0"/>
              <a:t>CHOICE OF PRESENTATION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489605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PRESENTATION OR BLOGPOST</a:t>
            </a:r>
            <a:br>
              <a:rPr lang="en-US" sz="20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My choice for presentation is through (this) </a:t>
            </a:r>
            <a:r>
              <a:rPr lang="en-US" sz="2400" dirty="0" err="1" smtClean="0"/>
              <a:t>Powerpoint</a:t>
            </a:r>
            <a:r>
              <a:rPr lang="en-US" sz="2400" dirty="0" smtClean="0"/>
              <a:t>, and Folium-generated maps.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*See </a:t>
            </a:r>
            <a:r>
              <a:rPr lang="en-US" sz="2400" b="1" dirty="0" err="1" smtClean="0">
                <a:solidFill>
                  <a:srgbClr val="C00000"/>
                </a:solidFill>
              </a:rPr>
              <a:t>Github</a:t>
            </a:r>
            <a:r>
              <a:rPr lang="en-US" sz="2400" b="1" dirty="0" smtClean="0">
                <a:solidFill>
                  <a:srgbClr val="C00000"/>
                </a:solidFill>
              </a:rPr>
              <a:t> link for Python </a:t>
            </a:r>
            <a:r>
              <a:rPr lang="en-US" sz="2400" b="1" dirty="0">
                <a:solidFill>
                  <a:srgbClr val="C00000"/>
                </a:solidFill>
              </a:rPr>
              <a:t>codes </a:t>
            </a:r>
            <a:r>
              <a:rPr lang="en-US" sz="2400" b="1" dirty="0" smtClean="0">
                <a:solidFill>
                  <a:srgbClr val="C00000"/>
                </a:solidFill>
              </a:rPr>
              <a:t>and Folium maps.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4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	WEEK 1:	 </a:t>
            </a:r>
            <a:br>
              <a:rPr lang="en-US" dirty="0" smtClean="0"/>
            </a:br>
            <a:r>
              <a:rPr lang="en-US" sz="2200" dirty="0"/>
              <a:t>[1] Description of the problem and a discussion of the background.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San Jose has consistently landed </a:t>
            </a:r>
            <a:r>
              <a:rPr lang="en-US" sz="2400" b="1" dirty="0" smtClean="0"/>
              <a:t>among</a:t>
            </a:r>
            <a:r>
              <a:rPr lang="en-US" sz="2400" dirty="0" smtClean="0"/>
              <a:t> </a:t>
            </a:r>
            <a:r>
              <a:rPr lang="en-US" sz="2400" b="1" dirty="0" smtClean="0"/>
              <a:t>the most expensive housing markets i</a:t>
            </a:r>
            <a:r>
              <a:rPr lang="en-US" sz="2400" dirty="0" smtClean="0"/>
              <a:t>n the US. One unmissable downside is the ever surging rise of the homeless population. 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“The reasons for homeless are many and varied.” said Joe Simitian, President of the Santa Clara County Board of Supervisors. “The </a:t>
            </a:r>
            <a:r>
              <a:rPr lang="en-US" sz="2400" b="1" dirty="0" smtClean="0"/>
              <a:t>high costs and shortage of housing</a:t>
            </a:r>
            <a:r>
              <a:rPr lang="en-US" sz="2400" dirty="0" smtClean="0"/>
              <a:t> are making a bad problem worse.”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638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	WEEK 1:	 </a:t>
            </a:r>
            <a:br>
              <a:rPr lang="en-US" dirty="0" smtClean="0"/>
            </a:br>
            <a:r>
              <a:rPr lang="en-US" sz="2200" dirty="0"/>
              <a:t>[1] Description of the problem and a discussion of the background.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This presentation offers a glimpse of what the City of San Jose is doing to curb the seemingly </a:t>
            </a:r>
            <a:r>
              <a:rPr lang="en-US" sz="2400" b="1" dirty="0" smtClean="0"/>
              <a:t>inexorable increase in homelessness</a:t>
            </a:r>
            <a:r>
              <a:rPr lang="en-US" sz="2400" dirty="0" smtClean="0"/>
              <a:t>. Sam </a:t>
            </a:r>
            <a:r>
              <a:rPr lang="en-US" sz="2400" dirty="0" err="1" smtClean="0"/>
              <a:t>Liccardo</a:t>
            </a:r>
            <a:r>
              <a:rPr lang="en-US" sz="2400" dirty="0" smtClean="0"/>
              <a:t>, the Mayor of San Jose, wants to “double down on homeless prevention, and in turn, alleviate the human misery.”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841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148501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	WEEK 1:	 </a:t>
            </a:r>
            <a:br>
              <a:rPr lang="en-US" dirty="0" smtClean="0"/>
            </a:br>
            <a:r>
              <a:rPr lang="en-US" sz="2200" dirty="0" smtClean="0"/>
              <a:t>[1] Description of the problem and a discussion of the background.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CONTINUATION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“Homelessness</a:t>
            </a:r>
            <a:r>
              <a:rPr lang="en-US" sz="2400" dirty="0"/>
              <a:t>” is Councilman Raul </a:t>
            </a:r>
            <a:r>
              <a:rPr lang="en-US" sz="2400" dirty="0" err="1"/>
              <a:t>Peralez’s</a:t>
            </a:r>
            <a:r>
              <a:rPr lang="en-US" sz="2400" dirty="0"/>
              <a:t> number one </a:t>
            </a:r>
            <a:r>
              <a:rPr lang="en-US" sz="2400" dirty="0" smtClean="0"/>
              <a:t>priority. According to him, and others from San Jose Housing and the Santa </a:t>
            </a:r>
            <a:r>
              <a:rPr lang="en-US" sz="2400" dirty="0"/>
              <a:t>Clara County Supportive Housing, they have “solutions for almost 100% of the homeless on the streets.”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“</a:t>
            </a:r>
            <a:r>
              <a:rPr lang="en-US" sz="2400" b="1" dirty="0"/>
              <a:t>But the problem is far from over.” </a:t>
            </a:r>
            <a:r>
              <a:rPr lang="en-US" sz="2400" dirty="0" err="1"/>
              <a:t>Peralez</a:t>
            </a:r>
            <a:r>
              <a:rPr lang="en-US" sz="2400" dirty="0"/>
              <a:t> admits. San Jose voters approved of almost a billion dollars for affordable housing. </a:t>
            </a:r>
          </a:p>
        </p:txBody>
      </p:sp>
    </p:spTree>
    <p:extLst>
      <p:ext uri="{BB962C8B-B14F-4D97-AF65-F5344CB8AC3E}">
        <p14:creationId xmlns:p14="http://schemas.microsoft.com/office/powerpoint/2010/main" val="90998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	WEEK 1:	 </a:t>
            </a:r>
            <a:br>
              <a:rPr lang="en-US" dirty="0" smtClean="0"/>
            </a:br>
            <a:r>
              <a:rPr lang="en-US" sz="2700" dirty="0" smtClean="0"/>
              <a:t>[2] A description of the data and how it will be used </a:t>
            </a:r>
            <a:br>
              <a:rPr lang="en-US" sz="2700" dirty="0" smtClean="0"/>
            </a:br>
            <a:r>
              <a:rPr lang="en-US" sz="2700" dirty="0" smtClean="0"/>
              <a:t>      to solve the problem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DESCRIPTION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Affordable housing is one of my </a:t>
            </a:r>
            <a:r>
              <a:rPr lang="en-US" sz="2400" b="1" dirty="0" smtClean="0"/>
              <a:t>long-term solutions </a:t>
            </a:r>
            <a:r>
              <a:rPr lang="en-US" sz="2400" dirty="0" smtClean="0"/>
              <a:t>the City of San Jose is embarking on. According to </a:t>
            </a:r>
            <a:r>
              <a:rPr lang="en-US" sz="2400" dirty="0" err="1" smtClean="0"/>
              <a:t>Peralez</a:t>
            </a:r>
            <a:r>
              <a:rPr lang="en-US" sz="2400" dirty="0" smtClean="0"/>
              <a:t>, “we need more of these units, and we need them to get in the pipeline.” There are </a:t>
            </a:r>
            <a:r>
              <a:rPr lang="en-US" sz="2400" b="1" dirty="0" smtClean="0"/>
              <a:t>already projects in the San Jose downtown, and several more interspersed in the city</a:t>
            </a:r>
            <a:r>
              <a:rPr lang="en-US" sz="2400" dirty="0" smtClean="0"/>
              <a:t>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611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	WEEK 1:	 </a:t>
            </a:r>
            <a:br>
              <a:rPr lang="en-US" dirty="0" smtClean="0"/>
            </a:br>
            <a:r>
              <a:rPr lang="en-US" sz="2700" dirty="0" smtClean="0"/>
              <a:t>[2] A description of the data and how it will be used </a:t>
            </a:r>
            <a:br>
              <a:rPr lang="en-US" sz="2700" dirty="0" smtClean="0"/>
            </a:br>
            <a:r>
              <a:rPr lang="en-US" sz="2700" dirty="0" smtClean="0"/>
              <a:t>      to solve the problem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HOW DATA WILL BE USED</a:t>
            </a:r>
          </a:p>
          <a:p>
            <a:pPr marL="0" indent="0">
              <a:buNone/>
            </a:pPr>
            <a:r>
              <a:rPr lang="en-US" sz="2400" dirty="0" smtClean="0"/>
              <a:t>*</a:t>
            </a:r>
            <a:r>
              <a:rPr lang="en-US" sz="2400" dirty="0"/>
              <a:t>Information from data extracted from the</a:t>
            </a:r>
            <a:r>
              <a:rPr lang="en-US" sz="2400" b="1" dirty="0"/>
              <a:t> City of San Jose public website</a:t>
            </a:r>
            <a:r>
              <a:rPr lang="en-US" sz="2400" dirty="0"/>
              <a:t> will be discussed using Python and </a:t>
            </a:r>
            <a:r>
              <a:rPr lang="en-US" sz="2400" dirty="0" err="1"/>
              <a:t>Github</a:t>
            </a:r>
            <a:r>
              <a:rPr lang="en-US" sz="2400" dirty="0"/>
              <a:t>. Because the addresses that were extracted from the website were</a:t>
            </a:r>
            <a:r>
              <a:rPr lang="en-US" sz="2400" dirty="0">
                <a:solidFill>
                  <a:srgbClr val="C00000"/>
                </a:solidFill>
              </a:rPr>
              <a:t> (1) </a:t>
            </a:r>
            <a:r>
              <a:rPr lang="en-US" sz="2400" u="sng" dirty="0"/>
              <a:t>not businesses</a:t>
            </a:r>
            <a:r>
              <a:rPr lang="en-US" sz="2400" dirty="0"/>
              <a:t>, but considered “residences,” this category does not fall among the usual entities that one </a:t>
            </a:r>
            <a:r>
              <a:rPr lang="en-US" sz="2400" dirty="0" smtClean="0"/>
              <a:t>would find </a:t>
            </a:r>
            <a:r>
              <a:rPr lang="en-US" sz="2400" dirty="0"/>
              <a:t>in social-driven map apps such as </a:t>
            </a:r>
            <a:r>
              <a:rPr lang="en-US" sz="2400" b="1" dirty="0"/>
              <a:t>Foursquare</a:t>
            </a:r>
            <a:r>
              <a:rPr lang="en-US" sz="2400" dirty="0"/>
              <a:t>.</a:t>
            </a:r>
            <a:r>
              <a:rPr lang="en-US" sz="2400" dirty="0">
                <a:solidFill>
                  <a:srgbClr val="C00000"/>
                </a:solidFill>
              </a:rPr>
              <a:t> (2) </a:t>
            </a:r>
            <a:r>
              <a:rPr lang="en-US" sz="2400" dirty="0"/>
              <a:t>Furthermore the </a:t>
            </a:r>
            <a:r>
              <a:rPr lang="en-US" sz="2400" u="sng" dirty="0"/>
              <a:t>addresses obtained were incomplete</a:t>
            </a:r>
            <a:r>
              <a:rPr lang="en-US" sz="2400" dirty="0"/>
              <a:t>, </a:t>
            </a:r>
            <a:r>
              <a:rPr lang="en-US" sz="2400" i="1" dirty="0"/>
              <a:t>i.e. </a:t>
            </a:r>
            <a:r>
              <a:rPr lang="en-US" sz="2400" dirty="0"/>
              <a:t>there is no city and zip codes provided.</a:t>
            </a:r>
          </a:p>
        </p:txBody>
      </p:sp>
    </p:spTree>
    <p:extLst>
      <p:ext uri="{BB962C8B-B14F-4D97-AF65-F5344CB8AC3E}">
        <p14:creationId xmlns:p14="http://schemas.microsoft.com/office/powerpoint/2010/main" val="125234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	WEEK 1:	 </a:t>
            </a:r>
            <a:br>
              <a:rPr lang="en-US" dirty="0" smtClean="0"/>
            </a:br>
            <a:r>
              <a:rPr lang="en-US" sz="2700" dirty="0" smtClean="0"/>
              <a:t>[2] A description of the data and how it will be used </a:t>
            </a:r>
            <a:br>
              <a:rPr lang="en-US" sz="2700" dirty="0" smtClean="0"/>
            </a:br>
            <a:r>
              <a:rPr lang="en-US" sz="2700" dirty="0" smtClean="0"/>
              <a:t>      to solve the problem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HOW DATA WILL BE USED</a:t>
            </a:r>
          </a:p>
          <a:p>
            <a:pPr marL="0" indent="0">
              <a:buNone/>
            </a:pPr>
            <a:r>
              <a:rPr lang="en-US" sz="2400" dirty="0"/>
              <a:t>I have considered using a </a:t>
            </a:r>
            <a:r>
              <a:rPr lang="en-US" sz="2400" b="1" dirty="0"/>
              <a:t>Visual-Basic macro</a:t>
            </a:r>
            <a:r>
              <a:rPr lang="en-US" sz="2400" dirty="0"/>
              <a:t> in Excel (see sample of the coding below), but that too demands </a:t>
            </a:r>
            <a:r>
              <a:rPr lang="en-US" sz="2400" dirty="0" smtClean="0"/>
              <a:t>complete </a:t>
            </a:r>
            <a:r>
              <a:rPr lang="en-US" sz="2400" dirty="0"/>
              <a:t>addresses (number, street, city, zip code). The other option is to input these incomplete addresses to a location finder, that will generate the corresponding coordinates (latitude, longitude, and even </a:t>
            </a:r>
            <a:r>
              <a:rPr lang="en-US" sz="2400" dirty="0" smtClean="0"/>
              <a:t>elevation</a:t>
            </a:r>
            <a:r>
              <a:rPr lang="en-US" sz="2400" dirty="0"/>
              <a:t>).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But </a:t>
            </a:r>
            <a:r>
              <a:rPr lang="en-US" sz="2400" dirty="0"/>
              <a:t>that too </a:t>
            </a:r>
            <a:r>
              <a:rPr lang="en-US" sz="2400" b="1" dirty="0"/>
              <a:t>requires inputting the data manually</a:t>
            </a:r>
            <a:r>
              <a:rPr lang="en-US" sz="2400" dirty="0"/>
              <a:t>, and individually. An arduous task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sz="2400" b="1" dirty="0">
                <a:solidFill>
                  <a:srgbClr val="C00000"/>
                </a:solidFill>
              </a:rPr>
              <a:t>(Nonetheless, it was completed for this project!)</a:t>
            </a:r>
          </a:p>
        </p:txBody>
      </p:sp>
    </p:spTree>
    <p:extLst>
      <p:ext uri="{BB962C8B-B14F-4D97-AF65-F5344CB8AC3E}">
        <p14:creationId xmlns:p14="http://schemas.microsoft.com/office/powerpoint/2010/main" val="386213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	WEEK 1:	 </a:t>
            </a:r>
            <a:br>
              <a:rPr lang="en-US" dirty="0" smtClean="0"/>
            </a:br>
            <a:r>
              <a:rPr lang="en-US" sz="2700" dirty="0" smtClean="0"/>
              <a:t>[2] A description of the data and how it will be used </a:t>
            </a:r>
            <a:br>
              <a:rPr lang="en-US" sz="2700" dirty="0" smtClean="0"/>
            </a:br>
            <a:r>
              <a:rPr lang="en-US" sz="2700" dirty="0" smtClean="0"/>
              <a:t>      to solve the problem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2133600"/>
            <a:ext cx="8911687" cy="431977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HOW DATA WILL BE </a:t>
            </a:r>
            <a:r>
              <a:rPr lang="en-US" sz="2000" dirty="0" smtClean="0"/>
              <a:t>USED: the website </a:t>
            </a:r>
            <a:r>
              <a:rPr lang="en-US" sz="2000" b="1" dirty="0" smtClean="0"/>
              <a:t>webcoordinates.net</a:t>
            </a:r>
            <a:endParaRPr lang="en-US" sz="20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449" y="2672749"/>
            <a:ext cx="6330648" cy="37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0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	WEEK </a:t>
            </a:r>
            <a:r>
              <a:rPr lang="en-US" dirty="0" smtClean="0"/>
              <a:t>2:</a:t>
            </a:r>
            <a:r>
              <a:rPr lang="en-US" dirty="0" smtClean="0"/>
              <a:t>	 </a:t>
            </a:r>
            <a:br>
              <a:rPr lang="en-US" dirty="0" smtClean="0"/>
            </a:br>
            <a:r>
              <a:rPr lang="en-US" sz="2700" dirty="0" smtClean="0"/>
              <a:t>[2] </a:t>
            </a:r>
            <a:r>
              <a:rPr lang="en-US" sz="2700" dirty="0" smtClean="0"/>
              <a:t>A full report consisting of the following components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125710" cy="3777622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A) </a:t>
            </a:r>
            <a:r>
              <a:rPr lang="en-US" sz="2200" dirty="0" smtClean="0"/>
              <a:t>INTRODUCTION: WHERE YOU DISCUSS THE BUSINESS PROBLEM, AND WHO WOULD BE INTERESTED IN THE PROJECT</a:t>
            </a:r>
          </a:p>
          <a:p>
            <a:pPr marL="0" indent="0" fontAlgn="base">
              <a:buNone/>
            </a:pPr>
            <a:r>
              <a:rPr lang="en-US" sz="2400" dirty="0"/>
              <a:t>The data presented here are </a:t>
            </a:r>
            <a:r>
              <a:rPr lang="en-US" sz="2400" b="1" dirty="0"/>
              <a:t>public information</a:t>
            </a:r>
            <a:r>
              <a:rPr lang="en-US" sz="2400" dirty="0"/>
              <a:t>. The created maps derived from these data could be of interest to </a:t>
            </a:r>
            <a:r>
              <a:rPr lang="en-US" sz="2400" b="1" dirty="0"/>
              <a:t>contractors and architects </a:t>
            </a:r>
            <a:r>
              <a:rPr lang="en-US" sz="2400" dirty="0"/>
              <a:t>who may wish to study the distribution of the current (and future) affordable housing units interspersed more equally, so they could plan accordingly.</a:t>
            </a:r>
          </a:p>
          <a:p>
            <a:pPr marL="0" indent="0">
              <a:buNone/>
            </a:pPr>
            <a:r>
              <a:rPr lang="en-US" sz="2400" dirty="0"/>
              <a:t>But the recipients who will most benefit, of course, are the </a:t>
            </a:r>
            <a:r>
              <a:rPr lang="en-US" sz="2400" b="1" dirty="0"/>
              <a:t>non-profit organizations whose focus is homelessness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4304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206</TotalTime>
  <Words>600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Homelessness in  San Jose, California</vt:lpstr>
      <vt:lpstr>For  WEEK 1:   [1] Description of the problem and a discussion of the background.</vt:lpstr>
      <vt:lpstr>For  WEEK 1:   [1] Description of the problem and a discussion of the background.</vt:lpstr>
      <vt:lpstr>For  WEEK 1:   [1] Description of the problem and a discussion of the background.</vt:lpstr>
      <vt:lpstr>For  WEEK 1:   [2] A description of the data and how it will be used        to solve the problem</vt:lpstr>
      <vt:lpstr>For  WEEK 1:   [2] A description of the data and how it will be used        to solve the problem</vt:lpstr>
      <vt:lpstr>For  WEEK 1:   [2] A description of the data and how it will be used        to solve the problem</vt:lpstr>
      <vt:lpstr>For  WEEK 1:   [2] A description of the data and how it will be used        to solve the problem</vt:lpstr>
      <vt:lpstr>For  WEEK 2:   [2] A full report consisting of the following components</vt:lpstr>
      <vt:lpstr>For  WEEK 2:   [2] A full report consisting of the following components</vt:lpstr>
      <vt:lpstr>For  WEEK 2:   [2] A full report consisting of the following components</vt:lpstr>
      <vt:lpstr>For  WEEK 2:   [2] A full report consisting of the following components</vt:lpstr>
      <vt:lpstr>For  WEEK 2:   [2] A full report consisting of the following components</vt:lpstr>
      <vt:lpstr>For  WEEK 2:   [2] A full report consisting of the following components</vt:lpstr>
      <vt:lpstr>For  WEEK 2:   [2] A full report consisting of the following components</vt:lpstr>
      <vt:lpstr>For  WEEK 2:   [3] CHOICE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Homelessness in  San Jose, California</dc:title>
  <dc:creator>Ira</dc:creator>
  <cp:lastModifiedBy>Ira</cp:lastModifiedBy>
  <cp:revision>19</cp:revision>
  <dcterms:created xsi:type="dcterms:W3CDTF">2020-08-18T01:54:23Z</dcterms:created>
  <dcterms:modified xsi:type="dcterms:W3CDTF">2020-08-18T06:16:07Z</dcterms:modified>
</cp:coreProperties>
</file>