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etty.jpeg" descr="gett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612" y="-2338393"/>
            <a:ext cx="13749507" cy="1080711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How to help photographers to create more profitable content?"/>
          <p:cNvSpPr txBox="1"/>
          <p:nvPr>
            <p:ph type="subTitle" sz="quarter" idx="1"/>
          </p:nvPr>
        </p:nvSpPr>
        <p:spPr>
          <a:xfrm>
            <a:off x="1490514" y="5322851"/>
            <a:ext cx="20828001" cy="1587501"/>
          </a:xfrm>
          <a:prstGeom prst="rect">
            <a:avLst/>
          </a:prstGeom>
        </p:spPr>
        <p:txBody>
          <a:bodyPr/>
          <a:lstStyle>
            <a:lvl1pPr defTabSz="412750">
              <a:defRPr sz="5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How to help photographers to create more profitable content?</a:t>
            </a:r>
          </a:p>
        </p:txBody>
      </p:sp>
      <p:sp>
        <p:nvSpPr>
          <p:cNvPr id="121" name="Iryna Mishiev…"/>
          <p:cNvSpPr txBox="1"/>
          <p:nvPr/>
        </p:nvSpPr>
        <p:spPr>
          <a:xfrm>
            <a:off x="815652" y="9664427"/>
            <a:ext cx="6502035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Iryna Mishiev</a:t>
            </a:r>
          </a:p>
          <a:p>
            <a:pPr/>
            <a:r>
              <a:t>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parazzi.jpeg" descr="paparazz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381" y="47109"/>
            <a:ext cx="20317238" cy="1362178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hank you!"/>
          <p:cNvSpPr txBox="1"/>
          <p:nvPr/>
        </p:nvSpPr>
        <p:spPr>
          <a:xfrm>
            <a:off x="9746437" y="5715276"/>
            <a:ext cx="4891126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/>
            </a:pPr>
            <a:r>
              <a:rPr>
                <a:solidFill>
                  <a:srgbClr val="FFFFFF"/>
                </a:solidFill>
              </a:rPr>
              <a:t>Thank you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dentifying busi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business problem</a:t>
            </a:r>
          </a:p>
        </p:txBody>
      </p:sp>
      <p:sp>
        <p:nvSpPr>
          <p:cNvPr id="124" name="Has library of over 477 million assets.…"/>
          <p:cNvSpPr txBox="1"/>
          <p:nvPr>
            <p:ph type="body" sz="quarter" idx="1"/>
          </p:nvPr>
        </p:nvSpPr>
        <p:spPr>
          <a:xfrm>
            <a:off x="1657349" y="3149599"/>
            <a:ext cx="10223501" cy="3539586"/>
          </a:xfrm>
          <a:prstGeom prst="rect">
            <a:avLst/>
          </a:prstGeom>
        </p:spPr>
        <p:txBody>
          <a:bodyPr/>
          <a:lstStyle/>
          <a:p>
            <a:pPr marL="0" indent="0" defTabSz="701675">
              <a:spcBef>
                <a:spcPts val="3800"/>
              </a:spcBef>
              <a:buSzTx/>
              <a:buNone/>
              <a:defRPr sz="3230"/>
            </a:pPr>
            <a:r>
              <a:t>Has library of over 477 million assets.</a:t>
            </a:r>
          </a:p>
          <a:p>
            <a:pPr marL="0" indent="0" defTabSz="701675">
              <a:spcBef>
                <a:spcPts val="3800"/>
              </a:spcBef>
              <a:buSzTx/>
              <a:buNone/>
              <a:defRPr sz="3230"/>
            </a:pPr>
            <a:r>
              <a:t>Price is ranging between $0.5 till tens of thousand dollars </a:t>
            </a:r>
          </a:p>
          <a:p>
            <a:pPr marL="0" indent="0" defTabSz="701675">
              <a:spcBef>
                <a:spcPts val="3800"/>
              </a:spcBef>
              <a:buSzTx/>
              <a:buNone/>
              <a:defRPr sz="3230"/>
            </a:pPr>
            <a:r>
              <a:t>The higher price of photo the higher profit of the company.</a:t>
            </a:r>
          </a:p>
        </p:txBody>
      </p:sp>
      <p:sp>
        <p:nvSpPr>
          <p:cNvPr id="125" name="Arrow 10"/>
          <p:cNvSpPr/>
          <p:nvPr/>
        </p:nvSpPr>
        <p:spPr>
          <a:xfrm rot="5400000">
            <a:off x="5630358" y="7349773"/>
            <a:ext cx="1633724" cy="132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How to motivate photographers to create more profitable content?"/>
          <p:cNvSpPr txBox="1"/>
          <p:nvPr/>
        </p:nvSpPr>
        <p:spPr>
          <a:xfrm>
            <a:off x="1602104" y="9565219"/>
            <a:ext cx="9241184" cy="12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500"/>
              </a:spcBef>
              <a:defRPr sz="3900"/>
            </a:lvl1pPr>
          </a:lstStyle>
          <a:p>
            <a:pPr/>
            <a:r>
              <a:t>How to motivate photographers to create more profitable content?</a:t>
            </a:r>
          </a:p>
        </p:txBody>
      </p:sp>
      <p:pic>
        <p:nvPicPr>
          <p:cNvPr id="127" name="6-5.jpeg" descr="6-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6385" y="3149600"/>
            <a:ext cx="11455146" cy="7851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mpact hypothesis"/>
          <p:cNvSpPr txBox="1"/>
          <p:nvPr/>
        </p:nvSpPr>
        <p:spPr>
          <a:xfrm>
            <a:off x="1511345" y="1244191"/>
            <a:ext cx="934083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Impact hypothesis </a:t>
            </a:r>
          </a:p>
        </p:txBody>
      </p:sp>
      <p:sp>
        <p:nvSpPr>
          <p:cNvPr id="130" name="Risk and assumption"/>
          <p:cNvSpPr txBox="1"/>
          <p:nvPr/>
        </p:nvSpPr>
        <p:spPr>
          <a:xfrm>
            <a:off x="1511345" y="6336850"/>
            <a:ext cx="934083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751205">
              <a:defRPr b="0" sz="10192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7462"/>
              <a:t>Risk and assumption</a:t>
            </a:r>
            <a:r>
              <a:t> </a:t>
            </a:r>
          </a:p>
        </p:txBody>
      </p:sp>
      <p:sp>
        <p:nvSpPr>
          <p:cNvPr id="131" name="Making photo is creative and unpredictable process.…"/>
          <p:cNvSpPr txBox="1"/>
          <p:nvPr/>
        </p:nvSpPr>
        <p:spPr>
          <a:xfrm>
            <a:off x="1507093" y="8642281"/>
            <a:ext cx="8547556" cy="24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>
              <a:buSzPct val="125000"/>
              <a:buChar char="•"/>
            </a:pPr>
            <a:r>
              <a:t>Making photo is creative and unpredictable process.</a:t>
            </a:r>
          </a:p>
          <a:p>
            <a:pPr marL="396874" indent="-396874">
              <a:buSzPct val="125000"/>
              <a:buChar char="•"/>
            </a:pPr>
            <a:r>
              <a:t>If make the same recommendations for all photographers in specific location, the content can be similar.</a:t>
            </a:r>
          </a:p>
        </p:txBody>
      </p:sp>
      <p:sp>
        <p:nvSpPr>
          <p:cNvPr id="132" name="If photographers have access to comprehensive data analytical tools that will show what kind of content values, they will be motivated to create this kind of content."/>
          <p:cNvSpPr txBox="1"/>
          <p:nvPr/>
        </p:nvSpPr>
        <p:spPr>
          <a:xfrm>
            <a:off x="1507093" y="3758437"/>
            <a:ext cx="8547556" cy="19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photographers have access to comprehensive data analytical tools that will show what kind of content values, they will be motivated to create this kind of content. </a:t>
            </a:r>
          </a:p>
        </p:txBody>
      </p:sp>
      <p:pic>
        <p:nvPicPr>
          <p:cNvPr id="133" name="aa.jpeg" descr="a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1179" y="1376953"/>
            <a:ext cx="7146159" cy="1052903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*Leonardo DiCaprio hiding from the Paparazzi"/>
          <p:cNvSpPr txBox="1"/>
          <p:nvPr/>
        </p:nvSpPr>
        <p:spPr>
          <a:xfrm>
            <a:off x="14204398" y="12132910"/>
            <a:ext cx="577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500">
                <a:solidFill>
                  <a:srgbClr val="05050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*</a:t>
            </a:r>
            <a:r>
              <a:rPr sz="2200"/>
              <a:t>Leonardo DiCaprio hiding from the Paparazzi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Analysis. Content"/>
          <p:cNvSpPr txBox="1"/>
          <p:nvPr>
            <p:ph type="title"/>
          </p:nvPr>
        </p:nvSpPr>
        <p:spPr>
          <a:xfrm>
            <a:off x="1689100" y="355600"/>
            <a:ext cx="19433841" cy="1129570"/>
          </a:xfrm>
          <a:prstGeom prst="rect">
            <a:avLst/>
          </a:prstGeom>
        </p:spPr>
        <p:txBody>
          <a:bodyPr/>
          <a:lstStyle>
            <a:lvl1pPr defTabSz="487044">
              <a:defRPr sz="6607"/>
            </a:lvl1pPr>
          </a:lstStyle>
          <a:p>
            <a:pPr/>
            <a:r>
              <a:t>Data Analysis. Content</a:t>
            </a:r>
          </a:p>
        </p:txBody>
      </p:sp>
      <p:pic>
        <p:nvPicPr>
          <p:cNvPr id="137" name="Screen Shot 2022-05-17 at 7.52.11 PM.png" descr="Screen Shot 2022-05-17 at 7.5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388" y="2273720"/>
            <a:ext cx="10953469" cy="8441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22-05-17 at 7.51.57 PM.png" descr="Screen Shot 2022-05-17 at 7.51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0180" y="2297173"/>
            <a:ext cx="10953469" cy="10334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a Analysis. By Country"/>
          <p:cNvSpPr txBox="1"/>
          <p:nvPr>
            <p:ph type="title"/>
          </p:nvPr>
        </p:nvSpPr>
        <p:spPr>
          <a:xfrm>
            <a:off x="1689100" y="355600"/>
            <a:ext cx="18539038" cy="1210549"/>
          </a:xfrm>
          <a:prstGeom prst="rect">
            <a:avLst/>
          </a:prstGeom>
        </p:spPr>
        <p:txBody>
          <a:bodyPr/>
          <a:lstStyle>
            <a:lvl1pPr defTabSz="536575">
              <a:defRPr sz="7279"/>
            </a:lvl1pPr>
          </a:lstStyle>
          <a:p>
            <a:pPr/>
            <a:r>
              <a:t>Data Analysis. By Country</a:t>
            </a:r>
          </a:p>
        </p:txBody>
      </p:sp>
      <p:pic>
        <p:nvPicPr>
          <p:cNvPr id="141" name="Screen Shot 2022-05-17 at 8.02.41 PM.png" descr="Screen Shot 2022-05-17 at 8.02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642" y="2937883"/>
            <a:ext cx="11577308" cy="7840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22-05-17 at 8.22.10 PM.png" descr="Screen Shot 2022-05-17 at 8.22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6236" y="3555546"/>
            <a:ext cx="12113025" cy="7213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 Analysis. By News Outlet"/>
          <p:cNvSpPr txBox="1"/>
          <p:nvPr>
            <p:ph type="title"/>
          </p:nvPr>
        </p:nvSpPr>
        <p:spPr>
          <a:xfrm>
            <a:off x="1689100" y="355600"/>
            <a:ext cx="18623837" cy="1096206"/>
          </a:xfrm>
          <a:prstGeom prst="rect">
            <a:avLst/>
          </a:prstGeom>
        </p:spPr>
        <p:txBody>
          <a:bodyPr/>
          <a:lstStyle>
            <a:lvl1pPr defTabSz="478790">
              <a:defRPr sz="6496"/>
            </a:lvl1pPr>
          </a:lstStyle>
          <a:p>
            <a:pPr/>
            <a:r>
              <a:t>Data Analysis. By News Outlet</a:t>
            </a:r>
          </a:p>
        </p:txBody>
      </p:sp>
      <p:pic>
        <p:nvPicPr>
          <p:cNvPr id="145" name="Screen Shot 2022-05-17 at 8.42.44 PM.png" descr="Screen Shot 2022-05-17 at 8.42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421" y="2233382"/>
            <a:ext cx="7072358" cy="996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2-05-17 at 9.04.49 PM.png" descr="Screen Shot 2022-05-17 at 9.04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6377" y="2128842"/>
            <a:ext cx="8853166" cy="10571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22-05-17 at 9.03.26 PM.png" descr="Screen Shot 2022-05-17 at 9.03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69593" y="2692338"/>
            <a:ext cx="2496781" cy="2306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ommendations. What to do"/>
          <p:cNvSpPr txBox="1"/>
          <p:nvPr>
            <p:ph type="title"/>
          </p:nvPr>
        </p:nvSpPr>
        <p:spPr>
          <a:xfrm>
            <a:off x="1689100" y="355600"/>
            <a:ext cx="19712386" cy="1061643"/>
          </a:xfrm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pPr/>
            <a:r>
              <a:t>Recommendations. What to do</a:t>
            </a:r>
          </a:p>
        </p:txBody>
      </p:sp>
      <p:graphicFrame>
        <p:nvGraphicFramePr>
          <p:cNvPr id="150" name="Table"/>
          <p:cNvGraphicFramePr/>
          <p:nvPr/>
        </p:nvGraphicFramePr>
        <p:xfrm>
          <a:off x="1689100" y="2905783"/>
          <a:ext cx="9569263" cy="92964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784631"/>
                <a:gridCol w="4784631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Criteria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Recommendations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Whom to photograph?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2500">
                          <a:sym typeface="Helvetica Neue"/>
                        </a:defRPr>
                      </a:pPr>
                      <a:r>
                        <a:t>Justin Bieber</a:t>
                      </a:r>
                    </a:p>
                    <a:p>
                      <a:pPr defTabSz="457200">
                        <a:defRPr sz="2500">
                          <a:sym typeface="Helvetica Neue"/>
                        </a:defRPr>
                      </a:pPr>
                      <a:r>
                        <a:t>Brooklyn Beckham</a:t>
                      </a:r>
                    </a:p>
                    <a:p>
                      <a:pPr defTabSz="457200">
                        <a:defRPr sz="2500">
                          <a:sym typeface="Helvetica Neue"/>
                        </a:defRPr>
                      </a:pPr>
                      <a:r>
                        <a:t>Princess Märtha Louise</a:t>
                      </a:r>
                    </a:p>
                    <a:p>
                      <a:pPr defTabSz="457200">
                        <a:defRPr sz="2500">
                          <a:sym typeface="Helvetica Neue"/>
                        </a:defRPr>
                      </a:pPr>
                      <a:r>
                        <a:t>Caroline Wozniacki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Where to sell?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USA, United Kingdom , Denmark, Germany, Norway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To what kind of outlet to promote?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Broadcast, Magazine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Which clients to prioritize?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NY Post 🇺🇸, Daily Mail 🇬🇧, Se og Hør 🇳🇴, Her og Nu 🇩🇰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51" name="Screen Shot 2022-05-17 at 9.36.00 PM.png" descr="Screen Shot 2022-05-17 at 9.36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3335" y="2068425"/>
            <a:ext cx="7686165" cy="1047100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otal Revenue $28,766…"/>
          <p:cNvSpPr txBox="1"/>
          <p:nvPr/>
        </p:nvSpPr>
        <p:spPr>
          <a:xfrm>
            <a:off x="15758947" y="12601577"/>
            <a:ext cx="3214942" cy="127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Total Revenue $28,766</a:t>
            </a:r>
          </a:p>
          <a:p>
            <a:pPr>
              <a:defRPr sz="2300"/>
            </a:pPr>
            <a:r>
              <a:t>Number of sales 389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ommendations. What NOT to do"/>
          <p:cNvSpPr txBox="1"/>
          <p:nvPr>
            <p:ph type="title"/>
          </p:nvPr>
        </p:nvSpPr>
        <p:spPr>
          <a:xfrm>
            <a:off x="2891312" y="590815"/>
            <a:ext cx="18036047" cy="1003018"/>
          </a:xfrm>
          <a:prstGeom prst="rect">
            <a:avLst/>
          </a:prstGeom>
        </p:spPr>
        <p:txBody>
          <a:bodyPr/>
          <a:lstStyle>
            <a:lvl1pPr defTabSz="429259">
              <a:defRPr sz="5824"/>
            </a:lvl1pPr>
          </a:lstStyle>
          <a:p>
            <a:pPr/>
            <a:r>
              <a:t>Recommendations. What NOT to do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1689100" y="2905783"/>
          <a:ext cx="9569263" cy="92964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784631"/>
                <a:gridCol w="4784631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Criteria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Whom to not photograph?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500">
                          <a:sym typeface="Helvetica Neue"/>
                        </a:rPr>
                        <a:t>Hailey Clauson, Karolina Kurkova, Kris Jenner
Sidney Royel Selby lll
Jim Parsons, Todd Spiewak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Where not to sell?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500">
                          <a:sym typeface="Helvetica Neue"/>
                        </a:rPr>
                        <a:t>Estonia, Croatia
Serbia, Romania
Slovenia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To what kind of outlet to not promote?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Agent (subscriptions)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Which clients to not prioritize?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500">
                          <a:sym typeface="Helvetica Neue"/>
                        </a:rPr>
                        <a:t>Agent - East News Russia
Agent - East News s.p.z. oo
Agent - Forum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56" name="kurk.jpeg" descr="kurk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2713" y="1727363"/>
            <a:ext cx="5343244" cy="801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22-05-17 at 9.54.19 PM.png" descr="Screen Shot 2022-05-17 at 9.54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3407" y="3936617"/>
            <a:ext cx="5343243" cy="858157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otal Revenue $0,6…"/>
          <p:cNvSpPr txBox="1"/>
          <p:nvPr/>
        </p:nvSpPr>
        <p:spPr>
          <a:xfrm>
            <a:off x="13487025" y="9875758"/>
            <a:ext cx="2727720" cy="804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Total Revenue $0,6</a:t>
            </a:r>
          </a:p>
          <a:p>
            <a:pPr>
              <a:defRPr sz="2300"/>
            </a:pPr>
            <a:r>
              <a:t>Number of sales 1 </a:t>
            </a:r>
          </a:p>
        </p:txBody>
      </p:sp>
      <p:sp>
        <p:nvSpPr>
          <p:cNvPr id="159" name="Total Revenue $0,47…"/>
          <p:cNvSpPr txBox="1"/>
          <p:nvPr/>
        </p:nvSpPr>
        <p:spPr>
          <a:xfrm>
            <a:off x="19413206" y="12648617"/>
            <a:ext cx="2890128" cy="804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Total Revenue $0,47</a:t>
            </a:r>
          </a:p>
          <a:p>
            <a:pPr>
              <a:defRPr sz="2300"/>
            </a:pPr>
            <a:r>
              <a:t>Number of sales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uture data science steps"/>
          <p:cNvSpPr txBox="1"/>
          <p:nvPr>
            <p:ph type="title"/>
          </p:nvPr>
        </p:nvSpPr>
        <p:spPr>
          <a:xfrm>
            <a:off x="1584559" y="355600"/>
            <a:ext cx="19741416" cy="1095943"/>
          </a:xfrm>
          <a:prstGeom prst="rect">
            <a:avLst/>
          </a:prstGeom>
        </p:spPr>
        <p:txBody>
          <a:bodyPr/>
          <a:lstStyle>
            <a:lvl1pPr defTabSz="457200">
              <a:defRPr sz="60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Future data science steps</a:t>
            </a:r>
          </a:p>
        </p:txBody>
      </p:sp>
      <p:sp>
        <p:nvSpPr>
          <p:cNvPr id="162" name="Next step :…"/>
          <p:cNvSpPr txBox="1"/>
          <p:nvPr/>
        </p:nvSpPr>
        <p:spPr>
          <a:xfrm>
            <a:off x="2195470" y="3322167"/>
            <a:ext cx="8561955" cy="707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4200">
                <a:solidFill>
                  <a:srgbClr val="0E101A"/>
                </a:solidFill>
              </a:defRPr>
            </a:pPr>
            <a:r>
              <a:t>Next step :</a:t>
            </a:r>
          </a:p>
          <a:p>
            <a:pPr algn="l" defTabSz="457200">
              <a:defRPr b="0" sz="4200">
                <a:solidFill>
                  <a:srgbClr val="0E101A"/>
                </a:solidFill>
              </a:defRPr>
            </a:pPr>
          </a:p>
          <a:p>
            <a:pPr algn="l" defTabSz="457200">
              <a:defRPr b="0" sz="4200">
                <a:solidFill>
                  <a:srgbClr val="0E101A"/>
                </a:solidFill>
              </a:defRPr>
            </a:pPr>
            <a:r>
              <a:t>by using NLP techniques to work deeper with text descriptions of photos and retrieve additional information. New topics may be used as new features for the following analysis; thereby, recommendations will be more specific toward the content of images. </a:t>
            </a:r>
          </a:p>
        </p:txBody>
      </p:sp>
      <p:pic>
        <p:nvPicPr>
          <p:cNvPr id="163" name="gig1.jpeg" descr="gig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0969" y="2763836"/>
            <a:ext cx="6099339" cy="9151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igi2.jpg" descr="gigi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83851" y="2778619"/>
            <a:ext cx="6081154" cy="912173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Gigi Hadid"/>
          <p:cNvSpPr txBox="1"/>
          <p:nvPr/>
        </p:nvSpPr>
        <p:spPr>
          <a:xfrm>
            <a:off x="12547130" y="12199261"/>
            <a:ext cx="314701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Gigi Hadid </a:t>
            </a:r>
          </a:p>
        </p:txBody>
      </p:sp>
      <p:sp>
        <p:nvSpPr>
          <p:cNvPr id="166" name="Gigi Hadid with Chanel bag"/>
          <p:cNvSpPr txBox="1"/>
          <p:nvPr/>
        </p:nvSpPr>
        <p:spPr>
          <a:xfrm>
            <a:off x="18002398" y="12199261"/>
            <a:ext cx="504406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Gigi Hadid with Chanel bag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