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6BA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D8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  <a:lvl2pPr marL="1025769" indent="-390769" algn="ctr">
              <a:spcBef>
                <a:spcPts val="0"/>
              </a:spcBef>
              <a:defRPr i="1" sz="3200"/>
            </a:lvl2pPr>
            <a:lvl3pPr marL="1660769" indent="-390769" algn="ctr">
              <a:spcBef>
                <a:spcPts val="0"/>
              </a:spcBef>
              <a:defRPr i="1" sz="3200"/>
            </a:lvl3pPr>
            <a:lvl4pPr marL="2295769" indent="-390769" algn="ctr">
              <a:spcBef>
                <a:spcPts val="0"/>
              </a:spcBef>
              <a:defRPr i="1" sz="3200"/>
            </a:lvl4pPr>
            <a:lvl5pPr marL="2930769" indent="-390769" algn="ctr">
              <a:spcBef>
                <a:spcPts val="0"/>
              </a:spcBef>
              <a:defRPr i="1"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21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532241774_2880x1920.jpg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532241774_2880x1920.jpg"/>
          <p:cNvSpPr/>
          <p:nvPr>
            <p:ph type="pic" idx="21"/>
          </p:nvPr>
        </p:nvSpPr>
        <p:spPr>
          <a:xfrm>
            <a:off x="3125967" y="-393700"/>
            <a:ext cx="18135603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32204087_1355x1355.jpg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532205080_1647x1098.jpg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532205080_1647x1098.jpg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532204087_1355x1355.jpg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532241774_2880x1920.jpg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761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396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5031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666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dentifying patients with a risk of cardio disease"/>
          <p:cNvSpPr txBox="1"/>
          <p:nvPr>
            <p:ph type="ctrTitle"/>
          </p:nvPr>
        </p:nvSpPr>
        <p:spPr>
          <a:xfrm>
            <a:off x="1670865" y="8842658"/>
            <a:ext cx="20627456" cy="1768271"/>
          </a:xfrm>
          <a:prstGeom prst="rect">
            <a:avLst/>
          </a:prstGeom>
        </p:spPr>
        <p:txBody>
          <a:bodyPr/>
          <a:lstStyle/>
          <a:p>
            <a:pPr>
              <a:defRPr sz="7200">
                <a:solidFill>
                  <a:srgbClr val="004D80"/>
                </a:solidFill>
              </a:defRPr>
            </a:pPr>
            <a:r>
              <a:t>Identifying patients with a risk of cardio disease</a:t>
            </a:r>
            <a:r>
              <a:rPr sz="7000"/>
              <a:t> </a:t>
            </a:r>
          </a:p>
        </p:txBody>
      </p:sp>
      <p:sp>
        <p:nvSpPr>
          <p:cNvPr id="120" name="Iryna Mishiev…"/>
          <p:cNvSpPr txBox="1"/>
          <p:nvPr>
            <p:ph type="subTitle" sz="quarter" idx="1"/>
          </p:nvPr>
        </p:nvSpPr>
        <p:spPr>
          <a:xfrm>
            <a:off x="1778000" y="11252176"/>
            <a:ext cx="20828002" cy="1587502"/>
          </a:xfrm>
          <a:prstGeom prst="rect">
            <a:avLst/>
          </a:prstGeom>
        </p:spPr>
        <p:txBody>
          <a:bodyPr/>
          <a:lstStyle/>
          <a:p>
            <a:pPr>
              <a:defRPr sz="4100">
                <a:solidFill>
                  <a:srgbClr val="004D80"/>
                </a:solidFill>
              </a:defRPr>
            </a:pPr>
            <a:r>
              <a:t>Iryna Mishiev</a:t>
            </a:r>
          </a:p>
          <a:p>
            <a:pPr>
              <a:defRPr sz="4100">
                <a:solidFill>
                  <a:srgbClr val="004D80"/>
                </a:solidFill>
              </a:defRPr>
            </a:pPr>
            <a:r>
              <a:t>February 2021</a:t>
            </a:r>
          </a:p>
        </p:txBody>
      </p:sp>
      <p:pic>
        <p:nvPicPr>
          <p:cNvPr id="121" name="foto1.jpeg" descr="foto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154" y="165862"/>
            <a:ext cx="21824878" cy="93423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pportunity"/>
          <p:cNvSpPr txBox="1"/>
          <p:nvPr>
            <p:ph type="title"/>
          </p:nvPr>
        </p:nvSpPr>
        <p:spPr>
          <a:xfrm>
            <a:off x="1689100" y="355600"/>
            <a:ext cx="10223500" cy="2286000"/>
          </a:xfrm>
          <a:prstGeom prst="rect">
            <a:avLst/>
          </a:prstGeom>
        </p:spPr>
        <p:txBody>
          <a:bodyPr/>
          <a:lstStyle/>
          <a:p>
            <a:pPr algn="l">
              <a:defRPr sz="7400">
                <a:solidFill>
                  <a:srgbClr val="004D80"/>
                </a:solidFill>
              </a:defRPr>
            </a:pPr>
            <a:r>
              <a:t>Opportunity</a:t>
            </a:r>
            <a:r>
              <a:rPr sz="112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4" name="Objective:…"/>
          <p:cNvSpPr txBox="1"/>
          <p:nvPr>
            <p:ph type="body" sz="half" idx="1"/>
          </p:nvPr>
        </p:nvSpPr>
        <p:spPr>
          <a:xfrm>
            <a:off x="1689100" y="3516788"/>
            <a:ext cx="10223500" cy="8929212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3300">
                <a:solidFill>
                  <a:srgbClr val="004D80"/>
                </a:solidFill>
              </a:defRPr>
            </a:pPr>
            <a:r>
              <a:t>Objective: </a:t>
            </a:r>
          </a:p>
          <a:p>
            <a:pPr marL="0" indent="0">
              <a:buSzTx/>
              <a:buNone/>
              <a:defRPr sz="3300">
                <a:solidFill>
                  <a:srgbClr val="004D80"/>
                </a:solidFill>
              </a:defRPr>
            </a:pPr>
            <a:r>
              <a:t>Alert the medical practitioners about patients with a high risk of having heart diseases. </a:t>
            </a:r>
          </a:p>
          <a:p>
            <a:pPr marL="0" indent="0">
              <a:buSzTx/>
              <a:buNone/>
              <a:defRPr sz="3300">
                <a:solidFill>
                  <a:srgbClr val="004D80"/>
                </a:solidFill>
              </a:defRPr>
            </a:pPr>
          </a:p>
          <a:p>
            <a:pPr marL="0" indent="0">
              <a:buSzTx/>
              <a:buNone/>
              <a:defRPr sz="3300">
                <a:solidFill>
                  <a:srgbClr val="004D80"/>
                </a:solidFill>
              </a:defRPr>
            </a:pPr>
            <a:r>
              <a:t>Practical impact: </a:t>
            </a:r>
          </a:p>
          <a:p>
            <a:pPr marL="0" indent="0">
              <a:buSzTx/>
              <a:buNone/>
              <a:defRPr sz="3300">
                <a:solidFill>
                  <a:srgbClr val="004D80"/>
                </a:solidFill>
              </a:defRPr>
            </a:pPr>
            <a:r>
              <a:t>By highlighting patience with a high or medium-high risk of having the cardio disease, doctors will have an opportunity to prevent the development of the disease or put additional attention to this patient's condition. </a:t>
            </a:r>
          </a:p>
        </p:txBody>
      </p:sp>
      <p:pic>
        <p:nvPicPr>
          <p:cNvPr id="125" name="foto2.jpeg" descr="foto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55444" y="2133414"/>
            <a:ext cx="9449170" cy="94491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rocess and Tools"/>
          <p:cNvSpPr txBox="1"/>
          <p:nvPr>
            <p:ph type="title"/>
          </p:nvPr>
        </p:nvSpPr>
        <p:spPr>
          <a:xfrm>
            <a:off x="1689100" y="355600"/>
            <a:ext cx="10223500" cy="2286000"/>
          </a:xfrm>
          <a:prstGeom prst="rect">
            <a:avLst/>
          </a:prstGeom>
        </p:spPr>
        <p:txBody>
          <a:bodyPr/>
          <a:lstStyle>
            <a:lvl1pPr>
              <a:defRPr sz="7500">
                <a:solidFill>
                  <a:srgbClr val="004D80"/>
                </a:solidFill>
              </a:defRPr>
            </a:lvl1pPr>
          </a:lstStyle>
          <a:p>
            <a:pPr/>
            <a:r>
              <a:t>Process and Tools</a:t>
            </a:r>
          </a:p>
        </p:txBody>
      </p:sp>
      <p:sp>
        <p:nvSpPr>
          <p:cNvPr id="128" name="Data: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800734">
              <a:spcBef>
                <a:spcPts val="4300"/>
              </a:spcBef>
              <a:buSzTx/>
              <a:buNone/>
              <a:defRPr sz="3600">
                <a:solidFill>
                  <a:srgbClr val="004D80"/>
                </a:solidFill>
              </a:defRPr>
            </a:pPr>
            <a:r>
              <a:t>Data:</a:t>
            </a:r>
          </a:p>
          <a:p>
            <a:pPr marL="0" indent="0" defTabSz="800734">
              <a:spcBef>
                <a:spcPts val="4300"/>
              </a:spcBef>
              <a:buSzTx/>
              <a:buNone/>
              <a:defRPr sz="2600">
                <a:solidFill>
                  <a:srgbClr val="004D80"/>
                </a:solidFill>
              </a:defRPr>
            </a:pPr>
            <a:r>
              <a:t>Data from Kaggle consists of 70000 reports with patient notes, including physical exam findings, analysis reports, and diagnoses.</a:t>
            </a:r>
          </a:p>
          <a:p>
            <a:pPr marL="0" indent="0" defTabSz="800734">
              <a:spcBef>
                <a:spcPts val="4300"/>
              </a:spcBef>
              <a:buSzTx/>
              <a:buNone/>
              <a:defRPr sz="3600">
                <a:solidFill>
                  <a:srgbClr val="004D80"/>
                </a:solidFill>
              </a:defRPr>
            </a:pPr>
          </a:p>
          <a:p>
            <a:pPr marL="0" indent="0" defTabSz="800734">
              <a:spcBef>
                <a:spcPts val="4300"/>
              </a:spcBef>
              <a:buSzTx/>
              <a:buNone/>
              <a:defRPr sz="3600">
                <a:solidFill>
                  <a:srgbClr val="004D80"/>
                </a:solidFill>
              </a:defRPr>
            </a:pPr>
            <a:r>
              <a:t>Methodology:</a:t>
            </a:r>
          </a:p>
          <a:p>
            <a:pPr marL="0" indent="0" defTabSz="800734">
              <a:spcBef>
                <a:spcPts val="4300"/>
              </a:spcBef>
              <a:buSzTx/>
              <a:buNone/>
              <a:defRPr sz="2600">
                <a:solidFill>
                  <a:srgbClr val="004D80"/>
                </a:solidFill>
              </a:defRPr>
            </a:pPr>
            <a:r>
              <a:t>EDA and data cleaning, </a:t>
            </a:r>
          </a:p>
          <a:p>
            <a:pPr marL="0" indent="0" defTabSz="800734">
              <a:spcBef>
                <a:spcPts val="4300"/>
              </a:spcBef>
              <a:buSzTx/>
              <a:buNone/>
              <a:defRPr sz="2600">
                <a:solidFill>
                  <a:srgbClr val="004D80"/>
                </a:solidFill>
              </a:defRPr>
            </a:pPr>
            <a:r>
              <a:t>Feature engineering, </a:t>
            </a:r>
          </a:p>
          <a:p>
            <a:pPr marL="0" indent="0" defTabSz="800734">
              <a:spcBef>
                <a:spcPts val="4300"/>
              </a:spcBef>
              <a:buSzTx/>
              <a:buNone/>
              <a:defRPr sz="2600">
                <a:solidFill>
                  <a:srgbClr val="004D80"/>
                </a:solidFill>
              </a:defRPr>
            </a:pPr>
            <a:r>
              <a:t>Baselining - model Linear Regression, </a:t>
            </a:r>
          </a:p>
          <a:p>
            <a:pPr marL="0" indent="0" defTabSz="800734">
              <a:spcBef>
                <a:spcPts val="4300"/>
              </a:spcBef>
              <a:buSzTx/>
              <a:buNone/>
              <a:defRPr sz="2600">
                <a:solidFill>
                  <a:srgbClr val="004D80"/>
                </a:solidFill>
              </a:defRPr>
            </a:pPr>
            <a:r>
              <a:t>Modeling - kNN, Random Forests, Extra Trees, GBMs, Naive Bayes.</a:t>
            </a:r>
          </a:p>
          <a:p>
            <a:pPr marL="0" indent="0" defTabSz="800734">
              <a:spcBef>
                <a:spcPts val="4300"/>
              </a:spcBef>
              <a:buSzTx/>
              <a:buNone/>
              <a:defRPr sz="2600">
                <a:solidFill>
                  <a:srgbClr val="004D80"/>
                </a:solidFill>
              </a:defRPr>
            </a:pPr>
            <a:r>
              <a:t>Final Model selection and turning.</a:t>
            </a:r>
          </a:p>
        </p:txBody>
      </p:sp>
      <p:pic>
        <p:nvPicPr>
          <p:cNvPr id="129" name="foto4.jpeg" descr="foto4.jpeg"/>
          <p:cNvPicPr>
            <a:picLocks noChangeAspect="1"/>
          </p:cNvPicPr>
          <p:nvPr/>
        </p:nvPicPr>
        <p:blipFill>
          <a:blip r:embed="rId2">
            <a:extLst/>
          </a:blip>
          <a:srcRect l="13932" t="0" r="19723" b="260"/>
          <a:stretch>
            <a:fillRect/>
          </a:stretch>
        </p:blipFill>
        <p:spPr>
          <a:xfrm>
            <a:off x="12603798" y="3170039"/>
            <a:ext cx="10947829" cy="9255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inal Model Selection"/>
          <p:cNvSpPr txBox="1"/>
          <p:nvPr>
            <p:ph type="title"/>
          </p:nvPr>
        </p:nvSpPr>
        <p:spPr>
          <a:xfrm>
            <a:off x="2139068" y="869849"/>
            <a:ext cx="21005802" cy="2286002"/>
          </a:xfrm>
          <a:prstGeom prst="rect">
            <a:avLst/>
          </a:prstGeom>
        </p:spPr>
        <p:txBody>
          <a:bodyPr/>
          <a:lstStyle>
            <a:lvl1pPr algn="l" defTabSz="627379">
              <a:defRPr sz="7000">
                <a:solidFill>
                  <a:srgbClr val="004D80"/>
                </a:solidFill>
              </a:defRPr>
            </a:lvl1pPr>
          </a:lstStyle>
          <a:p>
            <a:pPr/>
            <a:r>
              <a:t>Final Model Selection</a:t>
            </a:r>
          </a:p>
        </p:txBody>
      </p:sp>
      <p:graphicFrame>
        <p:nvGraphicFramePr>
          <p:cNvPr id="132" name="Table"/>
          <p:cNvGraphicFramePr/>
          <p:nvPr/>
        </p:nvGraphicFramePr>
        <p:xfrm>
          <a:off x="1281985" y="4913403"/>
          <a:ext cx="12976305" cy="388919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162717"/>
                <a:gridCol w="2162717"/>
                <a:gridCol w="2162717"/>
                <a:gridCol w="2162717"/>
                <a:gridCol w="2162717"/>
                <a:gridCol w="2162717"/>
              </a:tblGrid>
              <a:tr h="194459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Logistic Regression 62.45%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kNN:  69.50%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Random Forest:  69.69%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Extra Trees:  66.69%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Gradient Boosting:  68.36%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Naive Bayes:  29.56%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94459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Helvetica Neue Medium"/>
                        </a:rPr>
                        <a:t>62.45%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pic>
        <p:nvPicPr>
          <p:cNvPr id="133" name="Screen Shot 2022-02-22 at 11.54.03 PM.png" descr="Screen Shot 2022-02-22 at 11.54.0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33920" y="4314974"/>
            <a:ext cx="10901719" cy="6965652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Random Forest start point…"/>
          <p:cNvSpPr txBox="1"/>
          <p:nvPr/>
        </p:nvSpPr>
        <p:spPr>
          <a:xfrm>
            <a:off x="1240209" y="8232894"/>
            <a:ext cx="8054331" cy="3849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>
                <a:solidFill>
                  <a:srgbClr val="004D80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Random Forest start point</a:t>
            </a:r>
          </a:p>
          <a:p>
            <a:pPr algn="l">
              <a:defRPr b="1">
                <a:solidFill>
                  <a:srgbClr val="004D80"/>
                </a:solidFill>
                <a:latin typeface="+mj-lt"/>
                <a:ea typeface="+mj-ea"/>
                <a:cs typeface="+mj-cs"/>
                <a:sym typeface="Helvetica Neue"/>
              </a:defRPr>
            </a:pPr>
          </a:p>
          <a:p>
            <a:pPr algn="l">
              <a:defRPr b="1">
                <a:solidFill>
                  <a:srgbClr val="004D80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Training accuracy:  98.45%</a:t>
            </a:r>
          </a:p>
          <a:p>
            <a:pPr algn="l">
              <a:defRPr b="1">
                <a:solidFill>
                  <a:srgbClr val="004D80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Val accuracy:  65.65%</a:t>
            </a:r>
          </a:p>
          <a:p>
            <a:pPr algn="l">
              <a:defRPr b="1">
                <a:solidFill>
                  <a:srgbClr val="004D80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Precision: 0.6671 </a:t>
            </a:r>
          </a:p>
          <a:p>
            <a:pPr algn="l">
              <a:defRPr b="1">
                <a:solidFill>
                  <a:srgbClr val="004D80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Recall: 0.6969 </a:t>
            </a:r>
          </a:p>
          <a:p>
            <a:pPr algn="l">
              <a:defRPr b="1">
                <a:solidFill>
                  <a:srgbClr val="004D80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F1: 0.6619</a:t>
            </a:r>
          </a:p>
        </p:txBody>
      </p:sp>
      <p:sp>
        <p:nvSpPr>
          <p:cNvPr id="135" name="Recall from different models"/>
          <p:cNvSpPr txBox="1"/>
          <p:nvPr/>
        </p:nvSpPr>
        <p:spPr>
          <a:xfrm>
            <a:off x="1454479" y="3315148"/>
            <a:ext cx="647417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>
                <a:solidFill>
                  <a:srgbClr val="004D8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Recall from different models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andom Forest. Summary Metrics"/>
          <p:cNvSpPr txBox="1"/>
          <p:nvPr>
            <p:ph type="title"/>
          </p:nvPr>
        </p:nvSpPr>
        <p:spPr>
          <a:xfrm>
            <a:off x="1689100" y="976983"/>
            <a:ext cx="21005800" cy="2286002"/>
          </a:xfrm>
          <a:prstGeom prst="rect">
            <a:avLst/>
          </a:prstGeom>
        </p:spPr>
        <p:txBody>
          <a:bodyPr/>
          <a:lstStyle>
            <a:lvl1pPr algn="l" defTabSz="346708">
              <a:defRPr sz="5000">
                <a:solidFill>
                  <a:srgbClr val="004D80"/>
                </a:solidFill>
              </a:defRPr>
            </a:lvl1pPr>
          </a:lstStyle>
          <a:p>
            <a:pPr/>
            <a:r>
              <a:t>Random Forest. Summary Metrics</a:t>
            </a:r>
          </a:p>
        </p:txBody>
      </p:sp>
      <p:pic>
        <p:nvPicPr>
          <p:cNvPr id="138" name="Screen Shot 2022-02-22 at 11.30.25 PM.png" descr="Screen Shot 2022-02-22 at 11.30.2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93455" y="3506082"/>
            <a:ext cx="8768738" cy="7384883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Random Forest accuracy after tune hyperparameters: Training:  76.04% Test set:  72.96%"/>
          <p:cNvSpPr txBox="1"/>
          <p:nvPr/>
        </p:nvSpPr>
        <p:spPr>
          <a:xfrm>
            <a:off x="1750105" y="3708791"/>
            <a:ext cx="8335314" cy="1970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>
                <a:solidFill>
                  <a:srgbClr val="004D80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Random Forest accuracy after tune hyperparameters:</a:t>
            </a:r>
            <a:br/>
            <a:r>
              <a:t>Training:  76.04%</a:t>
            </a:r>
            <a:br/>
            <a:r>
              <a:t>Test set:  72.96%</a:t>
            </a:r>
          </a:p>
        </p:txBody>
      </p:sp>
      <p:sp>
        <p:nvSpPr>
          <p:cNvPr id="140" name="Recall score with threshold 0.4:  77.03%"/>
          <p:cNvSpPr txBox="1"/>
          <p:nvPr/>
        </p:nvSpPr>
        <p:spPr>
          <a:xfrm>
            <a:off x="1775885" y="6746131"/>
            <a:ext cx="757356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>
                <a:solidFill>
                  <a:srgbClr val="004D8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Recall score with threshold 0.4:  77.03%</a:t>
            </a:r>
          </a:p>
        </p:txBody>
      </p:sp>
      <p:sp>
        <p:nvSpPr>
          <p:cNvPr id="141" name="ROC AUC score with threshold 0.4 =  0.72"/>
          <p:cNvSpPr txBox="1"/>
          <p:nvPr/>
        </p:nvSpPr>
        <p:spPr>
          <a:xfrm>
            <a:off x="1775885" y="8695179"/>
            <a:ext cx="7974904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>
                <a:solidFill>
                  <a:srgbClr val="004D8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ROC AUC score with threshold 0.4 =  0.72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Feature importance and Permutation import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800">
                <a:solidFill>
                  <a:srgbClr val="004D80"/>
                </a:solidFill>
              </a:defRPr>
            </a:lvl1pPr>
          </a:lstStyle>
          <a:p>
            <a:pPr/>
            <a:r>
              <a:t>Feature importance and Permutation importance</a:t>
            </a:r>
          </a:p>
        </p:txBody>
      </p:sp>
      <p:pic>
        <p:nvPicPr>
          <p:cNvPr id="144" name="Screen Shot 2022-02-23 at 12.34.38 AM.png" descr="Screen Shot 2022-02-23 at 12.34.38 AM.png"/>
          <p:cNvPicPr>
            <a:picLocks noChangeAspect="1"/>
          </p:cNvPicPr>
          <p:nvPr/>
        </p:nvPicPr>
        <p:blipFill>
          <a:blip r:embed="rId2">
            <a:extLst/>
          </a:blip>
          <a:srcRect l="1430" t="0" r="3041" b="0"/>
          <a:stretch>
            <a:fillRect/>
          </a:stretch>
        </p:blipFill>
        <p:spPr>
          <a:xfrm>
            <a:off x="12977859" y="2734022"/>
            <a:ext cx="8924019" cy="5223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Screen Shot 2022-02-23 at 12.36.19 AM.png" descr="Screen Shot 2022-02-23 at 12.36.19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7344" y="3136220"/>
            <a:ext cx="8924134" cy="55395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Screen Shot 2022-02-23 at 12.34.10 AM.png" descr="Screen Shot 2022-02-23 at 12.34.10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739399" y="7478744"/>
            <a:ext cx="9745904" cy="5351458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Systolic_blood_pressure…"/>
          <p:cNvSpPr txBox="1"/>
          <p:nvPr/>
        </p:nvSpPr>
        <p:spPr>
          <a:xfrm>
            <a:off x="3619952" y="9405385"/>
            <a:ext cx="9991809" cy="244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>
                <a:solidFill>
                  <a:srgbClr val="004D80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Systolic_blood_pressure</a:t>
            </a:r>
          </a:p>
          <a:p>
            <a:pPr algn="l">
              <a:defRPr b="1">
                <a:solidFill>
                  <a:srgbClr val="004D80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Age	</a:t>
            </a:r>
          </a:p>
          <a:p>
            <a:pPr algn="l">
              <a:defRPr b="1">
                <a:solidFill>
                  <a:srgbClr val="004D80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Cholesterol</a:t>
            </a:r>
          </a:p>
          <a:p>
            <a:pPr algn="l">
              <a:defRPr b="1">
                <a:solidFill>
                  <a:srgbClr val="004D80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Diastolic_blood_pressure	</a:t>
            </a:r>
          </a:p>
          <a:p>
            <a:pPr algn="l">
              <a:defRPr b="1">
                <a:solidFill>
                  <a:srgbClr val="004D80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Glucose level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High and Medium Risk Grou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0065">
              <a:defRPr sz="7000">
                <a:solidFill>
                  <a:srgbClr val="004D80"/>
                </a:solidFill>
              </a:defRPr>
            </a:lvl1pPr>
          </a:lstStyle>
          <a:p>
            <a:pPr/>
            <a:r>
              <a:t>High, Medium, and Low Risk Groups</a:t>
            </a:r>
          </a:p>
        </p:txBody>
      </p:sp>
      <p:graphicFrame>
        <p:nvGraphicFramePr>
          <p:cNvPr id="150" name="Table"/>
          <p:cNvGraphicFramePr/>
          <p:nvPr/>
        </p:nvGraphicFramePr>
        <p:xfrm>
          <a:off x="2067763" y="2991218"/>
          <a:ext cx="20261174" cy="955649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7356342"/>
                <a:gridCol w="4301810"/>
                <a:gridCol w="4293028"/>
                <a:gridCol w="4297292"/>
              </a:tblGrid>
              <a:tr h="2241759">
                <a:tc>
                  <a:txBody>
                    <a:bodyPr/>
                    <a:lstStyle/>
                    <a:p>
                      <a:pPr indent="457200">
                        <a:defRPr>
                          <a:sym typeface="Helvetica Neue"/>
                        </a:defRPr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 Neue"/>
                        </a:rPr>
                        <a:t>High Risk P 70-100%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 Neue"/>
                        </a:rPr>
                        <a:t>Medium Risk
P 40-70%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Helvetica Neue"/>
                        </a:rPr>
                        <a:t>Low Risk
P 1-40%</a:t>
                      </a:r>
                    </a:p>
                  </a:txBody>
                  <a:tcPr marL="0" marR="0" marT="0" marB="0" anchor="t" anchorCtr="0" horzOverflow="overflow"/>
                </a:tc>
              </a:tr>
              <a:tr h="1079048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300">
                          <a:solidFill>
                            <a:srgbClr val="FFFFFF"/>
                          </a:solidFill>
                          <a:sym typeface="Helvetica Neue"/>
                        </a:rPr>
                        <a:t>Gender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7200">
                        <a:defRPr sz="1800"/>
                      </a:pPr>
                      <a:r>
                        <a:rPr sz="2400">
                          <a:sym typeface="Helvetica Neue Medium"/>
                        </a:rPr>
                        <a:t>Women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7200">
                        <a:defRPr sz="1800"/>
                      </a:pPr>
                      <a:r>
                        <a:rPr sz="2400">
                          <a:sym typeface="Helvetica Neue Medium"/>
                        </a:rPr>
                        <a:t>Women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7200">
                        <a:defRPr sz="1800"/>
                      </a:pPr>
                      <a:r>
                        <a:rPr sz="2400">
                          <a:sym typeface="Helvetica Neue Medium"/>
                        </a:rPr>
                        <a:t>Momen/Men</a:t>
                      </a:r>
                    </a:p>
                  </a:txBody>
                  <a:tcPr marL="0" marR="0" marT="0" marB="0" anchor="t" anchorCtr="0" horzOverflow="overflow"/>
                </a:tc>
              </a:tr>
              <a:tr h="971345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300">
                          <a:solidFill>
                            <a:srgbClr val="FFFFFF"/>
                          </a:solidFill>
                          <a:sym typeface="Helvetica Neue"/>
                        </a:rPr>
                        <a:t>Age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7200">
                        <a:defRPr sz="1800"/>
                      </a:pPr>
                      <a:r>
                        <a:rPr sz="2400">
                          <a:sym typeface="Helvetica Neue Medium"/>
                        </a:rPr>
                        <a:t>60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7200">
                        <a:defRPr sz="1800"/>
                      </a:pPr>
                      <a:r>
                        <a:rPr sz="2400">
                          <a:sym typeface="Helvetica Neue Medium"/>
                        </a:rPr>
                        <a:t>57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7200">
                        <a:defRPr sz="1800"/>
                      </a:pPr>
                      <a:r>
                        <a:rPr sz="2400">
                          <a:sym typeface="Helvetica Neue Medium"/>
                        </a:rPr>
                        <a:t>50</a:t>
                      </a:r>
                    </a:p>
                  </a:txBody>
                  <a:tcPr marL="0" marR="0" marT="0" marB="0" anchor="t" anchorCtr="0" horzOverflow="overflow"/>
                </a:tc>
              </a:tr>
              <a:tr h="1035549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300">
                          <a:solidFill>
                            <a:srgbClr val="FFFFFF"/>
                          </a:solidFill>
                          <a:sym typeface="Helvetica Neue"/>
                        </a:rPr>
                        <a:t>Systolic blood pressure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7200">
                        <a:defRPr sz="1800"/>
                      </a:pPr>
                      <a:r>
                        <a:rPr sz="2400">
                          <a:sym typeface="Helvetica Neue Medium"/>
                        </a:rPr>
                        <a:t>145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7200">
                        <a:defRPr sz="1800"/>
                      </a:pPr>
                      <a:r>
                        <a:rPr sz="2400">
                          <a:sym typeface="Helvetica Neue Medium"/>
                        </a:rPr>
                        <a:t>123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7200">
                        <a:defRPr sz="1800"/>
                      </a:pPr>
                      <a:r>
                        <a:rPr sz="2400">
                          <a:sym typeface="Helvetica Neue Medium"/>
                        </a:rPr>
                        <a:t>115</a:t>
                      </a:r>
                    </a:p>
                  </a:txBody>
                  <a:tcPr marL="0" marR="0" marT="0" marB="0" anchor="t" anchorCtr="0" horzOverflow="overflow"/>
                </a:tc>
              </a:tr>
              <a:tr h="929828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300">
                          <a:solidFill>
                            <a:srgbClr val="FFFFFF"/>
                          </a:solidFill>
                          <a:sym typeface="Helvetica Neue"/>
                        </a:rPr>
                        <a:t>Diastolic blood pressure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7200">
                        <a:defRPr sz="1800"/>
                      </a:pPr>
                      <a:r>
                        <a:rPr sz="2400">
                          <a:sym typeface="Helvetica Neue Medium"/>
                        </a:rPr>
                        <a:t>90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7200">
                        <a:defRPr sz="1800"/>
                      </a:pPr>
                      <a:r>
                        <a:rPr sz="2400">
                          <a:sym typeface="Helvetica Neue Medium"/>
                        </a:rPr>
                        <a:t>80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7200">
                        <a:defRPr sz="1800"/>
                      </a:pPr>
                      <a:r>
                        <a:rPr sz="2400">
                          <a:sym typeface="Helvetica Neue Medium"/>
                        </a:rPr>
                        <a:t>75</a:t>
                      </a:r>
                    </a:p>
                  </a:txBody>
                  <a:tcPr marL="0" marR="0" marT="0" marB="0" anchor="t" anchorCtr="0" horzOverflow="overflow"/>
                </a:tc>
              </a:tr>
              <a:tr h="1032905">
                <a:tc>
                  <a:txBody>
                    <a:bodyPr/>
                    <a:lstStyle/>
                    <a:p>
                      <a:pPr algn="l">
                        <a:defRPr sz="3300">
                          <a:solidFill>
                            <a:srgbClr val="004D80"/>
                          </a:solidFill>
                          <a:sym typeface="Helvetica Neue"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Glucose level     </a:t>
                      </a:r>
                      <a:r>
                        <a:t>            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7200">
                        <a:defRPr sz="1800"/>
                      </a:pPr>
                      <a:r>
                        <a:rPr sz="2400">
                          <a:sym typeface="Helvetica Neue Medium"/>
                        </a:rPr>
                        <a:t>Normal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7200">
                        <a:defRPr sz="1800"/>
                      </a:pPr>
                      <a:r>
                        <a:rPr sz="2400">
                          <a:sym typeface="Helvetica Neue Medium"/>
                        </a:rPr>
                        <a:t>Normal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7200">
                        <a:defRPr sz="1800"/>
                      </a:pPr>
                      <a:r>
                        <a:rPr sz="2400">
                          <a:sym typeface="Helvetica Neue Medium"/>
                        </a:rPr>
                        <a:t>Normal</a:t>
                      </a:r>
                    </a:p>
                  </a:txBody>
                  <a:tcPr marL="0" marR="0" marT="0" marB="0" anchor="t" anchorCtr="0" horzOverflow="overflow"/>
                </a:tc>
              </a:tr>
              <a:tr h="1097439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300">
                          <a:solidFill>
                            <a:srgbClr val="FFFFFF"/>
                          </a:solidFill>
                          <a:sym typeface="Helvetica Neue"/>
                        </a:rPr>
                        <a:t>Cholesterol level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7200">
                        <a:defRPr sz="1800"/>
                      </a:pPr>
                      <a:r>
                        <a:rPr sz="2400">
                          <a:sym typeface="Helvetica Neue Medium"/>
                        </a:rPr>
                        <a:t>High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7200">
                        <a:defRPr sz="1800"/>
                      </a:pPr>
                      <a:r>
                        <a:rPr sz="2400">
                          <a:sym typeface="Helvetica Neue Medium"/>
                        </a:rPr>
                        <a:t>Normal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7200">
                        <a:defRPr sz="1800"/>
                      </a:pPr>
                      <a:r>
                        <a:rPr sz="2400">
                          <a:sym typeface="Helvetica Neue Medium"/>
                        </a:rPr>
                        <a:t>Normal</a:t>
                      </a:r>
                    </a:p>
                  </a:txBody>
                  <a:tcPr marL="0" marR="0" marT="0" marB="0" anchor="t" anchorCtr="0" horzOverflow="overflow"/>
                </a:tc>
              </a:tr>
              <a:tr h="115591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300">
                          <a:solidFill>
                            <a:srgbClr val="FFFFFF"/>
                          </a:solidFill>
                          <a:sym typeface="Helvetica Neue"/>
                        </a:rPr>
                        <a:t>Body index         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7200">
                        <a:defRPr sz="1800"/>
                      </a:pPr>
                      <a:r>
                        <a:rPr sz="2400">
                          <a:sym typeface="Helvetica Neue Medium"/>
                        </a:rPr>
                        <a:t>Overwight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7200">
                        <a:defRPr sz="1800"/>
                      </a:pPr>
                      <a:r>
                        <a:rPr sz="2400">
                          <a:sym typeface="Helvetica Neue Medium"/>
                        </a:rPr>
                        <a:t>Overwight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7200">
                        <a:defRPr sz="1800"/>
                      </a:pPr>
                      <a:r>
                        <a:rPr sz="2400">
                          <a:sym typeface="Helvetica Neue Medium"/>
                        </a:rPr>
                        <a:t>Healthy Range 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final1.jpeg" descr="final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3261" y="920537"/>
            <a:ext cx="21117477" cy="11874927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Thank you!"/>
          <p:cNvSpPr txBox="1"/>
          <p:nvPr/>
        </p:nvSpPr>
        <p:spPr>
          <a:xfrm>
            <a:off x="8501467" y="5965304"/>
            <a:ext cx="5620920" cy="1353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3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