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dentifying patients with a risk of cardio disease"/>
          <p:cNvSpPr txBox="1"/>
          <p:nvPr>
            <p:ph type="ctrTitle"/>
          </p:nvPr>
        </p:nvSpPr>
        <p:spPr>
          <a:xfrm>
            <a:off x="1670864" y="8842659"/>
            <a:ext cx="20627457" cy="1768270"/>
          </a:xfrm>
          <a:prstGeom prst="rect">
            <a:avLst/>
          </a:prstGeom>
        </p:spPr>
        <p:txBody>
          <a:bodyPr/>
          <a:lstStyle/>
          <a:p>
            <a:pPr>
              <a:defRPr sz="7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sz="7200"/>
              <a:t>Identifying patients with a risk of cardio disease</a:t>
            </a:r>
            <a:r>
              <a:t> </a:t>
            </a:r>
          </a:p>
        </p:txBody>
      </p:sp>
      <p:sp>
        <p:nvSpPr>
          <p:cNvPr id="120" name="Iryna Mishiev…"/>
          <p:cNvSpPr txBox="1"/>
          <p:nvPr>
            <p:ph type="subTitle" sz="quarter" idx="1"/>
          </p:nvPr>
        </p:nvSpPr>
        <p:spPr>
          <a:xfrm>
            <a:off x="1778000" y="11252177"/>
            <a:ext cx="20828001" cy="1587501"/>
          </a:xfrm>
          <a:prstGeom prst="rect">
            <a:avLst/>
          </a:prstGeom>
        </p:spPr>
        <p:txBody>
          <a:bodyPr/>
          <a:lstStyle/>
          <a:p>
            <a:pPr>
              <a:defRPr sz="4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Iryna Mishiev</a:t>
            </a:r>
          </a:p>
          <a:p>
            <a:pPr>
              <a:defRPr sz="4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February 2021</a:t>
            </a:r>
          </a:p>
        </p:txBody>
      </p:sp>
      <p:pic>
        <p:nvPicPr>
          <p:cNvPr id="121" name="foto1.jpeg" descr="foto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154" y="165862"/>
            <a:ext cx="21824877" cy="9342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pportunity"/>
          <p:cNvSpPr txBox="1"/>
          <p:nvPr>
            <p:ph type="title"/>
          </p:nvPr>
        </p:nvSpPr>
        <p:spPr>
          <a:xfrm>
            <a:off x="1689100" y="355600"/>
            <a:ext cx="10223500" cy="2286000"/>
          </a:xfrm>
          <a:prstGeom prst="rect">
            <a:avLst/>
          </a:prstGeom>
        </p:spPr>
        <p:txBody>
          <a:bodyPr/>
          <a:lstStyle/>
          <a:p>
            <a:pPr algn="l"/>
            <a:r>
              <a:rPr sz="7400">
                <a:solidFill>
                  <a:schemeClr val="accent1">
                    <a:hueOff val="114395"/>
                    <a:lumOff val="-24975"/>
                  </a:schemeClr>
                </a:solidFill>
              </a:rPr>
              <a:t>Opportunity</a:t>
            </a:r>
            <a:r>
              <a:t> </a:t>
            </a:r>
          </a:p>
        </p:txBody>
      </p:sp>
      <p:sp>
        <p:nvSpPr>
          <p:cNvPr id="124" name="Objective:…"/>
          <p:cNvSpPr txBox="1"/>
          <p:nvPr>
            <p:ph type="body" sz="half" idx="1"/>
          </p:nvPr>
        </p:nvSpPr>
        <p:spPr>
          <a:xfrm>
            <a:off x="1689100" y="3516789"/>
            <a:ext cx="10223500" cy="892921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Objective: </a:t>
            </a:r>
          </a:p>
          <a:p>
            <a:pPr marL="0" indent="0">
              <a:buSzTx/>
              <a:buNone/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Alert the medical practitioners about patients with a high risk of having heart diseases. </a:t>
            </a:r>
          </a:p>
          <a:p>
            <a:pPr marL="0" indent="0">
              <a:buSzTx/>
              <a:buNone/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</a:p>
          <a:p>
            <a:pPr marL="0" indent="0">
              <a:buSzTx/>
              <a:buNone/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Practical impact: </a:t>
            </a:r>
          </a:p>
          <a:p>
            <a:pPr marL="0" indent="0">
              <a:buSzTx/>
              <a:buNone/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By highlighting patience with a high or medium-high risk of having the cardio disease, doctors will have an opportunity to prevent the development of the disease or put additional attention to this patient's condition. </a:t>
            </a:r>
          </a:p>
        </p:txBody>
      </p:sp>
      <p:pic>
        <p:nvPicPr>
          <p:cNvPr id="125" name="foto2.jpeg" descr="foto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5445" y="2133415"/>
            <a:ext cx="9449169" cy="9449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ocess and Tools"/>
          <p:cNvSpPr txBox="1"/>
          <p:nvPr>
            <p:ph type="title"/>
          </p:nvPr>
        </p:nvSpPr>
        <p:spPr>
          <a:xfrm>
            <a:off x="1689100" y="355600"/>
            <a:ext cx="10223500" cy="2286000"/>
          </a:xfrm>
          <a:prstGeom prst="rect">
            <a:avLst/>
          </a:prstGeom>
        </p:spPr>
        <p:txBody>
          <a:bodyPr/>
          <a:lstStyle>
            <a:lvl1pPr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Process and Tools</a:t>
            </a:r>
          </a:p>
        </p:txBody>
      </p:sp>
      <p:sp>
        <p:nvSpPr>
          <p:cNvPr id="128" name="Data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800735">
              <a:spcBef>
                <a:spcPts val="4300"/>
              </a:spcBef>
              <a:buSzTx/>
              <a:buNone/>
              <a:defRPr sz="3686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Data:</a:t>
            </a:r>
          </a:p>
          <a:p>
            <a:pPr marL="0" indent="0" defTabSz="800735">
              <a:spcBef>
                <a:spcPts val="4300"/>
              </a:spcBef>
              <a:buSzTx/>
              <a:buNone/>
              <a:defRPr sz="2619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Data from Kaggle consists of 70000 reports with patient notes, including physical exam findings, analysis reports, and diagnoses.</a:t>
            </a:r>
          </a:p>
          <a:p>
            <a:pPr marL="0" indent="0" defTabSz="800735">
              <a:spcBef>
                <a:spcPts val="4300"/>
              </a:spcBef>
              <a:buSzTx/>
              <a:buNone/>
              <a:defRPr sz="3686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</a:p>
          <a:p>
            <a:pPr marL="0" indent="0" defTabSz="800735">
              <a:spcBef>
                <a:spcPts val="4300"/>
              </a:spcBef>
              <a:buSzTx/>
              <a:buNone/>
              <a:defRPr sz="3686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Methodology:</a:t>
            </a:r>
          </a:p>
          <a:p>
            <a:pPr marL="0" indent="0" defTabSz="800735">
              <a:spcBef>
                <a:spcPts val="4300"/>
              </a:spcBef>
              <a:buSzTx/>
              <a:buNone/>
              <a:defRPr sz="2619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EDA and data cleaning, </a:t>
            </a:r>
          </a:p>
          <a:p>
            <a:pPr marL="0" indent="0" defTabSz="800735">
              <a:spcBef>
                <a:spcPts val="4300"/>
              </a:spcBef>
              <a:buSzTx/>
              <a:buNone/>
              <a:defRPr sz="2619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Feature engineering, </a:t>
            </a:r>
          </a:p>
          <a:p>
            <a:pPr marL="0" indent="0" defTabSz="800735">
              <a:spcBef>
                <a:spcPts val="4300"/>
              </a:spcBef>
              <a:buSzTx/>
              <a:buNone/>
              <a:defRPr sz="2619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Baselining - model Linear Regression, </a:t>
            </a:r>
          </a:p>
          <a:p>
            <a:pPr marL="0" indent="0" defTabSz="800735">
              <a:spcBef>
                <a:spcPts val="4300"/>
              </a:spcBef>
              <a:buSzTx/>
              <a:buNone/>
              <a:defRPr sz="2619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Modeling - kNN, Random Forests, Extra Trees, GBMs, Naive Bayes.</a:t>
            </a:r>
          </a:p>
          <a:p>
            <a:pPr marL="0" indent="0" defTabSz="800735">
              <a:spcBef>
                <a:spcPts val="4300"/>
              </a:spcBef>
              <a:buSzTx/>
              <a:buNone/>
              <a:defRPr sz="2619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Final Model selection and turning.</a:t>
            </a:r>
          </a:p>
        </p:txBody>
      </p:sp>
      <p:pic>
        <p:nvPicPr>
          <p:cNvPr id="129" name="foto4.jpeg" descr="foto4.jpeg"/>
          <p:cNvPicPr>
            <a:picLocks noChangeAspect="1"/>
          </p:cNvPicPr>
          <p:nvPr/>
        </p:nvPicPr>
        <p:blipFill>
          <a:blip r:embed="rId2">
            <a:extLst/>
          </a:blip>
          <a:srcRect l="13932" t="0" r="19723" b="260"/>
          <a:stretch>
            <a:fillRect/>
          </a:stretch>
        </p:blipFill>
        <p:spPr>
          <a:xfrm>
            <a:off x="12603799" y="3170039"/>
            <a:ext cx="10947827" cy="9255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inal Model Selection"/>
          <p:cNvSpPr txBox="1"/>
          <p:nvPr>
            <p:ph type="title"/>
          </p:nvPr>
        </p:nvSpPr>
        <p:spPr>
          <a:xfrm>
            <a:off x="2139068" y="869849"/>
            <a:ext cx="21005801" cy="2286001"/>
          </a:xfrm>
          <a:prstGeom prst="rect">
            <a:avLst/>
          </a:prstGeom>
        </p:spPr>
        <p:txBody>
          <a:bodyPr/>
          <a:lstStyle>
            <a:lvl1pPr algn="l" defTabSz="627379">
              <a:defRPr sz="7068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Final Model Selection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1281985" y="4913404"/>
          <a:ext cx="12976305" cy="388919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62717"/>
                <a:gridCol w="2162717"/>
                <a:gridCol w="2162717"/>
                <a:gridCol w="2162717"/>
                <a:gridCol w="2162717"/>
                <a:gridCol w="2162717"/>
              </a:tblGrid>
              <a:tr h="194459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sym typeface="Helvetica Neue"/>
                        </a:rPr>
                        <a:t>Logistic Regression 62.45%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kNN:  69.50%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Random Forest:  69.69%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Extra Trees:  66.69%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Gradient Boosting:  68.36%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Naive Bayes:  29.56%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445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62.45%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133" name="Screen Shot 2022-02-22 at 11.54.03 PM.png" descr="Screen Shot 2022-02-22 at 11.54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3921" y="4314975"/>
            <a:ext cx="10901718" cy="696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Random Forest start point…"/>
          <p:cNvSpPr txBox="1"/>
          <p:nvPr/>
        </p:nvSpPr>
        <p:spPr>
          <a:xfrm>
            <a:off x="1240209" y="7997944"/>
            <a:ext cx="8054332" cy="431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Random Forest start point</a:t>
            </a:r>
            <a:endParaRPr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algn="l"/>
            <a:endParaRPr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algn="l"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Training accuracy:  98.45%</a:t>
            </a:r>
            <a:endParaRPr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algn="l"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Val accuracy:  65.65%</a:t>
            </a:r>
            <a:endParaRPr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algn="l"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Precision: 0.6671 </a:t>
            </a:r>
            <a:endParaRPr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algn="l"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Recall: 0.6969 </a:t>
            </a:r>
            <a:endParaRPr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algn="l"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F1: 0.6619</a:t>
            </a:r>
          </a:p>
          <a:p>
            <a:pPr/>
          </a:p>
        </p:txBody>
      </p:sp>
      <p:sp>
        <p:nvSpPr>
          <p:cNvPr id="135" name="Recall from different models"/>
          <p:cNvSpPr txBox="1"/>
          <p:nvPr/>
        </p:nvSpPr>
        <p:spPr>
          <a:xfrm>
            <a:off x="1454480" y="3315148"/>
            <a:ext cx="647416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Recall from different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andom Forest. Summary Metrics"/>
          <p:cNvSpPr txBox="1"/>
          <p:nvPr>
            <p:ph type="title"/>
          </p:nvPr>
        </p:nvSpPr>
        <p:spPr>
          <a:xfrm>
            <a:off x="1689100" y="976984"/>
            <a:ext cx="21005800" cy="2286001"/>
          </a:xfrm>
          <a:prstGeom prst="rect">
            <a:avLst/>
          </a:prstGeom>
        </p:spPr>
        <p:txBody>
          <a:bodyPr/>
          <a:lstStyle/>
          <a:p>
            <a:pPr algn="l" defTabSz="346709">
              <a:defRPr sz="5082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Random Forest. Summary Metrics</a:t>
            </a:r>
          </a:p>
          <a:p>
            <a:pPr algn="l" defTabSz="346709">
              <a:defRPr sz="4871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</a:p>
        </p:txBody>
      </p:sp>
      <p:pic>
        <p:nvPicPr>
          <p:cNvPr id="138" name="Screen Shot 2022-02-22 at 11.30.25 PM.png" descr="Screen Shot 2022-02-22 at 11.30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3455" y="3506083"/>
            <a:ext cx="8768738" cy="738488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andom Forest accuracy after tune hyperparameters: Training:  76.04% Test set:  72.96%"/>
          <p:cNvSpPr txBox="1"/>
          <p:nvPr/>
        </p:nvSpPr>
        <p:spPr>
          <a:xfrm>
            <a:off x="1750106" y="3708792"/>
            <a:ext cx="8335312" cy="1970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Random Forest accuracy after tune hyperparameters:</a:t>
            </a:r>
            <a:br/>
            <a:r>
              <a:t>Training:  76.04%</a:t>
            </a:r>
            <a:br/>
            <a:r>
              <a:t>Test set:  72.96%</a:t>
            </a:r>
          </a:p>
        </p:txBody>
      </p:sp>
      <p:sp>
        <p:nvSpPr>
          <p:cNvPr id="140" name="Recall score with threshold 0.4:  77.03%"/>
          <p:cNvSpPr txBox="1"/>
          <p:nvPr/>
        </p:nvSpPr>
        <p:spPr>
          <a:xfrm>
            <a:off x="1775886" y="6746132"/>
            <a:ext cx="757356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Recall score with threshold 0.4:  77.03%</a:t>
            </a:r>
          </a:p>
        </p:txBody>
      </p:sp>
      <p:sp>
        <p:nvSpPr>
          <p:cNvPr id="141" name="ROC AUC score with threshold 0.4 =  0.72"/>
          <p:cNvSpPr txBox="1"/>
          <p:nvPr/>
        </p:nvSpPr>
        <p:spPr>
          <a:xfrm>
            <a:off x="1775886" y="8695179"/>
            <a:ext cx="797490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ROC AUC score with threshold 0.4 =  0.72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eature importance and Permutation impor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8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Feature importance and Permutation importance</a:t>
            </a:r>
          </a:p>
        </p:txBody>
      </p:sp>
      <p:pic>
        <p:nvPicPr>
          <p:cNvPr id="144" name="Screen Shot 2022-02-23 at 12.34.38 AM.png" descr="Screen Shot 2022-02-23 at 12.34.38 AM.png"/>
          <p:cNvPicPr>
            <a:picLocks noChangeAspect="1"/>
          </p:cNvPicPr>
          <p:nvPr/>
        </p:nvPicPr>
        <p:blipFill>
          <a:blip r:embed="rId2">
            <a:extLst/>
          </a:blip>
          <a:srcRect l="1430" t="0" r="3041" b="0"/>
          <a:stretch>
            <a:fillRect/>
          </a:stretch>
        </p:blipFill>
        <p:spPr>
          <a:xfrm>
            <a:off x="12977860" y="2734022"/>
            <a:ext cx="8924018" cy="522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22-02-23 at 12.36.19 AM.png" descr="Screen Shot 2022-02-23 at 12.36.1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7345" y="3136221"/>
            <a:ext cx="8924132" cy="5539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22-02-23 at 12.34.10 AM.png" descr="Screen Shot 2022-02-23 at 12.34.10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39400" y="7478744"/>
            <a:ext cx="9745903" cy="535145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ystolic_blood_pressure…"/>
          <p:cNvSpPr txBox="1"/>
          <p:nvPr/>
        </p:nvSpPr>
        <p:spPr>
          <a:xfrm>
            <a:off x="3619953" y="9170435"/>
            <a:ext cx="9991807" cy="290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Systolic_blood_pressure</a:t>
            </a:r>
          </a:p>
          <a:p>
            <a: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Age	</a:t>
            </a:r>
          </a:p>
          <a:p>
            <a: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Cholesterol</a:t>
            </a:r>
          </a:p>
          <a:p>
            <a: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Diastolic_blood_pressure	</a:t>
            </a:r>
          </a:p>
          <a:p>
            <a: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Glucose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igh and Medium Risk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0065">
              <a:defRPr sz="7056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High and Medium Risk Groups</a:t>
            </a:r>
          </a:p>
        </p:txBody>
      </p:sp>
      <p:pic>
        <p:nvPicPr>
          <p:cNvPr id="150" name="foto6.jpeg" descr="foto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11873" y="2701620"/>
            <a:ext cx="7192012" cy="1019236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Gender    Women Age          60-65…"/>
          <p:cNvSpPr txBox="1"/>
          <p:nvPr/>
        </p:nvSpPr>
        <p:spPr>
          <a:xfrm>
            <a:off x="2811081" y="5295527"/>
            <a:ext cx="10187246" cy="415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Gender    Women</a:t>
            </a:r>
            <a:br/>
            <a:r>
              <a:t>Age          60-65</a:t>
            </a:r>
          </a:p>
          <a:p>
            <a:pPr algn="l"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Systolic_blood_pressure     140-150</a:t>
            </a:r>
          </a:p>
          <a:p>
            <a:pPr algn="l"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Diastolic_blood_pressure	    90</a:t>
            </a:r>
          </a:p>
          <a:p>
            <a:pPr algn="l"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Glucose level                        normal</a:t>
            </a:r>
          </a:p>
          <a:p>
            <a:pPr algn="l"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Cholesterol level             above normal</a:t>
            </a:r>
          </a:p>
          <a:p>
            <a:pPr algn="l">
              <a:defRPr sz="33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Body index                         overweight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final1.jpeg" descr="final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3262" y="920537"/>
            <a:ext cx="21117476" cy="1187492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hank you!"/>
          <p:cNvSpPr txBox="1"/>
          <p:nvPr/>
        </p:nvSpPr>
        <p:spPr>
          <a:xfrm>
            <a:off x="8501468" y="5965305"/>
            <a:ext cx="5620920" cy="135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