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uRd5UtyV8owhvFGdxJldtqs95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5DE79-76FD-46C2-BB12-2EC2A283C461}">
  <a:tblStyle styleId="{AA45DE79-76FD-46C2-BB12-2EC2A283C4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9D0B42-A1F4-4039-8C6C-77AD67405AB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8CF046-0584-40B8-A6A0-BCDCBD07399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188" y="231322"/>
            <a:ext cx="951411" cy="58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8"/>
          <p:cNvSpPr/>
          <p:nvPr/>
        </p:nvSpPr>
        <p:spPr>
          <a:xfrm>
            <a:off x="7239000" y="6227874"/>
            <a:ext cx="1631061" cy="4929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>
            <a:spLocks noGrp="1"/>
          </p:cNvSpPr>
          <p:nvPr>
            <p:ph type="ctrTitle"/>
          </p:nvPr>
        </p:nvSpPr>
        <p:spPr>
          <a:xfrm>
            <a:off x="683564" y="260616"/>
            <a:ext cx="7776870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v.rajpal@rediffmail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uppliersuper@gmail.com" TargetMode="External"/><Relationship Id="rId5" Type="http://schemas.openxmlformats.org/officeDocument/2006/relationships/hyperlink" Target="mailto:brightagency@rediffmail.com" TargetMode="External"/><Relationship Id="rId4" Type="http://schemas.openxmlformats.org/officeDocument/2006/relationships/hyperlink" Target="mailto:kingsupplier@gmail.com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848174" y="1306940"/>
            <a:ext cx="7921500" cy="45720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                   SQL Server Introduction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65759" y="2957615"/>
            <a:ext cx="7647558" cy="3827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Join?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600182" y="2532515"/>
            <a:ext cx="7640213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equi join: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same as an inner join and joins tables with the help of a foreign key.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display all the columns from both the tables.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611555" y="1861769"/>
            <a:ext cx="7761027" cy="30777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an Equi Join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600182" y="1029473"/>
            <a:ext cx="7772400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626340" y="3621213"/>
            <a:ext cx="7614055" cy="109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508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HumanResources.EmployeeDepartmentHistory d JOIN  HumanResources.Employee e ON d.EmployeeID = e.EmployeeID JOIN  HumanResources.Department p ON p.DepartmentID = d.DepartmentID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637713" y="5247397"/>
            <a:ext cx="7602682" cy="534121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91440" marR="2736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Applies an equi join between the EmployeeDepartmentHistory, Employee, and Department  tables by using a common column, EmployeeID.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685935" y="1903676"/>
            <a:ext cx="7703602" cy="30777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 Self Join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685935" y="1114752"/>
            <a:ext cx="7772400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685935" y="2369418"/>
            <a:ext cx="7703602" cy="242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self join: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 a table with itself.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Correlates one row in a table with other rows in the same table.  Uses a table name twice by giving it two alias names in the query.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209" marR="190182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a.* From Books a, Books b where  a.publisher_Name=b.publisher_Name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20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a.bookid&lt;&gt;b.bookid order by a.Publisher_Name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685935" y="5157190"/>
            <a:ext cx="7467465" cy="586058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91440" marR="5664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above command will show us all Books which are published by  same publisher.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/>
        </p:nvSpPr>
        <p:spPr>
          <a:xfrm>
            <a:off x="624065" y="2413527"/>
            <a:ext cx="7764181" cy="225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subquery: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SQL statement that is used within another SQL statement.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nested inside the WHERE or HAVING clause of the SELECT, INSERT,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UPDATE, and DELETE statements.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EmployeeDetails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Designation = (SELECT Designation FROM EmployeeDetails WHERE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EmpName = 'John')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6248400" y="4546836"/>
            <a:ext cx="103505" cy="682625"/>
          </a:xfrm>
          <a:custGeom>
            <a:avLst/>
            <a:gdLst/>
            <a:ahLst/>
            <a:cxnLst/>
            <a:rect l="l" t="t" r="r" b="b"/>
            <a:pathLst>
              <a:path w="103504" h="682625" extrusionOk="0">
                <a:moveTo>
                  <a:pt x="51688" y="25236"/>
                </a:moveTo>
                <a:lnTo>
                  <a:pt x="45338" y="36122"/>
                </a:lnTo>
                <a:lnTo>
                  <a:pt x="45338" y="682625"/>
                </a:lnTo>
                <a:lnTo>
                  <a:pt x="58038" y="682625"/>
                </a:lnTo>
                <a:lnTo>
                  <a:pt x="58038" y="36122"/>
                </a:lnTo>
                <a:lnTo>
                  <a:pt x="51688" y="25236"/>
                </a:lnTo>
                <a:close/>
              </a:path>
              <a:path w="103504" h="682625" extrusionOk="0">
                <a:moveTo>
                  <a:pt x="51688" y="0"/>
                </a:moveTo>
                <a:lnTo>
                  <a:pt x="0" y="88645"/>
                </a:lnTo>
                <a:lnTo>
                  <a:pt x="1015" y="92582"/>
                </a:lnTo>
                <a:lnTo>
                  <a:pt x="7112" y="96138"/>
                </a:lnTo>
                <a:lnTo>
                  <a:pt x="10922" y="95123"/>
                </a:lnTo>
                <a:lnTo>
                  <a:pt x="45338" y="36122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4" h="682625" extrusionOk="0">
                <a:moveTo>
                  <a:pt x="59020" y="12573"/>
                </a:moveTo>
                <a:lnTo>
                  <a:pt x="58038" y="12573"/>
                </a:lnTo>
                <a:lnTo>
                  <a:pt x="58038" y="36122"/>
                </a:lnTo>
                <a:lnTo>
                  <a:pt x="92455" y="95123"/>
                </a:lnTo>
                <a:lnTo>
                  <a:pt x="96265" y="96138"/>
                </a:lnTo>
                <a:lnTo>
                  <a:pt x="102362" y="92582"/>
                </a:lnTo>
                <a:lnTo>
                  <a:pt x="103377" y="88645"/>
                </a:lnTo>
                <a:lnTo>
                  <a:pt x="59020" y="12573"/>
                </a:lnTo>
                <a:close/>
              </a:path>
              <a:path w="103504" h="682625" extrusionOk="0">
                <a:moveTo>
                  <a:pt x="58038" y="12573"/>
                </a:moveTo>
                <a:lnTo>
                  <a:pt x="45338" y="12573"/>
                </a:lnTo>
                <a:lnTo>
                  <a:pt x="45338" y="36122"/>
                </a:lnTo>
                <a:lnTo>
                  <a:pt x="51688" y="25236"/>
                </a:lnTo>
                <a:lnTo>
                  <a:pt x="46227" y="15875"/>
                </a:lnTo>
                <a:lnTo>
                  <a:pt x="58038" y="15875"/>
                </a:lnTo>
                <a:lnTo>
                  <a:pt x="58038" y="12573"/>
                </a:lnTo>
                <a:close/>
              </a:path>
              <a:path w="103504" h="682625" extrusionOk="0">
                <a:moveTo>
                  <a:pt x="58038" y="15875"/>
                </a:moveTo>
                <a:lnTo>
                  <a:pt x="57150" y="15875"/>
                </a:lnTo>
                <a:lnTo>
                  <a:pt x="51688" y="25236"/>
                </a:lnTo>
                <a:lnTo>
                  <a:pt x="58038" y="36122"/>
                </a:lnTo>
                <a:lnTo>
                  <a:pt x="58038" y="15875"/>
                </a:lnTo>
                <a:close/>
              </a:path>
              <a:path w="103504" h="682625" extrusionOk="0">
                <a:moveTo>
                  <a:pt x="57150" y="15875"/>
                </a:moveTo>
                <a:lnTo>
                  <a:pt x="46227" y="15875"/>
                </a:lnTo>
                <a:lnTo>
                  <a:pt x="51688" y="25236"/>
                </a:lnTo>
                <a:lnTo>
                  <a:pt x="57150" y="1587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5148071" y="5301208"/>
            <a:ext cx="3096895" cy="52324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92075" marR="3092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Represents the subquery and is  called an inner query.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625482" y="1894940"/>
            <a:ext cx="7776845" cy="4001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a Sub Query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624065" y="1240628"/>
            <a:ext cx="7772400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611555" y="2819400"/>
            <a:ext cx="7772400" cy="114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specify different kinds of conditions on subqueries by using  the following keywords: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9134" marR="6082665" lvl="0" indent="-285750" algn="l" rtl="0">
              <a:lnSpc>
                <a:spcPct val="1201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9134" marR="6082665" lvl="0" indent="-285750" algn="l" rtl="0">
              <a:lnSpc>
                <a:spcPct val="1201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  <a:endParaRPr/>
          </a:p>
          <a:p>
            <a:pPr marL="413384" marR="6082665" lvl="0" indent="0" algn="l" rtl="0">
              <a:lnSpc>
                <a:spcPct val="1201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571853" y="1861186"/>
            <a:ext cx="7776845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Using the IN and EXISTS Keywords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611555" y="1090810"/>
            <a:ext cx="7772400" cy="64833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SQL Server Introduction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650543" y="3780817"/>
            <a:ext cx="76981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is used to match a value amongst a collection of values.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742506" y="4305296"/>
            <a:ext cx="7510498" cy="139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EXISTS keyword: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81153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check the existence of the data and returns true or false.  Syntax: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column, column [,column]	FROM table_name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71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EXISTS ( SELECT column FROM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 [ WHERE conditional_expression] 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5867400" y="3311011"/>
            <a:ext cx="2481298" cy="994285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Trainer will Give Some Demonstration and Task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/>
        </p:nvSpPr>
        <p:spPr>
          <a:xfrm>
            <a:off x="611555" y="2363158"/>
            <a:ext cx="7772400" cy="147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generate aggregate values from the inner query.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5080" lvl="0" indent="0" algn="l" rtl="0">
              <a:lnSpc>
                <a:spcPct val="11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Books.BookName, Price From Books where Price &gt;= ( Select Avg(Price) From Books)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607110" y="1695715"/>
            <a:ext cx="7776845" cy="414216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Aggregate Functions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611555" y="1018013"/>
            <a:ext cx="7772400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762000" y="3798145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BookName	Price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Rishtey 		671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Egos		660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Days	682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Man	660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Punjabi Rasoi	737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Emergency	737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Tall Man	869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Oliver Twist	880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Cyclone		660</a:t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5791200" y="4495800"/>
            <a:ext cx="2438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/>
        </p:nvSpPr>
        <p:spPr>
          <a:xfrm>
            <a:off x="603059" y="2049026"/>
            <a:ext cx="7780896" cy="318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out the Books which are published on Same Date.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out the Name of Books which are yet to be sold. Not a Single Copy of those Books have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been sold as on date.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out the Name of Book whose Price is maximum.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Maximum &amp; Minimum Price of a Book ? What are their Names &amp; Publisher 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out the Detail of the Distributors who are old for more than 20 yrs.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any Distributor who have opened in this year 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Old is ‘Das BookStall’ in terms of Year 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any Distributor in state MP or Gujarat or Kerala 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different categories of Books available 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616108" y="953238"/>
            <a:ext cx="7772400" cy="64833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SQL Server Introduction</a:t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616108" y="1702257"/>
            <a:ext cx="7777225" cy="30841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Exercise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70381" y="5615145"/>
            <a:ext cx="8075245" cy="309059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 of Tables : Books , Distributor , SalesTable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/>
          <p:nvPr/>
        </p:nvSpPr>
        <p:spPr>
          <a:xfrm>
            <a:off x="1293217" y="3339846"/>
            <a:ext cx="178308" cy="178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1600200" y="3713890"/>
            <a:ext cx="140207" cy="1600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1454305" y="3215098"/>
            <a:ext cx="5836856" cy="99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  How can we summarize and group data?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SQL Server provides aggregate functions to generate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summarized data.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733592" y="2509661"/>
            <a:ext cx="7776845" cy="369570"/>
          </a:xfrm>
          <a:prstGeom prst="rect">
            <a:avLst/>
          </a:prstGeom>
          <a:solidFill>
            <a:srgbClr val="C0504D"/>
          </a:solidFill>
          <a:ln w="25400" cap="flat" cmpd="sng">
            <a:solidFill>
              <a:srgbClr val="8B38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Summarizing and Grouping Data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729147" y="1862391"/>
            <a:ext cx="7776845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 Functions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729147" y="1113486"/>
            <a:ext cx="7772400" cy="57658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5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/>
          <p:nvPr/>
        </p:nvSpPr>
        <p:spPr>
          <a:xfrm>
            <a:off x="1118795" y="2743200"/>
            <a:ext cx="178308" cy="178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1959709" y="4229044"/>
            <a:ext cx="140208" cy="1600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1981200" y="4913682"/>
            <a:ext cx="140208" cy="1600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981200" y="5077219"/>
            <a:ext cx="140208" cy="1600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1320880" y="2594959"/>
            <a:ext cx="7212965" cy="29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The GROUP BY clause: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Summarizes the result set into groups as defined in the SELECT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statement by using aggregate functions.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508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Uses the HAVING clause to further restrict the result set to produce  the data based on a condition.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3965575" lvl="0" indent="0" algn="l" rtl="0">
              <a:lnSpc>
                <a:spcPct val="191666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column_list  FROM table_name  WHERE condition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[GROUP BY [ALL] expression [, expression]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[HAVING search_condition]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909955" y="2187087"/>
            <a:ext cx="7776845" cy="369570"/>
          </a:xfrm>
          <a:prstGeom prst="rect">
            <a:avLst/>
          </a:prstGeom>
          <a:solidFill>
            <a:srgbClr val="C0504D"/>
          </a:solidFill>
          <a:ln w="25400" cap="flat" cmpd="sng">
            <a:solidFill>
              <a:srgbClr val="8B38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Summarizing and Grouping Data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909955" y="1643523"/>
            <a:ext cx="7776845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 Functions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914400" y="955368"/>
            <a:ext cx="7772400" cy="57658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5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/>
        </p:nvSpPr>
        <p:spPr>
          <a:xfrm>
            <a:off x="726366" y="2798229"/>
            <a:ext cx="7763405" cy="91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4133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Try To Implement Group By Clause in SQL Query. [ Check the Output]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Category ,avg(Price) As 'Average Price' From Books Group By category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714099" y="2132342"/>
            <a:ext cx="7776845" cy="41421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Summarizing and Grouping Data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712926" y="1615605"/>
            <a:ext cx="7776845" cy="4007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Grouping Data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8"/>
          <p:cNvSpPr txBox="1">
            <a:spLocks noGrp="1"/>
          </p:cNvSpPr>
          <p:nvPr>
            <p:ph type="title"/>
          </p:nvPr>
        </p:nvSpPr>
        <p:spPr>
          <a:xfrm>
            <a:off x="692558" y="922631"/>
            <a:ext cx="7772400" cy="388568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5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graphicFrame>
        <p:nvGraphicFramePr>
          <p:cNvPr id="246" name="Google Shape;246;p18"/>
          <p:cNvGraphicFramePr/>
          <p:nvPr/>
        </p:nvGraphicFramePr>
        <p:xfrm>
          <a:off x="1018159" y="415425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{AA45DE79-76FD-46C2-BB12-2EC2A283C461}</a:tableStyleId>
              </a:tblPr>
              <a:tblGrid>
                <a:gridCol w="22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Category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Average Price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Auto Biography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tc>
                  <a:txBody>
                    <a:bodyPr/>
                    <a:lstStyle/>
                    <a:p>
                      <a:pPr marL="0" marR="2540" lvl="0" indent="0" algn="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367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Biography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tc>
                  <a:txBody>
                    <a:bodyPr/>
                    <a:lstStyle/>
                    <a:p>
                      <a:pPr marL="0" marR="2540" lvl="0" indent="0" algn="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670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Literature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tc>
                  <a:txBody>
                    <a:bodyPr/>
                    <a:lstStyle/>
                    <a:p>
                      <a:pPr marL="0" marR="2540" lvl="0" indent="0" algn="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920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Novel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tc>
                  <a:txBody>
                    <a:bodyPr/>
                    <a:lstStyle/>
                    <a:p>
                      <a:pPr marL="0" marR="2540" lvl="0" indent="0" algn="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435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Programming Language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tc>
                  <a:txBody>
                    <a:bodyPr/>
                    <a:lstStyle/>
                    <a:p>
                      <a:pPr marL="0" marR="2540" lvl="0" indent="0" algn="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290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50"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Story Book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tc>
                  <a:txBody>
                    <a:bodyPr/>
                    <a:lstStyle/>
                    <a:p>
                      <a:pPr marL="0" marR="2540" lvl="0" indent="0" algn="r" rtl="0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632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19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7" name="Google Shape;247;p18"/>
          <p:cNvGrpSpPr/>
          <p:nvPr/>
        </p:nvGrpSpPr>
        <p:grpSpPr>
          <a:xfrm>
            <a:off x="5579681" y="4415391"/>
            <a:ext cx="2664460" cy="1224280"/>
            <a:chOff x="5580126" y="4437126"/>
            <a:chExt cx="2664460" cy="1224280"/>
          </a:xfrm>
        </p:grpSpPr>
        <p:sp>
          <p:nvSpPr>
            <p:cNvPr id="248" name="Google Shape;248;p18"/>
            <p:cNvSpPr/>
            <p:nvPr/>
          </p:nvSpPr>
          <p:spPr>
            <a:xfrm>
              <a:off x="5580126" y="4437126"/>
              <a:ext cx="2664460" cy="1224280"/>
            </a:xfrm>
            <a:custGeom>
              <a:avLst/>
              <a:gdLst/>
              <a:ahLst/>
              <a:cxnLst/>
              <a:rect l="l" t="t" r="r" b="b"/>
              <a:pathLst>
                <a:path w="2664459" h="1224279" extrusionOk="0">
                  <a:moveTo>
                    <a:pt x="0" y="122428"/>
                  </a:moveTo>
                  <a:lnTo>
                    <a:pt x="0" y="1101725"/>
                  </a:lnTo>
                  <a:lnTo>
                    <a:pt x="3908" y="1115060"/>
                  </a:lnTo>
                  <a:lnTo>
                    <a:pt x="33955" y="1140409"/>
                  </a:lnTo>
                  <a:lnTo>
                    <a:pt x="90936" y="1163498"/>
                  </a:lnTo>
                  <a:lnTo>
                    <a:pt x="128511" y="1174009"/>
                  </a:lnTo>
                  <a:lnTo>
                    <a:pt x="171601" y="1183730"/>
                  </a:lnTo>
                  <a:lnTo>
                    <a:pt x="219800" y="1192588"/>
                  </a:lnTo>
                  <a:lnTo>
                    <a:pt x="272701" y="1200507"/>
                  </a:lnTo>
                  <a:lnTo>
                    <a:pt x="329898" y="1207413"/>
                  </a:lnTo>
                  <a:lnTo>
                    <a:pt x="390986" y="1213231"/>
                  </a:lnTo>
                  <a:lnTo>
                    <a:pt x="455558" y="1217886"/>
                  </a:lnTo>
                  <a:lnTo>
                    <a:pt x="523207" y="1221303"/>
                  </a:lnTo>
                  <a:lnTo>
                    <a:pt x="593528" y="1223409"/>
                  </a:lnTo>
                  <a:lnTo>
                    <a:pt x="666114" y="1224127"/>
                  </a:lnTo>
                  <a:lnTo>
                    <a:pt x="738677" y="1223409"/>
                  </a:lnTo>
                  <a:lnTo>
                    <a:pt x="808978" y="1221303"/>
                  </a:lnTo>
                  <a:lnTo>
                    <a:pt x="876609" y="1217886"/>
                  </a:lnTo>
                  <a:lnTo>
                    <a:pt x="941166" y="1213231"/>
                  </a:lnTo>
                  <a:lnTo>
                    <a:pt x="1002241" y="1207413"/>
                  </a:lnTo>
                  <a:lnTo>
                    <a:pt x="1059428" y="1200507"/>
                  </a:lnTo>
                  <a:lnTo>
                    <a:pt x="1112321" y="1192588"/>
                  </a:lnTo>
                  <a:lnTo>
                    <a:pt x="1160514" y="1183730"/>
                  </a:lnTo>
                  <a:lnTo>
                    <a:pt x="1203599" y="1174009"/>
                  </a:lnTo>
                  <a:lnTo>
                    <a:pt x="1241170" y="1163498"/>
                  </a:lnTo>
                  <a:lnTo>
                    <a:pt x="1298148" y="1140409"/>
                  </a:lnTo>
                  <a:lnTo>
                    <a:pt x="1328194" y="1115060"/>
                  </a:lnTo>
                  <a:lnTo>
                    <a:pt x="1336011" y="1088394"/>
                  </a:lnTo>
                  <a:lnTo>
                    <a:pt x="1347465" y="1075476"/>
                  </a:lnTo>
                  <a:lnTo>
                    <a:pt x="1391385" y="1051182"/>
                  </a:lnTo>
                  <a:lnTo>
                    <a:pt x="1460614" y="1029442"/>
                  </a:lnTo>
                  <a:lnTo>
                    <a:pt x="1503704" y="1019717"/>
                  </a:lnTo>
                  <a:lnTo>
                    <a:pt x="1551903" y="1010856"/>
                  </a:lnTo>
                  <a:lnTo>
                    <a:pt x="1604804" y="1002933"/>
                  </a:lnTo>
                  <a:lnTo>
                    <a:pt x="1662001" y="996023"/>
                  </a:lnTo>
                  <a:lnTo>
                    <a:pt x="1723089" y="990201"/>
                  </a:lnTo>
                  <a:lnTo>
                    <a:pt x="1787661" y="985543"/>
                  </a:lnTo>
                  <a:lnTo>
                    <a:pt x="1855310" y="982123"/>
                  </a:lnTo>
                  <a:lnTo>
                    <a:pt x="1925631" y="980016"/>
                  </a:lnTo>
                  <a:lnTo>
                    <a:pt x="2664332" y="979297"/>
                  </a:lnTo>
                  <a:lnTo>
                    <a:pt x="2664332" y="244856"/>
                  </a:lnTo>
                  <a:lnTo>
                    <a:pt x="666114" y="244856"/>
                  </a:lnTo>
                  <a:lnTo>
                    <a:pt x="593528" y="244136"/>
                  </a:lnTo>
                  <a:lnTo>
                    <a:pt x="523207" y="242029"/>
                  </a:lnTo>
                  <a:lnTo>
                    <a:pt x="455558" y="238609"/>
                  </a:lnTo>
                  <a:lnTo>
                    <a:pt x="390986" y="233951"/>
                  </a:lnTo>
                  <a:lnTo>
                    <a:pt x="329898" y="228129"/>
                  </a:lnTo>
                  <a:lnTo>
                    <a:pt x="272701" y="221219"/>
                  </a:lnTo>
                  <a:lnTo>
                    <a:pt x="219800" y="213296"/>
                  </a:lnTo>
                  <a:lnTo>
                    <a:pt x="171601" y="204435"/>
                  </a:lnTo>
                  <a:lnTo>
                    <a:pt x="128511" y="194710"/>
                  </a:lnTo>
                  <a:lnTo>
                    <a:pt x="90936" y="184197"/>
                  </a:lnTo>
                  <a:lnTo>
                    <a:pt x="33955" y="161105"/>
                  </a:lnTo>
                  <a:lnTo>
                    <a:pt x="3908" y="135758"/>
                  </a:lnTo>
                  <a:lnTo>
                    <a:pt x="0" y="122428"/>
                  </a:lnTo>
                  <a:close/>
                </a:path>
                <a:path w="2664459" h="1224279" extrusionOk="0">
                  <a:moveTo>
                    <a:pt x="2664332" y="979297"/>
                  </a:moveTo>
                  <a:lnTo>
                    <a:pt x="1998218" y="979297"/>
                  </a:lnTo>
                  <a:lnTo>
                    <a:pt x="2070782" y="980016"/>
                  </a:lnTo>
                  <a:lnTo>
                    <a:pt x="2141087" y="982123"/>
                  </a:lnTo>
                  <a:lnTo>
                    <a:pt x="2208726" y="985543"/>
                  </a:lnTo>
                  <a:lnTo>
                    <a:pt x="2273291" y="990201"/>
                  </a:lnTo>
                  <a:lnTo>
                    <a:pt x="2334377" y="996023"/>
                  </a:lnTo>
                  <a:lnTo>
                    <a:pt x="2391576" y="1002933"/>
                  </a:lnTo>
                  <a:lnTo>
                    <a:pt x="2444482" y="1010856"/>
                  </a:lnTo>
                  <a:lnTo>
                    <a:pt x="2492686" y="1019717"/>
                  </a:lnTo>
                  <a:lnTo>
                    <a:pt x="2535784" y="1029442"/>
                  </a:lnTo>
                  <a:lnTo>
                    <a:pt x="2573368" y="1039955"/>
                  </a:lnTo>
                  <a:lnTo>
                    <a:pt x="2630365" y="1063047"/>
                  </a:lnTo>
                  <a:lnTo>
                    <a:pt x="2660423" y="1088394"/>
                  </a:lnTo>
                  <a:lnTo>
                    <a:pt x="2664332" y="1101725"/>
                  </a:lnTo>
                  <a:lnTo>
                    <a:pt x="2664332" y="979297"/>
                  </a:lnTo>
                  <a:close/>
                </a:path>
                <a:path w="2664459" h="1224279" extrusionOk="0">
                  <a:moveTo>
                    <a:pt x="1998218" y="0"/>
                  </a:moveTo>
                  <a:lnTo>
                    <a:pt x="1925631" y="717"/>
                  </a:lnTo>
                  <a:lnTo>
                    <a:pt x="1855310" y="2820"/>
                  </a:lnTo>
                  <a:lnTo>
                    <a:pt x="1787661" y="6234"/>
                  </a:lnTo>
                  <a:lnTo>
                    <a:pt x="1723089" y="10884"/>
                  </a:lnTo>
                  <a:lnTo>
                    <a:pt x="1662001" y="16698"/>
                  </a:lnTo>
                  <a:lnTo>
                    <a:pt x="1604804" y="23599"/>
                  </a:lnTo>
                  <a:lnTo>
                    <a:pt x="1551903" y="31515"/>
                  </a:lnTo>
                  <a:lnTo>
                    <a:pt x="1503704" y="40370"/>
                  </a:lnTo>
                  <a:lnTo>
                    <a:pt x="1460614" y="50090"/>
                  </a:lnTo>
                  <a:lnTo>
                    <a:pt x="1423039" y="60602"/>
                  </a:lnTo>
                  <a:lnTo>
                    <a:pt x="1366058" y="83702"/>
                  </a:lnTo>
                  <a:lnTo>
                    <a:pt x="1336011" y="109074"/>
                  </a:lnTo>
                  <a:lnTo>
                    <a:pt x="1328194" y="135758"/>
                  </a:lnTo>
                  <a:lnTo>
                    <a:pt x="1316741" y="148676"/>
                  </a:lnTo>
                  <a:lnTo>
                    <a:pt x="1272822" y="172970"/>
                  </a:lnTo>
                  <a:lnTo>
                    <a:pt x="1203599" y="194710"/>
                  </a:lnTo>
                  <a:lnTo>
                    <a:pt x="1160514" y="204435"/>
                  </a:lnTo>
                  <a:lnTo>
                    <a:pt x="1112321" y="213296"/>
                  </a:lnTo>
                  <a:lnTo>
                    <a:pt x="1059428" y="221219"/>
                  </a:lnTo>
                  <a:lnTo>
                    <a:pt x="1002241" y="228129"/>
                  </a:lnTo>
                  <a:lnTo>
                    <a:pt x="941166" y="233951"/>
                  </a:lnTo>
                  <a:lnTo>
                    <a:pt x="876609" y="238609"/>
                  </a:lnTo>
                  <a:lnTo>
                    <a:pt x="808978" y="242029"/>
                  </a:lnTo>
                  <a:lnTo>
                    <a:pt x="738677" y="244136"/>
                  </a:lnTo>
                  <a:lnTo>
                    <a:pt x="666114" y="244856"/>
                  </a:lnTo>
                  <a:lnTo>
                    <a:pt x="2664332" y="244856"/>
                  </a:lnTo>
                  <a:lnTo>
                    <a:pt x="2664332" y="122428"/>
                  </a:lnTo>
                  <a:lnTo>
                    <a:pt x="2660423" y="109074"/>
                  </a:lnTo>
                  <a:lnTo>
                    <a:pt x="2630365" y="83702"/>
                  </a:lnTo>
                  <a:lnTo>
                    <a:pt x="2573368" y="60602"/>
                  </a:lnTo>
                  <a:lnTo>
                    <a:pt x="2535784" y="50090"/>
                  </a:lnTo>
                  <a:lnTo>
                    <a:pt x="2492686" y="40370"/>
                  </a:lnTo>
                  <a:lnTo>
                    <a:pt x="2444482" y="31515"/>
                  </a:lnTo>
                  <a:lnTo>
                    <a:pt x="2391576" y="23599"/>
                  </a:lnTo>
                  <a:lnTo>
                    <a:pt x="2334377" y="16698"/>
                  </a:lnTo>
                  <a:lnTo>
                    <a:pt x="2273291" y="10884"/>
                  </a:lnTo>
                  <a:lnTo>
                    <a:pt x="2208726" y="6234"/>
                  </a:lnTo>
                  <a:lnTo>
                    <a:pt x="2141087" y="2820"/>
                  </a:lnTo>
                  <a:lnTo>
                    <a:pt x="2070782" y="717"/>
                  </a:lnTo>
                  <a:lnTo>
                    <a:pt x="1998218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5580126" y="4437126"/>
              <a:ext cx="2664460" cy="1224280"/>
            </a:xfrm>
            <a:custGeom>
              <a:avLst/>
              <a:gdLst/>
              <a:ahLst/>
              <a:cxnLst/>
              <a:rect l="l" t="t" r="r" b="b"/>
              <a:pathLst>
                <a:path w="2664459" h="1224279" extrusionOk="0">
                  <a:moveTo>
                    <a:pt x="0" y="122428"/>
                  </a:moveTo>
                  <a:lnTo>
                    <a:pt x="33955" y="161105"/>
                  </a:lnTo>
                  <a:lnTo>
                    <a:pt x="90936" y="184197"/>
                  </a:lnTo>
                  <a:lnTo>
                    <a:pt x="128511" y="194710"/>
                  </a:lnTo>
                  <a:lnTo>
                    <a:pt x="171601" y="204435"/>
                  </a:lnTo>
                  <a:lnTo>
                    <a:pt x="219800" y="213296"/>
                  </a:lnTo>
                  <a:lnTo>
                    <a:pt x="272701" y="221219"/>
                  </a:lnTo>
                  <a:lnTo>
                    <a:pt x="329898" y="228129"/>
                  </a:lnTo>
                  <a:lnTo>
                    <a:pt x="390986" y="233951"/>
                  </a:lnTo>
                  <a:lnTo>
                    <a:pt x="455558" y="238609"/>
                  </a:lnTo>
                  <a:lnTo>
                    <a:pt x="523207" y="242029"/>
                  </a:lnTo>
                  <a:lnTo>
                    <a:pt x="593528" y="244136"/>
                  </a:lnTo>
                  <a:lnTo>
                    <a:pt x="666114" y="244856"/>
                  </a:lnTo>
                  <a:lnTo>
                    <a:pt x="738677" y="244136"/>
                  </a:lnTo>
                  <a:lnTo>
                    <a:pt x="808978" y="242029"/>
                  </a:lnTo>
                  <a:lnTo>
                    <a:pt x="876609" y="238609"/>
                  </a:lnTo>
                  <a:lnTo>
                    <a:pt x="941166" y="233951"/>
                  </a:lnTo>
                  <a:lnTo>
                    <a:pt x="1002241" y="228129"/>
                  </a:lnTo>
                  <a:lnTo>
                    <a:pt x="1059428" y="221219"/>
                  </a:lnTo>
                  <a:lnTo>
                    <a:pt x="1112321" y="213296"/>
                  </a:lnTo>
                  <a:lnTo>
                    <a:pt x="1160514" y="204435"/>
                  </a:lnTo>
                  <a:lnTo>
                    <a:pt x="1203599" y="194710"/>
                  </a:lnTo>
                  <a:lnTo>
                    <a:pt x="1241170" y="184197"/>
                  </a:lnTo>
                  <a:lnTo>
                    <a:pt x="1298148" y="161105"/>
                  </a:lnTo>
                  <a:lnTo>
                    <a:pt x="1328194" y="135758"/>
                  </a:lnTo>
                  <a:lnTo>
                    <a:pt x="1332102" y="122428"/>
                  </a:lnTo>
                  <a:lnTo>
                    <a:pt x="1366058" y="83702"/>
                  </a:lnTo>
                  <a:lnTo>
                    <a:pt x="1423039" y="60602"/>
                  </a:lnTo>
                  <a:lnTo>
                    <a:pt x="1460614" y="50090"/>
                  </a:lnTo>
                  <a:lnTo>
                    <a:pt x="1503704" y="40370"/>
                  </a:lnTo>
                  <a:lnTo>
                    <a:pt x="1551903" y="31515"/>
                  </a:lnTo>
                  <a:lnTo>
                    <a:pt x="1604804" y="23599"/>
                  </a:lnTo>
                  <a:lnTo>
                    <a:pt x="1662001" y="16698"/>
                  </a:lnTo>
                  <a:lnTo>
                    <a:pt x="1723089" y="10884"/>
                  </a:lnTo>
                  <a:lnTo>
                    <a:pt x="1787661" y="6234"/>
                  </a:lnTo>
                  <a:lnTo>
                    <a:pt x="1855310" y="2820"/>
                  </a:lnTo>
                  <a:lnTo>
                    <a:pt x="1925631" y="717"/>
                  </a:lnTo>
                  <a:lnTo>
                    <a:pt x="1998218" y="0"/>
                  </a:lnTo>
                  <a:lnTo>
                    <a:pt x="2070782" y="717"/>
                  </a:lnTo>
                  <a:lnTo>
                    <a:pt x="2141087" y="2820"/>
                  </a:lnTo>
                  <a:lnTo>
                    <a:pt x="2208726" y="6234"/>
                  </a:lnTo>
                  <a:lnTo>
                    <a:pt x="2273291" y="10884"/>
                  </a:lnTo>
                  <a:lnTo>
                    <a:pt x="2334377" y="16698"/>
                  </a:lnTo>
                  <a:lnTo>
                    <a:pt x="2391576" y="23599"/>
                  </a:lnTo>
                  <a:lnTo>
                    <a:pt x="2444482" y="31515"/>
                  </a:lnTo>
                  <a:lnTo>
                    <a:pt x="2492686" y="40370"/>
                  </a:lnTo>
                  <a:lnTo>
                    <a:pt x="2535784" y="50090"/>
                  </a:lnTo>
                  <a:lnTo>
                    <a:pt x="2573368" y="60602"/>
                  </a:lnTo>
                  <a:lnTo>
                    <a:pt x="2630365" y="83702"/>
                  </a:lnTo>
                  <a:lnTo>
                    <a:pt x="2660423" y="109074"/>
                  </a:lnTo>
                  <a:lnTo>
                    <a:pt x="2664332" y="122428"/>
                  </a:lnTo>
                  <a:lnTo>
                    <a:pt x="2664332" y="1101725"/>
                  </a:lnTo>
                  <a:lnTo>
                    <a:pt x="2660423" y="1088394"/>
                  </a:lnTo>
                  <a:lnTo>
                    <a:pt x="2648964" y="1075476"/>
                  </a:lnTo>
                  <a:lnTo>
                    <a:pt x="2605030" y="1051182"/>
                  </a:lnTo>
                  <a:lnTo>
                    <a:pt x="2535784" y="1029442"/>
                  </a:lnTo>
                  <a:lnTo>
                    <a:pt x="2492686" y="1019717"/>
                  </a:lnTo>
                  <a:lnTo>
                    <a:pt x="2444482" y="1010856"/>
                  </a:lnTo>
                  <a:lnTo>
                    <a:pt x="2391576" y="1002933"/>
                  </a:lnTo>
                  <a:lnTo>
                    <a:pt x="2334377" y="996023"/>
                  </a:lnTo>
                  <a:lnTo>
                    <a:pt x="2273291" y="990201"/>
                  </a:lnTo>
                  <a:lnTo>
                    <a:pt x="2208726" y="985543"/>
                  </a:lnTo>
                  <a:lnTo>
                    <a:pt x="2141087" y="982123"/>
                  </a:lnTo>
                  <a:lnTo>
                    <a:pt x="2070782" y="980016"/>
                  </a:lnTo>
                  <a:lnTo>
                    <a:pt x="1998218" y="979297"/>
                  </a:lnTo>
                  <a:lnTo>
                    <a:pt x="1925631" y="980016"/>
                  </a:lnTo>
                  <a:lnTo>
                    <a:pt x="1855310" y="982123"/>
                  </a:lnTo>
                  <a:lnTo>
                    <a:pt x="1787661" y="985543"/>
                  </a:lnTo>
                  <a:lnTo>
                    <a:pt x="1723089" y="990201"/>
                  </a:lnTo>
                  <a:lnTo>
                    <a:pt x="1662001" y="996023"/>
                  </a:lnTo>
                  <a:lnTo>
                    <a:pt x="1604804" y="1002933"/>
                  </a:lnTo>
                  <a:lnTo>
                    <a:pt x="1551903" y="1010856"/>
                  </a:lnTo>
                  <a:lnTo>
                    <a:pt x="1503704" y="1019717"/>
                  </a:lnTo>
                  <a:lnTo>
                    <a:pt x="1460614" y="1029442"/>
                  </a:lnTo>
                  <a:lnTo>
                    <a:pt x="1423039" y="1039955"/>
                  </a:lnTo>
                  <a:lnTo>
                    <a:pt x="1366058" y="1063047"/>
                  </a:lnTo>
                  <a:lnTo>
                    <a:pt x="1336011" y="1088394"/>
                  </a:lnTo>
                  <a:lnTo>
                    <a:pt x="1332102" y="1101725"/>
                  </a:lnTo>
                  <a:lnTo>
                    <a:pt x="1328194" y="1115060"/>
                  </a:lnTo>
                  <a:lnTo>
                    <a:pt x="1316741" y="1127979"/>
                  </a:lnTo>
                  <a:lnTo>
                    <a:pt x="1272822" y="1152273"/>
                  </a:lnTo>
                  <a:lnTo>
                    <a:pt x="1203599" y="1174009"/>
                  </a:lnTo>
                  <a:lnTo>
                    <a:pt x="1160514" y="1183730"/>
                  </a:lnTo>
                  <a:lnTo>
                    <a:pt x="1112321" y="1192588"/>
                  </a:lnTo>
                  <a:lnTo>
                    <a:pt x="1059428" y="1200507"/>
                  </a:lnTo>
                  <a:lnTo>
                    <a:pt x="1002241" y="1207413"/>
                  </a:lnTo>
                  <a:lnTo>
                    <a:pt x="941166" y="1213231"/>
                  </a:lnTo>
                  <a:lnTo>
                    <a:pt x="876609" y="1217886"/>
                  </a:lnTo>
                  <a:lnTo>
                    <a:pt x="808978" y="1221303"/>
                  </a:lnTo>
                  <a:lnTo>
                    <a:pt x="738677" y="1223409"/>
                  </a:lnTo>
                  <a:lnTo>
                    <a:pt x="666114" y="1224127"/>
                  </a:lnTo>
                  <a:lnTo>
                    <a:pt x="593528" y="1223409"/>
                  </a:lnTo>
                  <a:lnTo>
                    <a:pt x="523207" y="1221303"/>
                  </a:lnTo>
                  <a:lnTo>
                    <a:pt x="455558" y="1217886"/>
                  </a:lnTo>
                  <a:lnTo>
                    <a:pt x="390986" y="1213231"/>
                  </a:lnTo>
                  <a:lnTo>
                    <a:pt x="329898" y="1207413"/>
                  </a:lnTo>
                  <a:lnTo>
                    <a:pt x="272701" y="1200507"/>
                  </a:lnTo>
                  <a:lnTo>
                    <a:pt x="219800" y="1192588"/>
                  </a:lnTo>
                  <a:lnTo>
                    <a:pt x="171601" y="1183730"/>
                  </a:lnTo>
                  <a:lnTo>
                    <a:pt x="128511" y="1174009"/>
                  </a:lnTo>
                  <a:lnTo>
                    <a:pt x="90936" y="1163498"/>
                  </a:lnTo>
                  <a:lnTo>
                    <a:pt x="33955" y="1140409"/>
                  </a:lnTo>
                  <a:lnTo>
                    <a:pt x="3908" y="1115060"/>
                  </a:lnTo>
                  <a:lnTo>
                    <a:pt x="0" y="1101725"/>
                  </a:lnTo>
                  <a:lnTo>
                    <a:pt x="0" y="122428"/>
                  </a:lnTo>
                  <a:close/>
                </a:path>
              </a:pathLst>
            </a:custGeom>
            <a:noFill/>
            <a:ln w="25400" cap="flat" cmpd="sng">
              <a:solidFill>
                <a:srgbClr val="385D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8"/>
          <p:cNvSpPr txBox="1"/>
          <p:nvPr/>
        </p:nvSpPr>
        <p:spPr>
          <a:xfrm>
            <a:off x="5749543" y="4694485"/>
            <a:ext cx="232473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very much Similar 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Excel Pivot Table.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/>
        </p:nvSpPr>
        <p:spPr>
          <a:xfrm>
            <a:off x="652857" y="5310107"/>
            <a:ext cx="7776845" cy="41421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Summarizing and Grouping Data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683564" y="1488183"/>
            <a:ext cx="7776845" cy="4007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Grouping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670949" y="898449"/>
            <a:ext cx="7772400" cy="388568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5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grpSp>
        <p:nvGrpSpPr>
          <p:cNvPr id="258" name="Google Shape;258;p19"/>
          <p:cNvGrpSpPr/>
          <p:nvPr/>
        </p:nvGrpSpPr>
        <p:grpSpPr>
          <a:xfrm>
            <a:off x="4652918" y="3403075"/>
            <a:ext cx="3600450" cy="1224280"/>
            <a:chOff x="4644009" y="4437126"/>
            <a:chExt cx="3600450" cy="1224280"/>
          </a:xfrm>
        </p:grpSpPr>
        <p:sp>
          <p:nvSpPr>
            <p:cNvPr id="259" name="Google Shape;259;p19"/>
            <p:cNvSpPr/>
            <p:nvPr/>
          </p:nvSpPr>
          <p:spPr>
            <a:xfrm>
              <a:off x="4644009" y="4437126"/>
              <a:ext cx="3600450" cy="1224280"/>
            </a:xfrm>
            <a:custGeom>
              <a:avLst/>
              <a:gdLst/>
              <a:ahLst/>
              <a:cxnLst/>
              <a:rect l="l" t="t" r="r" b="b"/>
              <a:pathLst>
                <a:path w="3600450" h="1224279" extrusionOk="0">
                  <a:moveTo>
                    <a:pt x="0" y="122428"/>
                  </a:moveTo>
                  <a:lnTo>
                    <a:pt x="0" y="1101725"/>
                  </a:lnTo>
                  <a:lnTo>
                    <a:pt x="3303" y="1112284"/>
                  </a:lnTo>
                  <a:lnTo>
                    <a:pt x="50698" y="1142322"/>
                  </a:lnTo>
                  <a:lnTo>
                    <a:pt x="110829" y="1160611"/>
                  </a:lnTo>
                  <a:lnTo>
                    <a:pt x="148645" y="1169124"/>
                  </a:lnTo>
                  <a:lnTo>
                    <a:pt x="191266" y="1177168"/>
                  </a:lnTo>
                  <a:lnTo>
                    <a:pt x="238424" y="1184705"/>
                  </a:lnTo>
                  <a:lnTo>
                    <a:pt x="289848" y="1191699"/>
                  </a:lnTo>
                  <a:lnTo>
                    <a:pt x="345267" y="1198112"/>
                  </a:lnTo>
                  <a:lnTo>
                    <a:pt x="404413" y="1203909"/>
                  </a:lnTo>
                  <a:lnTo>
                    <a:pt x="467013" y="1209052"/>
                  </a:lnTo>
                  <a:lnTo>
                    <a:pt x="532799" y="1213505"/>
                  </a:lnTo>
                  <a:lnTo>
                    <a:pt x="601499" y="1217231"/>
                  </a:lnTo>
                  <a:lnTo>
                    <a:pt x="672845" y="1220193"/>
                  </a:lnTo>
                  <a:lnTo>
                    <a:pt x="746565" y="1222354"/>
                  </a:lnTo>
                  <a:lnTo>
                    <a:pt x="822390" y="1223678"/>
                  </a:lnTo>
                  <a:lnTo>
                    <a:pt x="900049" y="1224127"/>
                  </a:lnTo>
                  <a:lnTo>
                    <a:pt x="977726" y="1223678"/>
                  </a:lnTo>
                  <a:lnTo>
                    <a:pt x="1053568" y="1222354"/>
                  </a:lnTo>
                  <a:lnTo>
                    <a:pt x="1127303" y="1220193"/>
                  </a:lnTo>
                  <a:lnTo>
                    <a:pt x="1198662" y="1217231"/>
                  </a:lnTo>
                  <a:lnTo>
                    <a:pt x="1267375" y="1213505"/>
                  </a:lnTo>
                  <a:lnTo>
                    <a:pt x="1333170" y="1209052"/>
                  </a:lnTo>
                  <a:lnTo>
                    <a:pt x="1395779" y="1203909"/>
                  </a:lnTo>
                  <a:lnTo>
                    <a:pt x="1454932" y="1198112"/>
                  </a:lnTo>
                  <a:lnTo>
                    <a:pt x="1510358" y="1191699"/>
                  </a:lnTo>
                  <a:lnTo>
                    <a:pt x="1561786" y="1184705"/>
                  </a:lnTo>
                  <a:lnTo>
                    <a:pt x="1608948" y="1177168"/>
                  </a:lnTo>
                  <a:lnTo>
                    <a:pt x="1651573" y="1169124"/>
                  </a:lnTo>
                  <a:lnTo>
                    <a:pt x="1689391" y="1160611"/>
                  </a:lnTo>
                  <a:lnTo>
                    <a:pt x="1749525" y="1142322"/>
                  </a:lnTo>
                  <a:lnTo>
                    <a:pt x="1787189" y="1122595"/>
                  </a:lnTo>
                  <a:lnTo>
                    <a:pt x="1803528" y="1091168"/>
                  </a:lnTo>
                  <a:lnTo>
                    <a:pt x="1813259" y="1080860"/>
                  </a:lnTo>
                  <a:lnTo>
                    <a:pt x="1850923" y="1061135"/>
                  </a:lnTo>
                  <a:lnTo>
                    <a:pt x="1911054" y="1042844"/>
                  </a:lnTo>
                  <a:lnTo>
                    <a:pt x="1948870" y="1034328"/>
                  </a:lnTo>
                  <a:lnTo>
                    <a:pt x="1991491" y="1026282"/>
                  </a:lnTo>
                  <a:lnTo>
                    <a:pt x="2038649" y="1018743"/>
                  </a:lnTo>
                  <a:lnTo>
                    <a:pt x="2090073" y="1011746"/>
                  </a:lnTo>
                  <a:lnTo>
                    <a:pt x="2145492" y="1005329"/>
                  </a:lnTo>
                  <a:lnTo>
                    <a:pt x="2204638" y="999529"/>
                  </a:lnTo>
                  <a:lnTo>
                    <a:pt x="2267238" y="994382"/>
                  </a:lnTo>
                  <a:lnTo>
                    <a:pt x="2333024" y="989926"/>
                  </a:lnTo>
                  <a:lnTo>
                    <a:pt x="2401724" y="986198"/>
                  </a:lnTo>
                  <a:lnTo>
                    <a:pt x="2473070" y="983234"/>
                  </a:lnTo>
                  <a:lnTo>
                    <a:pt x="2546790" y="981071"/>
                  </a:lnTo>
                  <a:lnTo>
                    <a:pt x="2622615" y="979746"/>
                  </a:lnTo>
                  <a:lnTo>
                    <a:pt x="3600449" y="979297"/>
                  </a:lnTo>
                  <a:lnTo>
                    <a:pt x="3600449" y="244856"/>
                  </a:lnTo>
                  <a:lnTo>
                    <a:pt x="900049" y="244856"/>
                  </a:lnTo>
                  <a:lnTo>
                    <a:pt x="822390" y="244406"/>
                  </a:lnTo>
                  <a:lnTo>
                    <a:pt x="746565" y="243081"/>
                  </a:lnTo>
                  <a:lnTo>
                    <a:pt x="672845" y="240918"/>
                  </a:lnTo>
                  <a:lnTo>
                    <a:pt x="601499" y="237954"/>
                  </a:lnTo>
                  <a:lnTo>
                    <a:pt x="532799" y="234226"/>
                  </a:lnTo>
                  <a:lnTo>
                    <a:pt x="467013" y="229770"/>
                  </a:lnTo>
                  <a:lnTo>
                    <a:pt x="404413" y="224623"/>
                  </a:lnTo>
                  <a:lnTo>
                    <a:pt x="345267" y="218823"/>
                  </a:lnTo>
                  <a:lnTo>
                    <a:pt x="289848" y="212406"/>
                  </a:lnTo>
                  <a:lnTo>
                    <a:pt x="238424" y="205409"/>
                  </a:lnTo>
                  <a:lnTo>
                    <a:pt x="191266" y="197870"/>
                  </a:lnTo>
                  <a:lnTo>
                    <a:pt x="148645" y="189824"/>
                  </a:lnTo>
                  <a:lnTo>
                    <a:pt x="110829" y="181308"/>
                  </a:lnTo>
                  <a:lnTo>
                    <a:pt x="50698" y="163017"/>
                  </a:lnTo>
                  <a:lnTo>
                    <a:pt x="13034" y="143292"/>
                  </a:lnTo>
                  <a:lnTo>
                    <a:pt x="3303" y="132984"/>
                  </a:lnTo>
                  <a:lnTo>
                    <a:pt x="0" y="122428"/>
                  </a:lnTo>
                  <a:close/>
                </a:path>
                <a:path w="3600450" h="1224279" extrusionOk="0">
                  <a:moveTo>
                    <a:pt x="3600449" y="979297"/>
                  </a:moveTo>
                  <a:lnTo>
                    <a:pt x="2700273" y="979297"/>
                  </a:lnTo>
                  <a:lnTo>
                    <a:pt x="2777933" y="979746"/>
                  </a:lnTo>
                  <a:lnTo>
                    <a:pt x="2853761" y="981071"/>
                  </a:lnTo>
                  <a:lnTo>
                    <a:pt x="2927486" y="983234"/>
                  </a:lnTo>
                  <a:lnTo>
                    <a:pt x="2998837" y="986198"/>
                  </a:lnTo>
                  <a:lnTo>
                    <a:pt x="3067545" y="989926"/>
                  </a:lnTo>
                  <a:lnTo>
                    <a:pt x="3133339" y="994382"/>
                  </a:lnTo>
                  <a:lnTo>
                    <a:pt x="3195948" y="999529"/>
                  </a:lnTo>
                  <a:lnTo>
                    <a:pt x="3255103" y="1005329"/>
                  </a:lnTo>
                  <a:lnTo>
                    <a:pt x="3310533" y="1011746"/>
                  </a:lnTo>
                  <a:lnTo>
                    <a:pt x="3361966" y="1018743"/>
                  </a:lnTo>
                  <a:lnTo>
                    <a:pt x="3409134" y="1026282"/>
                  </a:lnTo>
                  <a:lnTo>
                    <a:pt x="3451765" y="1034328"/>
                  </a:lnTo>
                  <a:lnTo>
                    <a:pt x="3489590" y="1042844"/>
                  </a:lnTo>
                  <a:lnTo>
                    <a:pt x="3549736" y="1061135"/>
                  </a:lnTo>
                  <a:lnTo>
                    <a:pt x="3587411" y="1080860"/>
                  </a:lnTo>
                  <a:lnTo>
                    <a:pt x="3600449" y="1101725"/>
                  </a:lnTo>
                  <a:lnTo>
                    <a:pt x="3600449" y="979297"/>
                  </a:lnTo>
                  <a:close/>
                </a:path>
                <a:path w="3600450" h="1224279" extrusionOk="0">
                  <a:moveTo>
                    <a:pt x="2700273" y="0"/>
                  </a:moveTo>
                  <a:lnTo>
                    <a:pt x="2622615" y="448"/>
                  </a:lnTo>
                  <a:lnTo>
                    <a:pt x="2546790" y="1770"/>
                  </a:lnTo>
                  <a:lnTo>
                    <a:pt x="2473070" y="3929"/>
                  </a:lnTo>
                  <a:lnTo>
                    <a:pt x="2401724" y="6888"/>
                  </a:lnTo>
                  <a:lnTo>
                    <a:pt x="2333024" y="10610"/>
                  </a:lnTo>
                  <a:lnTo>
                    <a:pt x="2267238" y="15059"/>
                  </a:lnTo>
                  <a:lnTo>
                    <a:pt x="2204638" y="20199"/>
                  </a:lnTo>
                  <a:lnTo>
                    <a:pt x="2145492" y="25993"/>
                  </a:lnTo>
                  <a:lnTo>
                    <a:pt x="2090073" y="32404"/>
                  </a:lnTo>
                  <a:lnTo>
                    <a:pt x="2038649" y="39396"/>
                  </a:lnTo>
                  <a:lnTo>
                    <a:pt x="1991491" y="46932"/>
                  </a:lnTo>
                  <a:lnTo>
                    <a:pt x="1948870" y="54975"/>
                  </a:lnTo>
                  <a:lnTo>
                    <a:pt x="1911054" y="63490"/>
                  </a:lnTo>
                  <a:lnTo>
                    <a:pt x="1850923" y="81788"/>
                  </a:lnTo>
                  <a:lnTo>
                    <a:pt x="1813259" y="101531"/>
                  </a:lnTo>
                  <a:lnTo>
                    <a:pt x="1796921" y="132984"/>
                  </a:lnTo>
                  <a:lnTo>
                    <a:pt x="1787189" y="143292"/>
                  </a:lnTo>
                  <a:lnTo>
                    <a:pt x="1749525" y="163017"/>
                  </a:lnTo>
                  <a:lnTo>
                    <a:pt x="1689391" y="181308"/>
                  </a:lnTo>
                  <a:lnTo>
                    <a:pt x="1651573" y="189824"/>
                  </a:lnTo>
                  <a:lnTo>
                    <a:pt x="1608948" y="197870"/>
                  </a:lnTo>
                  <a:lnTo>
                    <a:pt x="1561786" y="205409"/>
                  </a:lnTo>
                  <a:lnTo>
                    <a:pt x="1510358" y="212406"/>
                  </a:lnTo>
                  <a:lnTo>
                    <a:pt x="1454932" y="218823"/>
                  </a:lnTo>
                  <a:lnTo>
                    <a:pt x="1395779" y="224623"/>
                  </a:lnTo>
                  <a:lnTo>
                    <a:pt x="1333170" y="229770"/>
                  </a:lnTo>
                  <a:lnTo>
                    <a:pt x="1267375" y="234226"/>
                  </a:lnTo>
                  <a:lnTo>
                    <a:pt x="1198662" y="237954"/>
                  </a:lnTo>
                  <a:lnTo>
                    <a:pt x="1127303" y="240918"/>
                  </a:lnTo>
                  <a:lnTo>
                    <a:pt x="1053568" y="243081"/>
                  </a:lnTo>
                  <a:lnTo>
                    <a:pt x="977726" y="244406"/>
                  </a:lnTo>
                  <a:lnTo>
                    <a:pt x="900049" y="244856"/>
                  </a:lnTo>
                  <a:lnTo>
                    <a:pt x="3600449" y="244856"/>
                  </a:lnTo>
                  <a:lnTo>
                    <a:pt x="3600449" y="122428"/>
                  </a:lnTo>
                  <a:lnTo>
                    <a:pt x="3597145" y="111853"/>
                  </a:lnTo>
                  <a:lnTo>
                    <a:pt x="3549736" y="81788"/>
                  </a:lnTo>
                  <a:lnTo>
                    <a:pt x="3489590" y="63490"/>
                  </a:lnTo>
                  <a:lnTo>
                    <a:pt x="3451765" y="54975"/>
                  </a:lnTo>
                  <a:lnTo>
                    <a:pt x="3409134" y="46932"/>
                  </a:lnTo>
                  <a:lnTo>
                    <a:pt x="3361966" y="39396"/>
                  </a:lnTo>
                  <a:lnTo>
                    <a:pt x="3310533" y="32404"/>
                  </a:lnTo>
                  <a:lnTo>
                    <a:pt x="3255103" y="25993"/>
                  </a:lnTo>
                  <a:lnTo>
                    <a:pt x="3195948" y="20199"/>
                  </a:lnTo>
                  <a:lnTo>
                    <a:pt x="3133339" y="15059"/>
                  </a:lnTo>
                  <a:lnTo>
                    <a:pt x="3067545" y="10610"/>
                  </a:lnTo>
                  <a:lnTo>
                    <a:pt x="2998837" y="6888"/>
                  </a:lnTo>
                  <a:lnTo>
                    <a:pt x="2927486" y="3929"/>
                  </a:lnTo>
                  <a:lnTo>
                    <a:pt x="2853761" y="1770"/>
                  </a:lnTo>
                  <a:lnTo>
                    <a:pt x="2777933" y="448"/>
                  </a:lnTo>
                  <a:lnTo>
                    <a:pt x="2700273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644009" y="4437126"/>
              <a:ext cx="3600450" cy="1224280"/>
            </a:xfrm>
            <a:custGeom>
              <a:avLst/>
              <a:gdLst/>
              <a:ahLst/>
              <a:cxnLst/>
              <a:rect l="l" t="t" r="r" b="b"/>
              <a:pathLst>
                <a:path w="3600450" h="1224279" extrusionOk="0">
                  <a:moveTo>
                    <a:pt x="0" y="122428"/>
                  </a:moveTo>
                  <a:lnTo>
                    <a:pt x="28923" y="153316"/>
                  </a:lnTo>
                  <a:lnTo>
                    <a:pt x="78090" y="172361"/>
                  </a:lnTo>
                  <a:lnTo>
                    <a:pt x="148645" y="189824"/>
                  </a:lnTo>
                  <a:lnTo>
                    <a:pt x="191266" y="197870"/>
                  </a:lnTo>
                  <a:lnTo>
                    <a:pt x="238424" y="205409"/>
                  </a:lnTo>
                  <a:lnTo>
                    <a:pt x="289848" y="212406"/>
                  </a:lnTo>
                  <a:lnTo>
                    <a:pt x="345267" y="218823"/>
                  </a:lnTo>
                  <a:lnTo>
                    <a:pt x="404413" y="224623"/>
                  </a:lnTo>
                  <a:lnTo>
                    <a:pt x="467013" y="229770"/>
                  </a:lnTo>
                  <a:lnTo>
                    <a:pt x="532799" y="234226"/>
                  </a:lnTo>
                  <a:lnTo>
                    <a:pt x="601499" y="237954"/>
                  </a:lnTo>
                  <a:lnTo>
                    <a:pt x="672845" y="240918"/>
                  </a:lnTo>
                  <a:lnTo>
                    <a:pt x="746565" y="243081"/>
                  </a:lnTo>
                  <a:lnTo>
                    <a:pt x="822390" y="244406"/>
                  </a:lnTo>
                  <a:lnTo>
                    <a:pt x="900049" y="244856"/>
                  </a:lnTo>
                  <a:lnTo>
                    <a:pt x="977726" y="244406"/>
                  </a:lnTo>
                  <a:lnTo>
                    <a:pt x="1053568" y="243081"/>
                  </a:lnTo>
                  <a:lnTo>
                    <a:pt x="1127303" y="240918"/>
                  </a:lnTo>
                  <a:lnTo>
                    <a:pt x="1198662" y="237954"/>
                  </a:lnTo>
                  <a:lnTo>
                    <a:pt x="1267375" y="234226"/>
                  </a:lnTo>
                  <a:lnTo>
                    <a:pt x="1333170" y="229770"/>
                  </a:lnTo>
                  <a:lnTo>
                    <a:pt x="1395779" y="224623"/>
                  </a:lnTo>
                  <a:lnTo>
                    <a:pt x="1454932" y="218823"/>
                  </a:lnTo>
                  <a:lnTo>
                    <a:pt x="1510358" y="212406"/>
                  </a:lnTo>
                  <a:lnTo>
                    <a:pt x="1561786" y="205409"/>
                  </a:lnTo>
                  <a:lnTo>
                    <a:pt x="1608948" y="197870"/>
                  </a:lnTo>
                  <a:lnTo>
                    <a:pt x="1651573" y="189824"/>
                  </a:lnTo>
                  <a:lnTo>
                    <a:pt x="1689391" y="181308"/>
                  </a:lnTo>
                  <a:lnTo>
                    <a:pt x="1749525" y="163017"/>
                  </a:lnTo>
                  <a:lnTo>
                    <a:pt x="1787189" y="143292"/>
                  </a:lnTo>
                  <a:lnTo>
                    <a:pt x="1800225" y="122428"/>
                  </a:lnTo>
                  <a:lnTo>
                    <a:pt x="1829148" y="91497"/>
                  </a:lnTo>
                  <a:lnTo>
                    <a:pt x="1878315" y="72440"/>
                  </a:lnTo>
                  <a:lnTo>
                    <a:pt x="1948870" y="54975"/>
                  </a:lnTo>
                  <a:lnTo>
                    <a:pt x="1991491" y="46932"/>
                  </a:lnTo>
                  <a:lnTo>
                    <a:pt x="2038649" y="39396"/>
                  </a:lnTo>
                  <a:lnTo>
                    <a:pt x="2090073" y="32404"/>
                  </a:lnTo>
                  <a:lnTo>
                    <a:pt x="2145492" y="25993"/>
                  </a:lnTo>
                  <a:lnTo>
                    <a:pt x="2204638" y="20199"/>
                  </a:lnTo>
                  <a:lnTo>
                    <a:pt x="2267238" y="15059"/>
                  </a:lnTo>
                  <a:lnTo>
                    <a:pt x="2333024" y="10610"/>
                  </a:lnTo>
                  <a:lnTo>
                    <a:pt x="2401724" y="6888"/>
                  </a:lnTo>
                  <a:lnTo>
                    <a:pt x="2473070" y="3929"/>
                  </a:lnTo>
                  <a:lnTo>
                    <a:pt x="2546790" y="1770"/>
                  </a:lnTo>
                  <a:lnTo>
                    <a:pt x="2622615" y="448"/>
                  </a:lnTo>
                  <a:lnTo>
                    <a:pt x="2700273" y="0"/>
                  </a:lnTo>
                  <a:lnTo>
                    <a:pt x="2777933" y="448"/>
                  </a:lnTo>
                  <a:lnTo>
                    <a:pt x="2853761" y="1770"/>
                  </a:lnTo>
                  <a:lnTo>
                    <a:pt x="2927486" y="3929"/>
                  </a:lnTo>
                  <a:lnTo>
                    <a:pt x="2998837" y="6888"/>
                  </a:lnTo>
                  <a:lnTo>
                    <a:pt x="3067545" y="10610"/>
                  </a:lnTo>
                  <a:lnTo>
                    <a:pt x="3133339" y="15059"/>
                  </a:lnTo>
                  <a:lnTo>
                    <a:pt x="3195948" y="20199"/>
                  </a:lnTo>
                  <a:lnTo>
                    <a:pt x="3255103" y="25993"/>
                  </a:lnTo>
                  <a:lnTo>
                    <a:pt x="3310533" y="32404"/>
                  </a:lnTo>
                  <a:lnTo>
                    <a:pt x="3361966" y="39396"/>
                  </a:lnTo>
                  <a:lnTo>
                    <a:pt x="3409134" y="46932"/>
                  </a:lnTo>
                  <a:lnTo>
                    <a:pt x="3451765" y="54975"/>
                  </a:lnTo>
                  <a:lnTo>
                    <a:pt x="3489590" y="63490"/>
                  </a:lnTo>
                  <a:lnTo>
                    <a:pt x="3549736" y="81788"/>
                  </a:lnTo>
                  <a:lnTo>
                    <a:pt x="3587411" y="101531"/>
                  </a:lnTo>
                  <a:lnTo>
                    <a:pt x="3600449" y="122428"/>
                  </a:lnTo>
                  <a:lnTo>
                    <a:pt x="3600449" y="1101725"/>
                  </a:lnTo>
                  <a:lnTo>
                    <a:pt x="3597145" y="1091168"/>
                  </a:lnTo>
                  <a:lnTo>
                    <a:pt x="3587411" y="1080860"/>
                  </a:lnTo>
                  <a:lnTo>
                    <a:pt x="3549736" y="1061135"/>
                  </a:lnTo>
                  <a:lnTo>
                    <a:pt x="3489590" y="1042844"/>
                  </a:lnTo>
                  <a:lnTo>
                    <a:pt x="3451765" y="1034328"/>
                  </a:lnTo>
                  <a:lnTo>
                    <a:pt x="3409134" y="1026282"/>
                  </a:lnTo>
                  <a:lnTo>
                    <a:pt x="3361966" y="1018743"/>
                  </a:lnTo>
                  <a:lnTo>
                    <a:pt x="3310533" y="1011746"/>
                  </a:lnTo>
                  <a:lnTo>
                    <a:pt x="3255103" y="1005329"/>
                  </a:lnTo>
                  <a:lnTo>
                    <a:pt x="3195948" y="999529"/>
                  </a:lnTo>
                  <a:lnTo>
                    <a:pt x="3133339" y="994382"/>
                  </a:lnTo>
                  <a:lnTo>
                    <a:pt x="3067545" y="989926"/>
                  </a:lnTo>
                  <a:lnTo>
                    <a:pt x="2998837" y="986198"/>
                  </a:lnTo>
                  <a:lnTo>
                    <a:pt x="2927486" y="983234"/>
                  </a:lnTo>
                  <a:lnTo>
                    <a:pt x="2853761" y="981071"/>
                  </a:lnTo>
                  <a:lnTo>
                    <a:pt x="2777933" y="979746"/>
                  </a:lnTo>
                  <a:lnTo>
                    <a:pt x="2700273" y="979297"/>
                  </a:lnTo>
                  <a:lnTo>
                    <a:pt x="2622615" y="979746"/>
                  </a:lnTo>
                  <a:lnTo>
                    <a:pt x="2546790" y="981071"/>
                  </a:lnTo>
                  <a:lnTo>
                    <a:pt x="2473070" y="983234"/>
                  </a:lnTo>
                  <a:lnTo>
                    <a:pt x="2401724" y="986198"/>
                  </a:lnTo>
                  <a:lnTo>
                    <a:pt x="2333024" y="989926"/>
                  </a:lnTo>
                  <a:lnTo>
                    <a:pt x="2267238" y="994382"/>
                  </a:lnTo>
                  <a:lnTo>
                    <a:pt x="2204638" y="999529"/>
                  </a:lnTo>
                  <a:lnTo>
                    <a:pt x="2145492" y="1005329"/>
                  </a:lnTo>
                  <a:lnTo>
                    <a:pt x="2090073" y="1011746"/>
                  </a:lnTo>
                  <a:lnTo>
                    <a:pt x="2038649" y="1018743"/>
                  </a:lnTo>
                  <a:lnTo>
                    <a:pt x="1991491" y="1026282"/>
                  </a:lnTo>
                  <a:lnTo>
                    <a:pt x="1948870" y="1034328"/>
                  </a:lnTo>
                  <a:lnTo>
                    <a:pt x="1911054" y="1042844"/>
                  </a:lnTo>
                  <a:lnTo>
                    <a:pt x="1850923" y="1061135"/>
                  </a:lnTo>
                  <a:lnTo>
                    <a:pt x="1813259" y="1080860"/>
                  </a:lnTo>
                  <a:lnTo>
                    <a:pt x="1800225" y="1101725"/>
                  </a:lnTo>
                  <a:lnTo>
                    <a:pt x="1796921" y="1112284"/>
                  </a:lnTo>
                  <a:lnTo>
                    <a:pt x="1787189" y="1122595"/>
                  </a:lnTo>
                  <a:lnTo>
                    <a:pt x="1749525" y="1142322"/>
                  </a:lnTo>
                  <a:lnTo>
                    <a:pt x="1689391" y="1160611"/>
                  </a:lnTo>
                  <a:lnTo>
                    <a:pt x="1651573" y="1169124"/>
                  </a:lnTo>
                  <a:lnTo>
                    <a:pt x="1608948" y="1177168"/>
                  </a:lnTo>
                  <a:lnTo>
                    <a:pt x="1561786" y="1184705"/>
                  </a:lnTo>
                  <a:lnTo>
                    <a:pt x="1510358" y="1191699"/>
                  </a:lnTo>
                  <a:lnTo>
                    <a:pt x="1454932" y="1198112"/>
                  </a:lnTo>
                  <a:lnTo>
                    <a:pt x="1395779" y="1203909"/>
                  </a:lnTo>
                  <a:lnTo>
                    <a:pt x="1333170" y="1209052"/>
                  </a:lnTo>
                  <a:lnTo>
                    <a:pt x="1267375" y="1213505"/>
                  </a:lnTo>
                  <a:lnTo>
                    <a:pt x="1198662" y="1217231"/>
                  </a:lnTo>
                  <a:lnTo>
                    <a:pt x="1127303" y="1220193"/>
                  </a:lnTo>
                  <a:lnTo>
                    <a:pt x="1053568" y="1222354"/>
                  </a:lnTo>
                  <a:lnTo>
                    <a:pt x="977726" y="1223678"/>
                  </a:lnTo>
                  <a:lnTo>
                    <a:pt x="900049" y="1224127"/>
                  </a:lnTo>
                  <a:lnTo>
                    <a:pt x="822390" y="1223678"/>
                  </a:lnTo>
                  <a:lnTo>
                    <a:pt x="746565" y="1222354"/>
                  </a:lnTo>
                  <a:lnTo>
                    <a:pt x="672845" y="1220193"/>
                  </a:lnTo>
                  <a:lnTo>
                    <a:pt x="601499" y="1217231"/>
                  </a:lnTo>
                  <a:lnTo>
                    <a:pt x="532799" y="1213505"/>
                  </a:lnTo>
                  <a:lnTo>
                    <a:pt x="467013" y="1209052"/>
                  </a:lnTo>
                  <a:lnTo>
                    <a:pt x="404413" y="1203909"/>
                  </a:lnTo>
                  <a:lnTo>
                    <a:pt x="345267" y="1198112"/>
                  </a:lnTo>
                  <a:lnTo>
                    <a:pt x="289848" y="1191699"/>
                  </a:lnTo>
                  <a:lnTo>
                    <a:pt x="238424" y="1184705"/>
                  </a:lnTo>
                  <a:lnTo>
                    <a:pt x="191266" y="1177168"/>
                  </a:lnTo>
                  <a:lnTo>
                    <a:pt x="148645" y="1169124"/>
                  </a:lnTo>
                  <a:lnTo>
                    <a:pt x="110829" y="1160611"/>
                  </a:lnTo>
                  <a:lnTo>
                    <a:pt x="50698" y="1142322"/>
                  </a:lnTo>
                  <a:lnTo>
                    <a:pt x="13034" y="1122595"/>
                  </a:lnTo>
                  <a:lnTo>
                    <a:pt x="0" y="1101725"/>
                  </a:lnTo>
                  <a:lnTo>
                    <a:pt x="0" y="122428"/>
                  </a:lnTo>
                  <a:close/>
                </a:path>
              </a:pathLst>
            </a:custGeom>
            <a:noFill/>
            <a:ln w="25400" cap="flat" cmpd="sng">
              <a:solidFill>
                <a:srgbClr val="385D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9"/>
          <p:cNvSpPr txBox="1"/>
          <p:nvPr/>
        </p:nvSpPr>
        <p:spPr>
          <a:xfrm>
            <a:off x="4708180" y="3593305"/>
            <a:ext cx="3598163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Two Categories are coming out  because these two categories are  only having no. of books &gt; 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19"/>
          <p:cNvGraphicFramePr/>
          <p:nvPr/>
        </p:nvGraphicFramePr>
        <p:xfrm>
          <a:off x="990600" y="348828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{BF9D0B42-A1F4-4039-8C6C-77AD67405ABB}</a:tableStyleId>
              </a:tblPr>
              <a:tblGrid>
                <a:gridCol w="175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Category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Book Price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Novel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127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435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Story Book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127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632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3" name="Google Shape;263;p19"/>
          <p:cNvSpPr txBox="1"/>
          <p:nvPr/>
        </p:nvSpPr>
        <p:spPr>
          <a:xfrm>
            <a:off x="668561" y="2615207"/>
            <a:ext cx="7774788" cy="4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1459" marR="283210" lvl="0" indent="40640" algn="l" rtl="0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Category ,Avg(Price) As 'Book Price' From Books Group By Category Having  Count(Category)&gt;=3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668561" y="2072141"/>
            <a:ext cx="77918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:-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65606" y="1709927"/>
            <a:ext cx="7772399" cy="23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5080" lvl="0" indent="0" algn="l" rtl="0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you to retrieve data from related tables in a single result set.  Can be of the following types:</a:t>
            </a:r>
            <a:endParaRPr/>
          </a:p>
          <a:p>
            <a:pPr marL="812800" marR="5342255" lvl="0" indent="0" algn="l" rtl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5342255" lvl="0" indent="0" algn="l" rtl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 join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5342255" lvl="0" indent="0" algn="l" rtl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join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5342255" lvl="0" indent="0" algn="l" rtl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 join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5342255" lvl="0" indent="0" algn="l" rtl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65605" y="1120186"/>
            <a:ext cx="7772400" cy="37189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971600" y="4725136"/>
            <a:ext cx="7486600" cy="58541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825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Join is a  versatile operation	and often required as do not expect that a  single table will contain all necessary information.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/>
        </p:nvSpPr>
        <p:spPr>
          <a:xfrm>
            <a:off x="641993" y="1919359"/>
            <a:ext cx="7763256" cy="297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13384" marR="4589780" lvl="0" indent="-40132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CREATE TABLE statement:  Is used to create a table.  The Simplest Syntax: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2428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database_name . [ schema_name ] .] table_name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08430" marR="69723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{ &lt;column_definition&gt; | &lt;computed_column_definition&gt; }  [IDENTITY (SEED, INCREMENT)]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504440" lvl="0" indent="0" algn="ctr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&lt;table_constraint&gt; ] [ ,...n ] 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1580" marR="0" lvl="0" indent="0" algn="ctr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ON { partition_scheme_name ( partition_column_name ) | filegroup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5385" marR="0" lvl="0" indent="0" algn="ctr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"default" } ]	[ { TEXTIMAGE_ON { filegroup | "default" } ] [ ; 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641993" y="1366307"/>
            <a:ext cx="7776845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Managing Tables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632849" y="861497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717219" y="5493347"/>
            <a:ext cx="7688030" cy="586058"/>
          </a:xfrm>
          <a:prstGeom prst="rect">
            <a:avLst/>
          </a:prstGeom>
          <a:solidFill>
            <a:srgbClr val="C0504D"/>
          </a:solidFill>
          <a:ln w="25400" cap="flat" cmpd="sng">
            <a:solidFill>
              <a:srgbClr val="8B38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91440" marR="3448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Table Can Be Created By Using SQL Statement as well using SSMS.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21"/>
          <p:cNvGraphicFramePr/>
          <p:nvPr/>
        </p:nvGraphicFramePr>
        <p:xfrm>
          <a:off x="634449" y="334292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{BF9D0B42-A1F4-4039-8C6C-77AD67405ABB}</a:tableStyleId>
              </a:tblPr>
              <a:tblGrid>
                <a:gridCol w="18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700">
                <a:tc>
                  <a:txBody>
                    <a:bodyPr/>
                    <a:lstStyle/>
                    <a:p>
                      <a:pPr marL="37973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Column Name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Data Type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Remarks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50" u="none" strike="noStrike" cap="none"/>
                    </a:p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DistributorCode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50" u="none" strike="noStrike" cap="none"/>
                    </a:p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Numeric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725" marB="0"/>
                </a:tc>
                <a:tc>
                  <a:txBody>
                    <a:bodyPr/>
                    <a:lstStyle/>
                    <a:p>
                      <a:pPr marL="9525" marR="59689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It is the Primary Key and it should be auto  increamented while entering Distributor Detail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DistributorName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Varchar(40)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Null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Contact_No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char(10)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All Numeric Data Should be Entered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Address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Varchar(40)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Null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Remarks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Varchar(40)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May Contain Null values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Date_Estd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smallDateTime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Less Than 1-Jan-1950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City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varchar(30)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Null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State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varchar(20)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Null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Pin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725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char(6)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725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All Numeric Data Should be Entered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7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8" name="Google Shape;278;p21"/>
          <p:cNvSpPr txBox="1"/>
          <p:nvPr/>
        </p:nvSpPr>
        <p:spPr>
          <a:xfrm>
            <a:off x="634449" y="1646857"/>
            <a:ext cx="7776845" cy="4001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Managing Tables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 txBox="1">
            <a:spLocks noGrp="1"/>
          </p:cNvSpPr>
          <p:nvPr>
            <p:ph type="title"/>
          </p:nvPr>
        </p:nvSpPr>
        <p:spPr>
          <a:xfrm>
            <a:off x="650617" y="1060609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280" name="Google Shape;280;p21"/>
          <p:cNvSpPr txBox="1"/>
          <p:nvPr/>
        </p:nvSpPr>
        <p:spPr>
          <a:xfrm>
            <a:off x="607996" y="2286591"/>
            <a:ext cx="7776845" cy="770083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2108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Us try To Create the Following Table with the following points in mind using  the SQL Commands.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/>
        </p:nvSpPr>
        <p:spPr>
          <a:xfrm>
            <a:off x="618540" y="2514345"/>
            <a:ext cx="7780020" cy="183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4965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Distributor(DistributorCode smallint identity(1,1) Primary Key,  DistributorName varchar(40) Not Null, ContactNo char(10) check( ContactNo Like '[0-  9][0-9][0-9][0-9][0-9][0-9][0-9][0-9][0-9][0-9]'),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varchar(40) Not Null,Remarks varchar(40),Date_Estd smalldatetime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check(Date_Estd &gt;= ('1-Jan-1950')),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6985" lvl="0" indent="-342900" algn="just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varchar(30) Not Null,State varchar(20) Not Null, Pin char(7) check (Pin Like '[0-9[0-9][0-  9][0-9][0-9][0-9]'))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635163" y="1987137"/>
            <a:ext cx="7849234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SQL Command will be as follows :-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 txBox="1">
            <a:spLocks noGrp="1"/>
          </p:cNvSpPr>
          <p:nvPr>
            <p:ph type="title"/>
          </p:nvPr>
        </p:nvSpPr>
        <p:spPr>
          <a:xfrm>
            <a:off x="618539" y="1079969"/>
            <a:ext cx="7865857" cy="512961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SQL Server Introduction</a:t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690473" y="5179314"/>
            <a:ext cx="7642859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Distributor values('New Book Agency','9251291222','Authorised Distributor','56  Model Town','1-Dec-1976','Rohtak','Haryana','12401')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683564" y="4561748"/>
            <a:ext cx="5544820" cy="369570"/>
          </a:xfrm>
          <a:prstGeom prst="rect">
            <a:avLst/>
          </a:prstGeom>
          <a:solidFill>
            <a:srgbClr val="C0504D"/>
          </a:solidFill>
          <a:ln w="25400" cap="flat" cmpd="sng">
            <a:solidFill>
              <a:srgbClr val="8B38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Some Sample Rows as Follows :-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/>
        </p:nvSpPr>
        <p:spPr>
          <a:xfrm>
            <a:off x="611175" y="2792276"/>
            <a:ext cx="7778087" cy="172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1561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create a New Table sometimes by Using Select .. Into  command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165" marR="5080" lvl="0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into BookCopy From Books will make a new table called Bookcopy  which is exactly a copy of Books Table.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	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into BookCopyPrice From Books where Price &gt;=600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683564" y="5157190"/>
            <a:ext cx="7560945" cy="83121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812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Try the above command and observer the output. The Second Command will create a  new table called BookCopyPrice where only those Books are there whose prices are  above or equal to 600.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606730" y="2148987"/>
            <a:ext cx="7776845" cy="402674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SQL Command will be as follows :-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606730" y="1613296"/>
            <a:ext cx="7776845" cy="4001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Managing Tables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606730" y="1026334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/>
        </p:nvSpPr>
        <p:spPr>
          <a:xfrm>
            <a:off x="605488" y="2286000"/>
            <a:ext cx="7778087" cy="204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BookName, Price,Books.Publisher_Name,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WHEN Price &gt;= 700 THEN 'The Price is High'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when Price &gt;=500 And Price &lt; 700 Then 'Price is Medium'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 'It is Economical'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AS Remarks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Books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605488" y="4808639"/>
            <a:ext cx="7624112" cy="10195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812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Output will Show BookName , Price, Publisher Name as well as Remarks as a 4</a:t>
            </a:r>
            <a:r>
              <a:rPr lang="en-US" sz="1600" b="1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Column although there is no column Remarks within the Books Table. This is the beauty of MS SQL Server. Run the Command and try to understand the output.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605488" y="1608097"/>
            <a:ext cx="7776845" cy="4001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Case Command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 txBox="1">
            <a:spLocks noGrp="1"/>
          </p:cNvSpPr>
          <p:nvPr>
            <p:ph type="title"/>
          </p:nvPr>
        </p:nvSpPr>
        <p:spPr>
          <a:xfrm>
            <a:off x="605488" y="1032760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/>
        </p:nvSpPr>
        <p:spPr>
          <a:xfrm>
            <a:off x="650320" y="2540278"/>
            <a:ext cx="7345045" cy="203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delete a Table by using following command :-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53594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&lt;TableName&gt; For e.g. Drop Table BookCopyPrice will delete the  whole Table from the Database.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people also use Truncate Command Like –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 TableName.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e.g. Truncate Table BookCopy will delete all rows from this table –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the empty table will be available within the database.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729220" y="5029200"/>
            <a:ext cx="7560945" cy="58483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812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Try the above command and observe the output. The Second Command will create a  empty table called BookCopyPrice.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630986" y="2008448"/>
            <a:ext cx="7757414" cy="402674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Delete A Table 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611555" y="1507615"/>
            <a:ext cx="7776845" cy="4001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Managing Tables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602456" y="910549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/>
        </p:nvSpPr>
        <p:spPr>
          <a:xfrm>
            <a:off x="688009" y="3275550"/>
            <a:ext cx="7772400" cy="123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modify a Table by using following command :-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	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Books add Remarks varchar(20)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when a particular column has to be deleted then –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Books Drop column Remarks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683564" y="5157190"/>
            <a:ext cx="7560945" cy="58483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812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Try the above command and observe the output. The Second Command will create a  empty table called BookCopyPrice.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683564" y="2717280"/>
            <a:ext cx="7776845" cy="29238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Modifying a Table Structure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674674" y="2022764"/>
            <a:ext cx="7776845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Managing Tables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679119" y="1323409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/>
        </p:nvSpPr>
        <p:spPr>
          <a:xfrm>
            <a:off x="683564" y="5157241"/>
            <a:ext cx="7560945" cy="565539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Above command will change the Name of the Table BookCopy Price To</a:t>
            </a:r>
            <a:endParaRPr sz="1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just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BookPrice.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663196" y="2707318"/>
            <a:ext cx="7776845" cy="41549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Renaming a Table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663196" y="2092788"/>
            <a:ext cx="7776845" cy="4001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Managing Tables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646784" y="1372243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646784" y="3292104"/>
            <a:ext cx="7772400" cy="1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rename a table by using the sp_rename stored procedure.  Syntax: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sp_rename &lt;Old TableName&gt; , &lt;&lt;New TableName&gt;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E.g.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Sp_rename ‘BookCopyPrice’ ,’BookPrice’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/>
        </p:nvSpPr>
        <p:spPr>
          <a:xfrm>
            <a:off x="863537" y="2971783"/>
            <a:ext cx="7037203" cy="231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integrity: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508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enforced to ensure that the data in a database is accurate, consistent, and  reliable.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2251710" lvl="0" indent="-400050" algn="l" rtl="0">
              <a:lnSpc>
                <a:spcPct val="144375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broadly classified into the following categories:  Entity integrity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integrity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4144009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Referential integrity  User-defined integrity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863537" y="2133600"/>
            <a:ext cx="7592428" cy="321883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Implementing Data Integrity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863537" y="1422375"/>
            <a:ext cx="7643659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/>
        </p:nvSpPr>
        <p:spPr>
          <a:xfrm>
            <a:off x="683410" y="2888725"/>
            <a:ext cx="7776999" cy="15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13384" marR="5080" lvl="0" indent="-40132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creating tables, SQL Server allows you to maintain integrity by:  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5080" lvl="0" indent="-40132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 constraints.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5080" lvl="0" indent="-40132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Enabling and disabling constraints.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5080" lvl="0" indent="-40132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 rules.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5080" lvl="0" indent="-40132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user-defined types.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683564" y="2060589"/>
            <a:ext cx="7776845" cy="414216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Implementing Data Integrity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/>
          </p:nvPr>
        </p:nvSpPr>
        <p:spPr>
          <a:xfrm>
            <a:off x="688009" y="1169721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704770" y="2310609"/>
            <a:ext cx="7683884" cy="19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8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inner join: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14062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Retrieves records from multiple tables after comparing values present in a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column.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Retrieves only those rows that satisfy the join condition in the common column.  Syntax: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marR="115570" lvl="0" indent="0" algn="l" rtl="0">
              <a:lnSpc>
                <a:spcPct val="128125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SalesTable.BookID, BookName,Publisher_Name ,Qty from  Books Join SalesTable on SalesTable.BookId=Books.BookID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580644" y="1647444"/>
            <a:ext cx="7869936" cy="534924"/>
            <a:chOff x="580644" y="1647444"/>
            <a:chExt cx="7869936" cy="534924"/>
          </a:xfrm>
        </p:grpSpPr>
        <p:sp>
          <p:nvSpPr>
            <p:cNvPr id="107" name="Google Shape;107;p3"/>
            <p:cNvSpPr/>
            <p:nvPr/>
          </p:nvSpPr>
          <p:spPr>
            <a:xfrm>
              <a:off x="621792" y="1659636"/>
              <a:ext cx="7828788" cy="5227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0644" y="1647444"/>
              <a:ext cx="2446020" cy="46634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 txBox="1"/>
          <p:nvPr/>
        </p:nvSpPr>
        <p:spPr>
          <a:xfrm>
            <a:off x="683564" y="1700847"/>
            <a:ext cx="7705090" cy="400685"/>
          </a:xfrm>
          <a:prstGeom prst="rect">
            <a:avLst/>
          </a:prstGeom>
          <a:solidFill>
            <a:srgbClr val="4F81BC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an 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649909" y="964440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718571" y="4837245"/>
            <a:ext cx="7776845" cy="58605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Those Books will be retrieved which has been sold at least for 1  Copy.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/>
        </p:nvSpPr>
        <p:spPr>
          <a:xfrm>
            <a:off x="683564" y="1720800"/>
            <a:ext cx="7927036" cy="445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685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rules that must be followed to maintain consistency and correctness of the  data.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685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table_name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822325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column_name CONSTRAINT constraint_name constraint_type  [,CONSTRAINT constraint_name constraint_type]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 can be divided into the following types: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3050" marR="4617085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constraint  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3050" marR="4617085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3050" marR="4617085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endParaRPr/>
          </a:p>
          <a:p>
            <a:pPr marL="1543050" marR="4617085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constraint  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3050" marR="4617085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constraint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679119" y="1413024"/>
            <a:ext cx="7776845" cy="30777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Implementing Data Integrity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679119" y="926465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/>
        </p:nvSpPr>
        <p:spPr>
          <a:xfrm>
            <a:off x="618539" y="2226309"/>
            <a:ext cx="7765415" cy="25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Table Called CustomerDetail as follows :-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560177" y="939920"/>
            <a:ext cx="7812404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571550" y="1723824"/>
            <a:ext cx="7801031" cy="30841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Practice Exercise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31"/>
          <p:cNvGraphicFramePr/>
          <p:nvPr/>
        </p:nvGraphicFramePr>
        <p:xfrm>
          <a:off x="608380" y="27057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{BF9D0B42-A1F4-4039-8C6C-77AD67405ABB}</a:tableStyleId>
              </a:tblPr>
              <a:tblGrid>
                <a:gridCol w="184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CustomerDetail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37973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Column Name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Data Type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Remarks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/>
                    </a:p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CustomerID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/>
                    </a:p>
                    <a:p>
                      <a:pPr marL="8890" marR="0" lvl="0" indent="0" algn="l" rtl="0">
                        <a:lnSpc>
                          <a:spcPct val="118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Numeric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272415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It is the Primary Key and it should contain 5  chars with C as First Character followed by 4  Digits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CustomerName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Varchar(40)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Null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Contact_No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char(10)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All Numeric Data Should be Entered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Address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Varchar(40)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Null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Remarks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Varchar(40)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May Contain Null values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Date_Birth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smallDateTime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can't Be &gt; Than 1-Jan-2010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City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varchar(30)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Default is New Delhi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State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varchar(20)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Null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Pin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char(7)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All Numeric Data Should be Entered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/>
        </p:nvSpPr>
        <p:spPr>
          <a:xfrm>
            <a:off x="644537" y="2892164"/>
            <a:ext cx="7155815" cy="231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Column To The Customer Table with the ColumnName as Occupation.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Add at least 5 Rows into it.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7815" marR="5080" lvl="0" indent="-28575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me the Top 3 Rows From Customer Detail and change their occucpation as  ‘Service Holder’.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How many Customers are there within this Table 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Contact No. As 9315466541 for the customer whose ID is C1901.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all the Customer Name and their Address in the Upper Case Format.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all the Customer Name and their Date of Birth along with Day of Week.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/>
          </p:nvPr>
        </p:nvSpPr>
        <p:spPr>
          <a:xfrm>
            <a:off x="607006" y="1095871"/>
            <a:ext cx="7835586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607006" y="2003669"/>
            <a:ext cx="7849234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Practice Exercise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/>
        </p:nvSpPr>
        <p:spPr>
          <a:xfrm>
            <a:off x="682272" y="2485732"/>
            <a:ext cx="7776999" cy="92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13384" marR="5080" lvl="0" indent="-40132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Two Similar Tables – Say AuthorisedVendor2020 Table which Comprises only three</a:t>
            </a:r>
            <a:endParaRPr/>
          </a:p>
          <a:p>
            <a:pPr marL="413384" marR="5080" lvl="0" indent="-401320" algn="just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columns – VendorCode &amp; VendorName, MailID and a similar table AuthorisedVendor2021</a:t>
            </a:r>
            <a:endParaRPr/>
          </a:p>
          <a:p>
            <a:pPr marL="413384" marR="5080" lvl="0" indent="-401320" algn="just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consisting of same columns however  records are little bit different.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682426" y="1859399"/>
            <a:ext cx="7776845" cy="414216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UNION , INTERSECTION , DIFFERENCE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688009" y="1169721"/>
            <a:ext cx="7772400" cy="38985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graphicFrame>
        <p:nvGraphicFramePr>
          <p:cNvPr id="377" name="Google Shape;377;p33"/>
          <p:cNvGraphicFramePr/>
          <p:nvPr/>
        </p:nvGraphicFramePr>
        <p:xfrm>
          <a:off x="692507" y="3622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{A08CF046-0584-40B8-A6A0-BCDCBD073992}</a:tableStyleId>
              </a:tblPr>
              <a:tblGrid>
                <a:gridCol w="10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AuthorisedVendor2020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VendorCode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VendorName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MailID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V011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M/s. Rajpal &amp; Sons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v.rajpal@rediffmail.com</a:t>
                      </a:r>
                      <a:endParaRPr sz="1100" b="1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V022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M/s. King Suppliers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kingsupplier@gmail.com</a:t>
                      </a:r>
                      <a:endParaRPr sz="1100" b="1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V033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M/s. Bright Agency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brightagency@rediffmail.com</a:t>
                      </a:r>
                      <a:endParaRPr sz="1100" b="1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8" name="Google Shape;378;p33"/>
          <p:cNvGraphicFramePr/>
          <p:nvPr/>
        </p:nvGraphicFramePr>
        <p:xfrm>
          <a:off x="682272" y="50750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{A08CF046-0584-40B8-A6A0-BCDCBD073992}</a:tableStyleId>
              </a:tblPr>
              <a:tblGrid>
                <a:gridCol w="107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AuthorisedVendor2021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VendorCode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VendorName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MailID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V011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M/s. Rajpal &amp; Sons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v.rajpal@rediffmail.com</a:t>
                      </a:r>
                      <a:endParaRPr sz="1100" b="1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V017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Super Store Pvt. Ltd.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suppliersuper@gmail.com</a:t>
                      </a:r>
                      <a:endParaRPr sz="1100" b="1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V033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M/s. Bright Agency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brightagency@rediffmail.com</a:t>
                      </a:r>
                      <a:endParaRPr sz="1100" b="1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" name="Google Shape;379;p33"/>
          <p:cNvSpPr/>
          <p:nvPr/>
        </p:nvSpPr>
        <p:spPr>
          <a:xfrm>
            <a:off x="5569424" y="3647506"/>
            <a:ext cx="2667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Find all the Vendors for Year 2020 &amp; 2021</a:t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5569424" y="4336762"/>
            <a:ext cx="2667000" cy="7382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Find all the Vendors for Year 2020 &amp; 2021 who are common</a:t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5569424" y="5283380"/>
            <a:ext cx="2667000" cy="812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Find the Vendor detail who were in 2020 but not in 2021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/>
        </p:nvSpPr>
        <p:spPr>
          <a:xfrm>
            <a:off x="644537" y="2892164"/>
            <a:ext cx="7798055" cy="240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AuthorisedVendor2020 union Select * From AuthorisedVendor2021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display all the rows from both the tables however no duplicate rows will appear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AuthorisedVendor2020 union all  Select * From AuthorisedVendor2021</a:t>
            </a:r>
            <a:endParaRPr/>
          </a:p>
          <a:p>
            <a:pPr marL="298450" marR="0" lvl="0" indent="-28575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display all the rows from both the tables including duplicate Rows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AuthorisedVendor2020 intersect Select * From AuthorisedVendor2021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display only the common rows between these two tables.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AuthorisedVendor2020 Difference Select * From AuthorisedVendor2021</a:t>
            </a:r>
            <a:endParaRPr/>
          </a:p>
          <a:p>
            <a:pPr marL="298450" marR="0" lvl="0" indent="-28575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display the Record which is there in the first table but not in the second table.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 txBox="1">
            <a:spLocks noGrp="1"/>
          </p:cNvSpPr>
          <p:nvPr>
            <p:ph type="title"/>
          </p:nvPr>
        </p:nvSpPr>
        <p:spPr>
          <a:xfrm>
            <a:off x="607006" y="1095871"/>
            <a:ext cx="7835586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607006" y="2003669"/>
            <a:ext cx="7849234" cy="30841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607006" y="950479"/>
            <a:ext cx="7835586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607006" y="1451171"/>
            <a:ext cx="7849234" cy="30841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Assignment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607006" y="1835860"/>
            <a:ext cx="783558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table: salesman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salesman_id |    name    |   city   | commission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-------------+------------+----------+------------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5001 | James Hoog | New York |       0.15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5002 | Nail Knite | Paris    |       0.13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5005 | Pit Alex   | London   |       0.11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5006 | Mc Lyon    | Paris    |       0.14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5007 | Paul Adam  | Rome     |       0.13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5003 | Lauson Hen | San Jose |       0.12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[Simple Assignments]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Write a SQL statement to display specific columns like name and commission for all the salesmen.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Write a SQL statement to display salesman_id, name, city and commission who gets the commission within the range more than 0.10% and less than 0.12%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Write a query to produce a list of salesman_id, name, city and commission of each salesman who live in cities other than Paris and Rome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Write a SQL statement to find those salesmen with all other information and name started with any letter within 'A' and 'L' (not inclusive)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Write a SQL statement to find those salesmen with all other information and name started with other than any latter within 'A' and 'L' (not inclusive)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Write a SQL statement to find that customer with all information whose name begin with the letter 'B'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/>
        </p:nvSpPr>
        <p:spPr>
          <a:xfrm>
            <a:off x="793876" y="990600"/>
            <a:ext cx="7772400" cy="57658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3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Server Introduction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36"/>
          <p:cNvGrpSpPr/>
          <p:nvPr/>
        </p:nvGrpSpPr>
        <p:grpSpPr>
          <a:xfrm>
            <a:off x="2267711" y="2780919"/>
            <a:ext cx="4824730" cy="1152525"/>
            <a:chOff x="2267711" y="2780919"/>
            <a:chExt cx="4824730" cy="1152525"/>
          </a:xfrm>
        </p:grpSpPr>
        <p:sp>
          <p:nvSpPr>
            <p:cNvPr id="402" name="Google Shape;402;p36"/>
            <p:cNvSpPr/>
            <p:nvPr/>
          </p:nvSpPr>
          <p:spPr>
            <a:xfrm>
              <a:off x="2267711" y="2780919"/>
              <a:ext cx="4824730" cy="1152525"/>
            </a:xfrm>
            <a:custGeom>
              <a:avLst/>
              <a:gdLst/>
              <a:ahLst/>
              <a:cxnLst/>
              <a:rect l="l" t="t" r="r" b="b"/>
              <a:pathLst>
                <a:path w="4824730" h="1152525" extrusionOk="0">
                  <a:moveTo>
                    <a:pt x="4632579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3"/>
                  </a:lnTo>
                  <a:lnTo>
                    <a:pt x="0" y="960119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3"/>
                  </a:lnTo>
                  <a:lnTo>
                    <a:pt x="4632579" y="1152143"/>
                  </a:lnTo>
                  <a:lnTo>
                    <a:pt x="4676606" y="1147072"/>
                  </a:lnTo>
                  <a:lnTo>
                    <a:pt x="4717023" y="1132625"/>
                  </a:lnTo>
                  <a:lnTo>
                    <a:pt x="4752677" y="1109956"/>
                  </a:lnTo>
                  <a:lnTo>
                    <a:pt x="4782415" y="1080218"/>
                  </a:lnTo>
                  <a:lnTo>
                    <a:pt x="4805084" y="1044564"/>
                  </a:lnTo>
                  <a:lnTo>
                    <a:pt x="4819531" y="1004147"/>
                  </a:lnTo>
                  <a:lnTo>
                    <a:pt x="4824603" y="960119"/>
                  </a:lnTo>
                  <a:lnTo>
                    <a:pt x="4824603" y="192023"/>
                  </a:lnTo>
                  <a:lnTo>
                    <a:pt x="4819531" y="147996"/>
                  </a:lnTo>
                  <a:lnTo>
                    <a:pt x="4805084" y="107579"/>
                  </a:lnTo>
                  <a:lnTo>
                    <a:pt x="4782415" y="71925"/>
                  </a:lnTo>
                  <a:lnTo>
                    <a:pt x="4752677" y="42187"/>
                  </a:lnTo>
                  <a:lnTo>
                    <a:pt x="4717023" y="19518"/>
                  </a:lnTo>
                  <a:lnTo>
                    <a:pt x="4676606" y="5071"/>
                  </a:lnTo>
                  <a:lnTo>
                    <a:pt x="463257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2267711" y="2780919"/>
              <a:ext cx="4824730" cy="1152525"/>
            </a:xfrm>
            <a:custGeom>
              <a:avLst/>
              <a:gdLst/>
              <a:ahLst/>
              <a:cxnLst/>
              <a:rect l="l" t="t" r="r" b="b"/>
              <a:pathLst>
                <a:path w="4824730" h="1152525" extrusionOk="0">
                  <a:moveTo>
                    <a:pt x="0" y="192023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4632579" y="0"/>
                  </a:lnTo>
                  <a:lnTo>
                    <a:pt x="4676606" y="5071"/>
                  </a:lnTo>
                  <a:lnTo>
                    <a:pt x="4717023" y="19518"/>
                  </a:lnTo>
                  <a:lnTo>
                    <a:pt x="4752677" y="42187"/>
                  </a:lnTo>
                  <a:lnTo>
                    <a:pt x="4782415" y="71925"/>
                  </a:lnTo>
                  <a:lnTo>
                    <a:pt x="4805084" y="107579"/>
                  </a:lnTo>
                  <a:lnTo>
                    <a:pt x="4819531" y="147996"/>
                  </a:lnTo>
                  <a:lnTo>
                    <a:pt x="4824603" y="192023"/>
                  </a:lnTo>
                  <a:lnTo>
                    <a:pt x="4824603" y="960119"/>
                  </a:lnTo>
                  <a:lnTo>
                    <a:pt x="4819531" y="1004147"/>
                  </a:lnTo>
                  <a:lnTo>
                    <a:pt x="4805084" y="1044564"/>
                  </a:lnTo>
                  <a:lnTo>
                    <a:pt x="4782415" y="1080218"/>
                  </a:lnTo>
                  <a:lnTo>
                    <a:pt x="4752677" y="1109956"/>
                  </a:lnTo>
                  <a:lnTo>
                    <a:pt x="4717023" y="1132625"/>
                  </a:lnTo>
                  <a:lnTo>
                    <a:pt x="4676606" y="1147072"/>
                  </a:lnTo>
                  <a:lnTo>
                    <a:pt x="4632579" y="1152143"/>
                  </a:lnTo>
                  <a:lnTo>
                    <a:pt x="192024" y="1152143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19"/>
                  </a:lnTo>
                  <a:lnTo>
                    <a:pt x="0" y="192023"/>
                  </a:lnTo>
                  <a:close/>
                </a:path>
              </a:pathLst>
            </a:custGeom>
            <a:noFill/>
            <a:ln w="25375" cap="flat" cmpd="sng">
              <a:solidFill>
                <a:srgbClr val="385D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36"/>
          <p:cNvSpPr txBox="1"/>
          <p:nvPr/>
        </p:nvSpPr>
        <p:spPr>
          <a:xfrm>
            <a:off x="3764026" y="3108782"/>
            <a:ext cx="2179574" cy="4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Day 2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876" y="304800"/>
            <a:ext cx="933450" cy="57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683564" y="1700771"/>
            <a:ext cx="7776845" cy="400751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an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683564" y="895554"/>
            <a:ext cx="7772400" cy="37189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/>
              <a:t>SQL Server Introduction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83565" y="2172144"/>
            <a:ext cx="7772399" cy="33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outer join: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14986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the result set containing all the rows from one table and the  matching rows from another table.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NULL for non-matching records. It Is of the following types: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8550" marR="4943475" lvl="0" indent="-285750" algn="l" rtl="0">
              <a:lnSpc>
                <a:spcPct val="1201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outer join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8550" marR="4943475" lvl="0" indent="-285750" algn="l" rtl="0">
              <a:lnSpc>
                <a:spcPct val="1201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outer join 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8550" marR="4943475" lvl="0" indent="-285750" algn="l" rtl="0">
              <a:lnSpc>
                <a:spcPct val="1201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92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column_name, column_name [,column_name]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508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table1_name [LEFT | RIGHT| FULL] OUTER JOIN table2_name ON  table1_name.ref_column_name join_operator  table2_name.ref_column_name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683564" y="2231647"/>
            <a:ext cx="7772400" cy="23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outer join:</a:t>
            </a:r>
            <a:endParaRPr/>
          </a:p>
          <a:p>
            <a:pPr marL="756285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rows from the left side table.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matching rows from the table specified on the right side.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41655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SalesTable.BookID, BookName,Publisher_Name ,Qty from Books  Left Outer Join SalesTable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SalesTable.BookId=Books.BookID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83564" y="5152621"/>
            <a:ext cx="7776845" cy="52706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41465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will Show the Rows and for those Books which have not been sold so far will contain  NULL values in BookID &amp; Qty Column in the output.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83564" y="1628762"/>
            <a:ext cx="7776845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an Outer Left Join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683564" y="978792"/>
            <a:ext cx="7772400" cy="37189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688009" y="2093228"/>
            <a:ext cx="7772400" cy="198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outer join: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the rows from the right side table.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matching rows from the table specified on the left side.  For example: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SalesTable.BookID, BookName,Publisher_Name ,Qty from Books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Outer Join SalesTable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SalesTable.BookId=Books.BookID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683564" y="1547900"/>
            <a:ext cx="7776845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an Right Outer Left Join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688009" y="906541"/>
            <a:ext cx="7772400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>
            <a:off x="678567" y="5021046"/>
            <a:ext cx="7926324" cy="774191"/>
            <a:chOff x="595883" y="5038344"/>
            <a:chExt cx="7926324" cy="774191"/>
          </a:xfrm>
        </p:grpSpPr>
        <p:sp>
          <p:nvSpPr>
            <p:cNvPr id="135" name="Google Shape;135;p6"/>
            <p:cNvSpPr/>
            <p:nvPr/>
          </p:nvSpPr>
          <p:spPr>
            <a:xfrm>
              <a:off x="621791" y="5042916"/>
              <a:ext cx="7900416" cy="76961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95883" y="5038344"/>
              <a:ext cx="7453883" cy="7040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83564" y="5085181"/>
              <a:ext cx="7776845" cy="646430"/>
            </a:xfrm>
            <a:custGeom>
              <a:avLst/>
              <a:gdLst/>
              <a:ahLst/>
              <a:cxnLst/>
              <a:rect l="l" t="t" r="r" b="b"/>
              <a:pathLst>
                <a:path w="7776845" h="646429" extrusionOk="0">
                  <a:moveTo>
                    <a:pt x="7776845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7776845" y="646328"/>
                  </a:lnTo>
                  <a:lnTo>
                    <a:pt x="7776845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83564" y="5085181"/>
              <a:ext cx="7776845" cy="646430"/>
            </a:xfrm>
            <a:custGeom>
              <a:avLst/>
              <a:gdLst/>
              <a:ahLst/>
              <a:cxnLst/>
              <a:rect l="l" t="t" r="r" b="b"/>
              <a:pathLst>
                <a:path w="7776845" h="646429" extrusionOk="0">
                  <a:moveTo>
                    <a:pt x="0" y="646328"/>
                  </a:moveTo>
                  <a:lnTo>
                    <a:pt x="7776845" y="646328"/>
                  </a:lnTo>
                  <a:lnTo>
                    <a:pt x="7776845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6"/>
          <p:cNvSpPr txBox="1"/>
          <p:nvPr/>
        </p:nvSpPr>
        <p:spPr>
          <a:xfrm>
            <a:off x="683564" y="5085181"/>
            <a:ext cx="7776845" cy="64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91440" marR="6369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Those Books will be retrieved which has been sold at least for 1 Copy.  Same Output as inner Join in this Case.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613904" y="2207370"/>
            <a:ext cx="7772400" cy="197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50" rIns="0" bIns="0" anchor="t" anchorCtr="0">
            <a:spAutoFit/>
          </a:bodyPr>
          <a:lstStyle/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outer join: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combination of left outer join and right outer join.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5080" lvl="0" indent="0" algn="l" rtl="0">
              <a:lnSpc>
                <a:spcPct val="11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the matching and non-matching rows from both the tables.  For example: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SalesTable.BookID, BookName,Publisher_Name ,Qty from Books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Full Outer Join SalesTable on SalesTable.BookId=Books.BookID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827582" y="5229199"/>
            <a:ext cx="7345045" cy="527067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Combines the records of both the tables and returns matching and non-matching rows from both the tables.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647558" y="1583079"/>
            <a:ext cx="7768391" cy="4001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an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643550" y="952620"/>
            <a:ext cx="7772400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638851" y="2513672"/>
            <a:ext cx="7745104" cy="140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cross join:</a:t>
            </a:r>
            <a:endParaRPr/>
          </a:p>
          <a:p>
            <a:pPr marL="413384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also known as the cartesian product.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 each row from one table with each row of the other table.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	Select SalesTable.BookID, BookName,Publisher_Name ,Qty from Books,SalesTable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638851" y="1763769"/>
            <a:ext cx="7776845" cy="40011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a Cross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664905" y="936890"/>
            <a:ext cx="7772400" cy="4244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SQL Server Introduction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755573" y="2606077"/>
            <a:ext cx="7258684" cy="98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133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89535" algn="l" rtl="0">
              <a:lnSpc>
                <a:spcPct val="105800"/>
              </a:lnSpc>
              <a:spcBef>
                <a:spcPts val="157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SalesTable.BookID, BookName,Publisher_Name ,Qty ,  Qty*Price as 'Total Sales' from Books Cross Join SalesTable where  SalesTable.BookId=Books.BookID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55573" y="5013197"/>
            <a:ext cx="7416800" cy="52387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91440" marR="165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Combines the records of both the tables to display the total sell price of Books along  with other detail.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639446" y="1989791"/>
            <a:ext cx="7776845" cy="369570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a Cross Join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628895" y="1094740"/>
            <a:ext cx="7772400" cy="648335"/>
          </a:xfrm>
          <a:prstGeom prst="rect">
            <a:avLst/>
          </a:prstGeom>
          <a:solidFill>
            <a:srgbClr val="4F81BC"/>
          </a:solidFill>
          <a:ln w="25400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60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SQL Server Introduction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3193</Words>
  <Application>Microsoft Office PowerPoint</Application>
  <PresentationFormat>On-screen Show (4:3)</PresentationFormat>
  <Paragraphs>446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Noto Sans Symbols</vt:lpstr>
      <vt:lpstr>Times New Roman</vt:lpstr>
      <vt:lpstr>Courier New</vt:lpstr>
      <vt:lpstr>Arial</vt:lpstr>
      <vt:lpstr>Tahoma</vt:lpstr>
      <vt:lpstr>Calibri</vt:lpstr>
      <vt:lpstr>Office Theme</vt:lpstr>
      <vt:lpstr>                   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SQL Server Introduction</dc:title>
  <dc:creator>HP</dc:creator>
  <cp:lastModifiedBy>ME Academy</cp:lastModifiedBy>
  <cp:revision>1</cp:revision>
  <dcterms:created xsi:type="dcterms:W3CDTF">2021-07-15T04:30:38Z</dcterms:created>
  <dcterms:modified xsi:type="dcterms:W3CDTF">2021-08-03T13:31:15Z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2021-07-15T00:00:00Z</vt:filetime>
  </property>
</Properties>
</file>