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EF844F1-A4AB-4E39-AC18-60BB74028A87}">
          <p14:sldIdLst>
            <p14:sldId id="256"/>
          </p14:sldIdLst>
        </p14:section>
        <p14:section name="Objectifs &amp; Acteurs" id="{30EE266B-7BE6-4871-B7A5-0F8AA4888580}">
          <p14:sldIdLst>
            <p14:sldId id="257"/>
            <p14:sldId id="258"/>
            <p14:sldId id="259"/>
          </p14:sldIdLst>
        </p14:section>
        <p14:section name="Cas d'utilisation" id="{23EFAFAA-9EC1-4402-82A5-77334C77E5E3}">
          <p14:sldIdLst>
            <p14:sldId id="260"/>
            <p14:sldId id="261"/>
            <p14:sldId id="262"/>
            <p14:sldId id="263"/>
          </p14:sldIdLst>
        </p14:section>
        <p14:section name="Technologies utilisées" id="{268787E9-EBF6-46D2-A794-E9DD2D9DB7A1}">
          <p14:sldIdLst>
            <p14:sldId id="264"/>
            <p14:sldId id="265"/>
            <p14:sldId id="268"/>
            <p14:sldId id="266"/>
            <p14:sldId id="267"/>
          </p14:sldIdLst>
        </p14:section>
        <p14:section name="Problèmes rencontrés" id="{0105EF78-A409-4E21-B410-E3C06E1912BB}">
          <p14:sldIdLst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bujamarket.iracanyes.com/regis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Bujamarket</a:t>
            </a:r>
            <a:endParaRPr lang="fr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Plateforme de vente en ligne.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49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266" y="260927"/>
            <a:ext cx="11385869" cy="678411"/>
          </a:xfrm>
        </p:spPr>
        <p:txBody>
          <a:bodyPr/>
          <a:lstStyle/>
          <a:p>
            <a:pPr algn="ctr"/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Choix technologique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3266" y="1054331"/>
            <a:ext cx="8534400" cy="3160222"/>
          </a:xfrm>
        </p:spPr>
        <p:txBody>
          <a:bodyPr>
            <a:normAutofit/>
          </a:bodyPr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React (Interface client et administrateur)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r>
              <a:rPr lang="fr-BE" dirty="0" smtClean="0"/>
              <a:t> </a:t>
            </a:r>
            <a:r>
              <a:rPr lang="fr-FR" dirty="0" smtClean="0"/>
              <a:t>o Framework propriétaire de Facebook</a:t>
            </a:r>
          </a:p>
          <a:p>
            <a:r>
              <a:rPr lang="fr-FR" dirty="0"/>
              <a:t> o </a:t>
            </a:r>
            <a:r>
              <a:rPr lang="fr-FR" dirty="0" smtClean="0"/>
              <a:t>Contrôle complet des interactions de l’interface.</a:t>
            </a:r>
          </a:p>
          <a:p>
            <a:r>
              <a:rPr lang="fr-FR" dirty="0"/>
              <a:t> </a:t>
            </a:r>
            <a:r>
              <a:rPr lang="fr-FR" dirty="0" smtClean="0"/>
              <a:t>o Gestion des interactions des différents composants d’une page.</a:t>
            </a:r>
          </a:p>
          <a:p>
            <a:r>
              <a:rPr lang="fr-FR" dirty="0"/>
              <a:t> </a:t>
            </a:r>
            <a:r>
              <a:rPr lang="fr-FR" dirty="0" smtClean="0"/>
              <a:t>o Grande bibliothèque de fonctions disponible grâce à une communauté de développeurs étendue. </a:t>
            </a:r>
          </a:p>
          <a:p>
            <a:r>
              <a:rPr lang="fr-FR" dirty="0" smtClean="0"/>
              <a:t>(Exemple parmi ceux utilisés pour ce projet: React-</a:t>
            </a:r>
            <a:r>
              <a:rPr lang="fr-FR" dirty="0" err="1" smtClean="0"/>
              <a:t>Intl</a:t>
            </a:r>
            <a:r>
              <a:rPr lang="fr-FR" dirty="0" smtClean="0"/>
              <a:t>, </a:t>
            </a:r>
            <a:r>
              <a:rPr lang="fr-FR" dirty="0" err="1" smtClean="0"/>
              <a:t>Material</a:t>
            </a:r>
            <a:r>
              <a:rPr lang="fr-FR" dirty="0" smtClean="0"/>
              <a:t>-UI, React-Router, React </a:t>
            </a:r>
            <a:r>
              <a:rPr lang="fr-FR" dirty="0" err="1" smtClean="0"/>
              <a:t>Icons</a:t>
            </a:r>
            <a:r>
              <a:rPr lang="fr-FR" dirty="0" smtClean="0"/>
              <a:t>, etc.)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448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204" y="294178"/>
            <a:ext cx="11444058" cy="578658"/>
          </a:xfrm>
        </p:spPr>
        <p:txBody>
          <a:bodyPr>
            <a:normAutofit fontScale="90000"/>
          </a:bodyPr>
          <a:lstStyle/>
          <a:p>
            <a:pPr algn="ctr"/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Choix technologique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8204" y="996141"/>
            <a:ext cx="8534400" cy="4498571"/>
          </a:xfrm>
        </p:spPr>
        <p:txBody>
          <a:bodyPr/>
          <a:lstStyle/>
          <a:p>
            <a:r>
              <a:rPr lang="fr-BE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MariaDB</a:t>
            </a:r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/MySQL – Base de donnée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61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578" y="319116"/>
            <a:ext cx="11452371" cy="628535"/>
          </a:xfrm>
        </p:spPr>
        <p:txBody>
          <a:bodyPr>
            <a:normAutofit fontScale="90000"/>
          </a:bodyPr>
          <a:lstStyle/>
          <a:p>
            <a:pPr algn="ctr"/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Choix technologique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1578" y="1054331"/>
            <a:ext cx="8534400" cy="4856018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Stripe – Système de paiement sécurisé en ligne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27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05" y="285865"/>
            <a:ext cx="11302742" cy="562033"/>
          </a:xfrm>
        </p:spPr>
        <p:txBody>
          <a:bodyPr>
            <a:normAutofit fontScale="90000"/>
          </a:bodyPr>
          <a:lstStyle/>
          <a:p>
            <a:pPr algn="ctr"/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Choix technologique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4705" y="1054330"/>
            <a:ext cx="8534400" cy="1498600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– Système de virtualisation d’application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31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327" y="302491"/>
            <a:ext cx="11394182" cy="661785"/>
          </a:xfrm>
        </p:spPr>
        <p:txBody>
          <a:bodyPr/>
          <a:lstStyle/>
          <a:p>
            <a:pPr algn="ctr"/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Problèmes rencontrés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8326" y="1087582"/>
            <a:ext cx="9182997" cy="5246716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Platform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4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327" y="302491"/>
            <a:ext cx="11394182" cy="661785"/>
          </a:xfrm>
        </p:spPr>
        <p:txBody>
          <a:bodyPr/>
          <a:lstStyle/>
          <a:p>
            <a:pPr algn="ctr"/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Problèmes rencontrés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8326" y="1087582"/>
            <a:ext cx="9182997" cy="5246716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</a:p>
          <a:p>
            <a:r>
              <a:rPr lang="fr-FR" dirty="0" smtClean="0"/>
              <a:t> o Premier utilisation de l’outil</a:t>
            </a:r>
            <a:endParaRPr lang="fr-FR" dirty="0"/>
          </a:p>
          <a:p>
            <a:r>
              <a:rPr lang="fr-FR" dirty="0"/>
              <a:t> o </a:t>
            </a:r>
            <a:r>
              <a:rPr lang="fr-FR" dirty="0" smtClean="0"/>
              <a:t>Connaissance de base en réseau</a:t>
            </a:r>
            <a:endParaRPr lang="fr-FR" dirty="0"/>
          </a:p>
          <a:p>
            <a:r>
              <a:rPr lang="fr-FR" dirty="0"/>
              <a:t> o </a:t>
            </a:r>
            <a:r>
              <a:rPr lang="fr-FR" dirty="0" smtClean="0"/>
              <a:t>Faible connaissance en diagnostic de problèmes réseaux et configuration</a:t>
            </a:r>
            <a:endParaRPr lang="fr-FR" dirty="0"/>
          </a:p>
          <a:p>
            <a:r>
              <a:rPr lang="fr-FR" dirty="0"/>
              <a:t> o Grande bibliothèque de fonctions disponible grâce à une communauté de développeurs étendue. 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08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019" y="310803"/>
            <a:ext cx="11335992" cy="570345"/>
          </a:xfrm>
        </p:spPr>
        <p:txBody>
          <a:bodyPr>
            <a:normAutofit fontScale="90000"/>
          </a:bodyPr>
          <a:lstStyle/>
          <a:p>
            <a:pPr algn="ctr"/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Problèmes rencontrés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3019" y="1112520"/>
            <a:ext cx="8534400" cy="1498600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Stripe </a:t>
            </a:r>
            <a:r>
              <a:rPr lang="fr-BE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Checkout</a:t>
            </a:r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API Upgrade</a:t>
            </a:r>
          </a:p>
          <a:p>
            <a:r>
              <a:rPr lang="fr-BE" dirty="0"/>
              <a:t> </a:t>
            </a:r>
            <a:r>
              <a:rPr lang="fr-BE" dirty="0" smtClean="0"/>
              <a:t> </a:t>
            </a:r>
            <a:r>
              <a:rPr lang="fr-FR" dirty="0"/>
              <a:t>o </a:t>
            </a:r>
            <a:r>
              <a:rPr lang="fr-FR" dirty="0" smtClean="0"/>
              <a:t>Mise à jour de l’API Stripe </a:t>
            </a:r>
            <a:r>
              <a:rPr lang="fr-FR" dirty="0" err="1" smtClean="0"/>
              <a:t>checkout</a:t>
            </a:r>
            <a:r>
              <a:rPr lang="fr-FR" dirty="0" smtClean="0"/>
              <a:t> qui modifie le schéma de réponse de l’API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4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51206" y="457200"/>
            <a:ext cx="11011798" cy="738666"/>
          </a:xfrm>
        </p:spPr>
        <p:txBody>
          <a:bodyPr/>
          <a:lstStyle/>
          <a:p>
            <a:pPr algn="ctr"/>
            <a:r>
              <a:rPr lang="fr-BE" b="1" u="sng" dirty="0" smtClean="0">
                <a:latin typeface="Rockwell" panose="02060603020205020403" pitchFamily="18" charset="0"/>
              </a:rPr>
              <a:t>Objectifs</a:t>
            </a:r>
            <a:endParaRPr lang="fr-BE" b="1" u="sng" dirty="0">
              <a:latin typeface="Rockwell" panose="020606030202050204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84213" y="1978429"/>
            <a:ext cx="5625147" cy="40159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Permettre </a:t>
            </a:r>
            <a:r>
              <a:rPr lang="fr-FR" b="1" dirty="0"/>
              <a:t>aux professionnels et artisans de proposer leurs produits à la vente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Permettre </a:t>
            </a:r>
            <a:r>
              <a:rPr lang="fr-FR" b="1" dirty="0"/>
              <a:t>aux particuliers d’acquérir ces produits via notre plateforme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Permettre </a:t>
            </a:r>
            <a:r>
              <a:rPr lang="fr-FR" b="1" dirty="0"/>
              <a:t>aux utilisateurs d’effectuer le suivi d’une commande à partir de son </a:t>
            </a:r>
            <a:r>
              <a:rPr lang="fr-FR" b="1" dirty="0" smtClean="0"/>
              <a:t>paiement </a:t>
            </a:r>
            <a:r>
              <a:rPr lang="fr-FR" b="1" dirty="0"/>
              <a:t>jusqu’à sa livraison </a:t>
            </a:r>
          </a:p>
          <a:p>
            <a:endParaRPr lang="fr-BE" b="1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88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076" y="290945"/>
            <a:ext cx="11685128" cy="888294"/>
          </a:xfrm>
        </p:spPr>
        <p:txBody>
          <a:bodyPr/>
          <a:lstStyle/>
          <a:p>
            <a:pPr algn="ctr"/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Acteurs systèmes</a:t>
            </a:r>
            <a:endParaRPr lang="fr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076" y="1727661"/>
            <a:ext cx="9673447" cy="3542607"/>
          </a:xfrm>
        </p:spPr>
        <p:txBody>
          <a:bodyPr>
            <a:normAutofit fontScale="25000" lnSpcReduction="20000"/>
          </a:bodyPr>
          <a:lstStyle/>
          <a:p>
            <a:r>
              <a:rPr lang="fr-FR" sz="6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tiers : </a:t>
            </a:r>
          </a:p>
          <a:p>
            <a:r>
              <a:rPr lang="fr-FR" sz="6400" dirty="0" smtClean="0"/>
              <a:t>o </a:t>
            </a: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 </a:t>
            </a:r>
            <a:r>
              <a:rPr lang="fr-FR" sz="6400" dirty="0"/>
              <a:t>: Inscription des particuliers et professionnels via leur </a:t>
            </a:r>
            <a:r>
              <a:rPr lang="fr-FR" sz="6400" dirty="0" smtClean="0"/>
              <a:t>compte Google </a:t>
            </a:r>
            <a:endParaRPr lang="fr-FR" sz="6400" dirty="0"/>
          </a:p>
          <a:p>
            <a:r>
              <a:rPr lang="fr-FR" sz="6400" dirty="0"/>
              <a:t>o 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Stripe</a:t>
            </a:r>
            <a:r>
              <a:rPr lang="fr-FR" sz="6400" dirty="0"/>
              <a:t> : Système de paiement sécurisé en ligne </a:t>
            </a:r>
          </a:p>
          <a:p>
            <a:r>
              <a:rPr lang="fr-FR" sz="6400" dirty="0"/>
              <a:t>o 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Rating </a:t>
            </a:r>
            <a:r>
              <a:rPr lang="fr-FR" sz="6400" dirty="0"/>
              <a:t>: Calcul du coût du fret pour les services UPS </a:t>
            </a:r>
            <a:endParaRPr lang="fr-FR" sz="6400" dirty="0" smtClean="0"/>
          </a:p>
          <a:p>
            <a:endParaRPr lang="fr-FR" sz="6400" dirty="0" smtClean="0"/>
          </a:p>
          <a:p>
            <a:r>
              <a:rPr lang="fr-FR" sz="6400" b="1" u="sng" dirty="0" smtClean="0"/>
              <a:t>API </a:t>
            </a:r>
            <a:r>
              <a:rPr lang="fr-FR" sz="6400" b="1" u="sng" dirty="0"/>
              <a:t>interne : </a:t>
            </a:r>
          </a:p>
          <a:p>
            <a:r>
              <a:rPr lang="fr-FR" sz="6400" dirty="0"/>
              <a:t>o Accès aux articles (produits) disponibles à la vente </a:t>
            </a:r>
          </a:p>
          <a:p>
            <a:r>
              <a:rPr lang="fr-FR" sz="6400" dirty="0"/>
              <a:t>o Calcul du coût du fret. Utilisation de l’API UPS rating pour le calcul du coût de </a:t>
            </a:r>
          </a:p>
          <a:p>
            <a:r>
              <a:rPr lang="fr-FR" sz="6400" dirty="0" smtClean="0"/>
              <a:t>transport associé à leurs services UPS </a:t>
            </a:r>
          </a:p>
          <a:p>
            <a:r>
              <a:rPr lang="fr-FR" sz="6400" dirty="0"/>
              <a:t>o</a:t>
            </a:r>
            <a:r>
              <a:rPr lang="fr-FR" sz="6400" dirty="0" smtClean="0"/>
              <a:t> Facture de commande sous format PDF :  au choix après test </a:t>
            </a:r>
            <a:r>
              <a:rPr lang="fr-FR" sz="6400" dirty="0" err="1" smtClean="0"/>
              <a:t>jsPDF</a:t>
            </a:r>
            <a:r>
              <a:rPr lang="fr-FR" sz="6400" dirty="0" smtClean="0"/>
              <a:t>, </a:t>
            </a:r>
            <a:r>
              <a:rPr lang="fr-FR" sz="6400" dirty="0" err="1" smtClean="0"/>
              <a:t>RelaxedJS</a:t>
            </a:r>
            <a:r>
              <a:rPr lang="fr-FR" sz="6400" dirty="0" smtClean="0"/>
              <a:t> ou autre</a:t>
            </a:r>
            <a:r>
              <a:rPr lang="fr-FR" sz="6400" dirty="0"/>
              <a:t>.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05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454" y="194426"/>
            <a:ext cx="11568750" cy="778163"/>
          </a:xfrm>
        </p:spPr>
        <p:txBody>
          <a:bodyPr/>
          <a:lstStyle/>
          <a:p>
            <a:pPr algn="ctr"/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Acteurs humains</a:t>
            </a:r>
            <a:endParaRPr lang="fr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1454" y="1253836"/>
            <a:ext cx="6705804" cy="3550920"/>
          </a:xfrm>
        </p:spPr>
        <p:txBody>
          <a:bodyPr>
            <a:normAutofit fontScale="70000" lnSpcReduction="20000"/>
          </a:bodyPr>
          <a:lstStyle/>
          <a:p>
            <a:r>
              <a:rPr lang="fr-BE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Utilisateurs anonymes</a:t>
            </a:r>
          </a:p>
          <a:p>
            <a:r>
              <a:rPr lang="fr-FR" dirty="0" smtClean="0"/>
              <a:t> o Consulter et rechercher les produits proposés à la vente</a:t>
            </a:r>
            <a:endParaRPr lang="fr-BE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r>
              <a:rPr lang="fr-BE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Utilisateurs authentifiés</a:t>
            </a:r>
          </a:p>
          <a:p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Clients</a:t>
            </a:r>
          </a:p>
          <a:p>
            <a:r>
              <a:rPr lang="fr-FR" dirty="0" smtClean="0"/>
              <a:t> o Effectuer des commandes </a:t>
            </a:r>
          </a:p>
          <a:p>
            <a:r>
              <a:rPr lang="fr-FR" dirty="0"/>
              <a:t> </a:t>
            </a:r>
            <a:r>
              <a:rPr lang="fr-FR" dirty="0" smtClean="0"/>
              <a:t>o Evaluation et suivi  des commandes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Fournisseur</a:t>
            </a:r>
          </a:p>
          <a:p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fr-FR" dirty="0"/>
              <a:t>o </a:t>
            </a:r>
            <a:r>
              <a:rPr lang="fr-FR" dirty="0" smtClean="0"/>
              <a:t>Proposer des produits à la vente</a:t>
            </a:r>
          </a:p>
          <a:p>
            <a:r>
              <a:rPr lang="fr-FR" dirty="0" smtClean="0"/>
              <a:t> o Suivi des </a:t>
            </a:r>
            <a:r>
              <a:rPr lang="fr-FR" dirty="0"/>
              <a:t>commandes </a:t>
            </a:r>
            <a:r>
              <a:rPr lang="fr-FR" dirty="0" smtClean="0"/>
              <a:t>jusqu’à réception et évaluation du produit par le client</a:t>
            </a: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</a:t>
            </a:r>
          </a:p>
          <a:p>
            <a:r>
              <a:rPr lang="fr-FR" dirty="0"/>
              <a:t>o Proposer des produits à la vente</a:t>
            </a:r>
          </a:p>
          <a:p>
            <a:r>
              <a:rPr lang="fr-FR" dirty="0"/>
              <a:t>o Proposer des produits à la vente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  <a:p>
            <a:endParaRPr lang="fr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204" y="252614"/>
            <a:ext cx="11477309" cy="803102"/>
          </a:xfrm>
        </p:spPr>
        <p:txBody>
          <a:bodyPr/>
          <a:lstStyle/>
          <a:p>
            <a:pPr algn="ctr"/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Cas d’utilisation: utilisateur anonyme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8204" y="1338351"/>
            <a:ext cx="8534400" cy="515388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Recherche de produits par les fournisseurs de la plateforme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1" y="1764173"/>
            <a:ext cx="10058400" cy="49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204" y="227676"/>
            <a:ext cx="11352618" cy="678411"/>
          </a:xfrm>
        </p:spPr>
        <p:txBody>
          <a:bodyPr/>
          <a:lstStyle/>
          <a:p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Cas d’utilisation: utilisateur anonyme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8204" y="1203960"/>
            <a:ext cx="8534400" cy="491836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Authentification sur la plateforme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1695796"/>
            <a:ext cx="10058400" cy="47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146" y="290946"/>
            <a:ext cx="11252865" cy="640079"/>
          </a:xfrm>
        </p:spPr>
        <p:txBody>
          <a:bodyPr>
            <a:normAutofit fontScale="90000"/>
          </a:bodyPr>
          <a:lstStyle/>
          <a:p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Cas d’utilisation: utilisateur anonyme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6146" y="1079270"/>
            <a:ext cx="8534400" cy="383770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Inscription à la plateforme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hlinkClick r:id="rId2" tooltip="BujaMarket - Inscription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6" y="1719525"/>
            <a:ext cx="10058400" cy="46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4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9768" y="332509"/>
            <a:ext cx="11344305" cy="648392"/>
          </a:xfrm>
        </p:spPr>
        <p:txBody>
          <a:bodyPr>
            <a:normAutofit fontScale="90000"/>
          </a:bodyPr>
          <a:lstStyle/>
          <a:p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Cas d’utilisation: utilisateur </a:t>
            </a:r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authentifié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9768" y="1194075"/>
            <a:ext cx="8534400" cy="450273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du profil – Profil personnel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8" y="1741144"/>
            <a:ext cx="10058400" cy="49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06" y="335742"/>
            <a:ext cx="11352618" cy="653473"/>
          </a:xfrm>
        </p:spPr>
        <p:txBody>
          <a:bodyPr/>
          <a:lstStyle/>
          <a:p>
            <a:pPr algn="ctr"/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Choix technologique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4706" y="1212273"/>
            <a:ext cx="8534400" cy="4814454"/>
          </a:xfrm>
        </p:spPr>
        <p:txBody>
          <a:bodyPr/>
          <a:lstStyle/>
          <a:p>
            <a:r>
              <a:rPr lang="fr-B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API Platform (Côté serveur)</a:t>
            </a:r>
          </a:p>
          <a:p>
            <a:r>
              <a:rPr lang="fr-FR" dirty="0" smtClean="0"/>
              <a:t> o Framework complet pour les projets se basant sur une API</a:t>
            </a:r>
          </a:p>
          <a:p>
            <a:r>
              <a:rPr lang="fr-BE" dirty="0" smtClean="0">
                <a:latin typeface="Rockwell" panose="02060603020205020403" pitchFamily="18" charset="0"/>
              </a:rPr>
              <a:t> </a:t>
            </a:r>
            <a:r>
              <a:rPr lang="fr-FR" dirty="0" smtClean="0"/>
              <a:t>o Bibliothèque de fonction répondant à tous les standards de communication à la pointe de la technologie (JSON-LD, Hydra, </a:t>
            </a:r>
            <a:r>
              <a:rPr lang="fr-FR" dirty="0" err="1" smtClean="0"/>
              <a:t>OpenApi</a:t>
            </a:r>
            <a:r>
              <a:rPr lang="fr-FR" dirty="0" smtClean="0"/>
              <a:t>, </a:t>
            </a:r>
            <a:r>
              <a:rPr lang="fr-FR" dirty="0" err="1" smtClean="0"/>
              <a:t>GraphQL</a:t>
            </a:r>
            <a:r>
              <a:rPr lang="fr-FR" dirty="0" smtClean="0"/>
              <a:t>, etc.)</a:t>
            </a:r>
          </a:p>
          <a:p>
            <a:r>
              <a:rPr lang="fr-FR" dirty="0">
                <a:latin typeface="Rockwell" panose="02060603020205020403" pitchFamily="18" charset="0"/>
              </a:rPr>
              <a:t> </a:t>
            </a:r>
            <a:r>
              <a:rPr lang="fr-FR" dirty="0" smtClean="0"/>
              <a:t>o Environnement de développement préconfiguré avec Docker et </a:t>
            </a:r>
            <a:r>
              <a:rPr lang="fr-FR" dirty="0" err="1" smtClean="0"/>
              <a:t>Kubernetes</a:t>
            </a:r>
            <a:endParaRPr lang="fr-FR" dirty="0" smtClean="0"/>
          </a:p>
          <a:p>
            <a:r>
              <a:rPr lang="fr-FR" dirty="0" smtClean="0">
                <a:latin typeface="Rockwell" panose="02060603020205020403" pitchFamily="18" charset="0"/>
              </a:rPr>
              <a:t>     </a:t>
            </a:r>
            <a:r>
              <a:rPr lang="fr-FR" dirty="0" smtClean="0"/>
              <a:t>=&gt; Facilite le développement, le déploiement, l’évolutivité de l’application et la gestion automatisée des containeurs d’application.</a:t>
            </a: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515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496</Words>
  <Application>Microsoft Office PowerPoint</Application>
  <PresentationFormat>Grand écran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Century Gothic</vt:lpstr>
      <vt:lpstr>Rockwell</vt:lpstr>
      <vt:lpstr>Wingdings</vt:lpstr>
      <vt:lpstr>Wingdings 3</vt:lpstr>
      <vt:lpstr>Secteur</vt:lpstr>
      <vt:lpstr>Bujamarket</vt:lpstr>
      <vt:lpstr>Objectifs</vt:lpstr>
      <vt:lpstr>Acteurs systèmes</vt:lpstr>
      <vt:lpstr>Acteurs humains</vt:lpstr>
      <vt:lpstr>Cas d’utilisation: utilisateur anonyme</vt:lpstr>
      <vt:lpstr>Cas d’utilisation: utilisateur anonyme</vt:lpstr>
      <vt:lpstr>Cas d’utilisation: utilisateur anonyme</vt:lpstr>
      <vt:lpstr>Cas d’utilisation: utilisateur authentifié</vt:lpstr>
      <vt:lpstr>Choix technologique</vt:lpstr>
      <vt:lpstr>Choix technologique</vt:lpstr>
      <vt:lpstr>Choix technologique</vt:lpstr>
      <vt:lpstr>Choix technologique</vt:lpstr>
      <vt:lpstr>Choix technologique</vt:lpstr>
      <vt:lpstr>Problèmes rencontrés</vt:lpstr>
      <vt:lpstr>Problèmes rencontrés</vt:lpstr>
      <vt:lpstr>Problèmes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Bujamarket</dc:title>
  <dc:creator>Dashouney</dc:creator>
  <cp:lastModifiedBy>Dashouney</cp:lastModifiedBy>
  <cp:revision>17</cp:revision>
  <dcterms:created xsi:type="dcterms:W3CDTF">2021-01-22T06:07:06Z</dcterms:created>
  <dcterms:modified xsi:type="dcterms:W3CDTF">2021-01-22T12:09:52Z</dcterms:modified>
</cp:coreProperties>
</file>