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71" r:id="rId3"/>
    <p:sldId id="264" r:id="rId4"/>
    <p:sldId id="279" r:id="rId5"/>
    <p:sldId id="280" r:id="rId6"/>
    <p:sldId id="294" r:id="rId7"/>
    <p:sldId id="273" r:id="rId8"/>
    <p:sldId id="272" r:id="rId9"/>
    <p:sldId id="260" r:id="rId10"/>
    <p:sldId id="295" r:id="rId11"/>
    <p:sldId id="261" r:id="rId12"/>
    <p:sldId id="262" r:id="rId13"/>
    <p:sldId id="274" r:id="rId14"/>
    <p:sldId id="275" r:id="rId15"/>
    <p:sldId id="296" r:id="rId16"/>
    <p:sldId id="297" r:id="rId17"/>
    <p:sldId id="284" r:id="rId18"/>
    <p:sldId id="293" r:id="rId19"/>
    <p:sldId id="285" r:id="rId20"/>
    <p:sldId id="287" r:id="rId21"/>
    <p:sldId id="289" r:id="rId22"/>
    <p:sldId id="290" r:id="rId23"/>
    <p:sldId id="288" r:id="rId24"/>
    <p:sldId id="283" r:id="rId25"/>
    <p:sldId id="263" r:id="rId26"/>
    <p:sldId id="277" r:id="rId27"/>
    <p:sldId id="278" r:id="rId28"/>
    <p:sldId id="265" r:id="rId29"/>
    <p:sldId id="291" r:id="rId30"/>
    <p:sldId id="282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34559" autoAdjust="0"/>
    <p:restoredTop sz="86355" autoAdjust="0"/>
  </p:normalViewPr>
  <p:slideViewPr>
    <p:cSldViewPr snapToGrid="0">
      <p:cViewPr varScale="1">
        <p:scale>
          <a:sx n="88" d="100"/>
          <a:sy n="88" d="100"/>
        </p:scale>
        <p:origin x="-12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22AA0DD-F05D-4D8A-850E-C2E1342FD222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F1102DF-49B1-453C-8E31-2D853C675E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EMI Background, Challenges, 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PPT 1 EMI Theory and </a:t>
            </a:r>
            <a:r>
              <a:rPr lang="en-US" dirty="0" smtClean="0"/>
              <a:t>Practice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462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 A Question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benefits of EMI do you anticipate:</a:t>
            </a:r>
          </a:p>
          <a:p>
            <a:r>
              <a:rPr lang="en-US" dirty="0" smtClean="0"/>
              <a:t>for you? </a:t>
            </a:r>
          </a:p>
          <a:p>
            <a:r>
              <a:rPr lang="en-US" dirty="0" smtClean="0"/>
              <a:t>For your students? </a:t>
            </a:r>
          </a:p>
          <a:p>
            <a:r>
              <a:rPr lang="en-US" dirty="0" smtClean="0"/>
              <a:t>For your institution?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-249149"/>
            <a:ext cx="10723035" cy="1336956"/>
          </a:xfrm>
        </p:spPr>
        <p:txBody>
          <a:bodyPr/>
          <a:lstStyle/>
          <a:p>
            <a:r>
              <a:rPr lang="en-US" dirty="0" smtClean="0"/>
              <a:t>Challenges to 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61" y="1714187"/>
            <a:ext cx="11715737" cy="4478451"/>
          </a:xfrm>
        </p:spPr>
        <p:txBody>
          <a:bodyPr>
            <a:normAutofit/>
          </a:bodyPr>
          <a:lstStyle/>
          <a:p>
            <a:r>
              <a:rPr lang="en-US" sz="3200" dirty="0"/>
              <a:t>L</a:t>
            </a:r>
            <a:r>
              <a:rPr lang="en-US" sz="3200" dirty="0" smtClean="0"/>
              <a:t>ow instructor and student English proficiency (Cummins, 2012; </a:t>
            </a:r>
            <a:r>
              <a:rPr lang="en-US" sz="3200" dirty="0" err="1" smtClean="0"/>
              <a:t>Doiz</a:t>
            </a:r>
            <a:r>
              <a:rPr lang="en-US" sz="3200" dirty="0" smtClean="0"/>
              <a:t> et al., 2012)</a:t>
            </a:r>
          </a:p>
          <a:p>
            <a:r>
              <a:rPr lang="en-US" sz="3200" dirty="0" smtClean="0"/>
              <a:t>Lack of training and support for instructors (</a:t>
            </a:r>
            <a:r>
              <a:rPr lang="en-US" sz="3200" dirty="0" err="1" smtClean="0"/>
              <a:t>Doiz</a:t>
            </a:r>
            <a:r>
              <a:rPr lang="en-US" sz="3200" dirty="0" smtClean="0"/>
              <a:t> et al., 2012)</a:t>
            </a:r>
          </a:p>
          <a:p>
            <a:r>
              <a:rPr lang="en-US" sz="3200" dirty="0" smtClean="0"/>
              <a:t>Lack of support, resources for students</a:t>
            </a:r>
          </a:p>
          <a:p>
            <a:r>
              <a:rPr lang="en-US" sz="3200" dirty="0"/>
              <a:t>Faculty/student resistance to </a:t>
            </a:r>
            <a:r>
              <a:rPr lang="en-US" sz="3200" dirty="0" smtClean="0"/>
              <a:t>EMI </a:t>
            </a:r>
            <a:r>
              <a:rPr lang="en-US" sz="3200" dirty="0"/>
              <a:t>(</a:t>
            </a:r>
            <a:r>
              <a:rPr lang="en-US" sz="3200" dirty="0" err="1"/>
              <a:t>Doiz</a:t>
            </a:r>
            <a:r>
              <a:rPr lang="en-US" sz="3200" dirty="0"/>
              <a:t> et al., 2013; </a:t>
            </a:r>
            <a:r>
              <a:rPr lang="en-US" sz="3200" dirty="0" err="1"/>
              <a:t>Tange</a:t>
            </a:r>
            <a:r>
              <a:rPr lang="en-US" sz="3200" dirty="0"/>
              <a:t>, 2012; Webb, 2002)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3708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Language Proficiency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81" y="1600201"/>
            <a:ext cx="11761387" cy="4992524"/>
          </a:xfrm>
        </p:spPr>
        <p:txBody>
          <a:bodyPr/>
          <a:lstStyle/>
          <a:p>
            <a:pPr lvl="1"/>
            <a:endParaRPr lang="en-US" dirty="0" smtClean="0"/>
          </a:p>
          <a:p>
            <a:pPr marL="349250" lvl="1" indent="0">
              <a:buNone/>
            </a:pPr>
            <a:r>
              <a:rPr lang="en-US" sz="2800" dirty="0" smtClean="0"/>
              <a:t>BICS &amp; CALP (Cummins 2012)</a:t>
            </a:r>
            <a:endParaRPr lang="en-US" sz="2800" dirty="0"/>
          </a:p>
          <a:p>
            <a:pPr lvl="1"/>
            <a:r>
              <a:rPr lang="en-US" sz="2800" dirty="0" smtClean="0"/>
              <a:t>BICS</a:t>
            </a:r>
            <a:r>
              <a:rPr lang="en-US" sz="2800" dirty="0"/>
              <a:t>: Basic Interpersonal Communicative Skills may </a:t>
            </a:r>
            <a:r>
              <a:rPr lang="en-US" sz="2800" dirty="0" smtClean="0"/>
              <a:t>or may not be </a:t>
            </a:r>
            <a:r>
              <a:rPr lang="en-US" sz="2800" dirty="0"/>
              <a:t>high for some teachers and students in </a:t>
            </a:r>
            <a:r>
              <a:rPr lang="en-US" sz="2800" dirty="0" smtClean="0"/>
              <a:t>English</a:t>
            </a:r>
          </a:p>
          <a:p>
            <a:pPr lvl="1"/>
            <a:endParaRPr lang="en-US" sz="2800" dirty="0"/>
          </a:p>
          <a:p>
            <a:pPr marL="34925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CALP: Cognitive Academic Language Proficiency often lacking</a:t>
            </a:r>
          </a:p>
          <a:p>
            <a:pPr lvl="2"/>
            <a:r>
              <a:rPr lang="en-US" sz="2800" dirty="0"/>
              <a:t>Not enough academic vocabulary</a:t>
            </a:r>
          </a:p>
          <a:p>
            <a:pPr lvl="2"/>
            <a:r>
              <a:rPr lang="en-US" sz="2800" dirty="0"/>
              <a:t>Not enough experience learning and expressing complex ideas in English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53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Lack of Instructor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43" y="1600201"/>
            <a:ext cx="11530224" cy="4949234"/>
          </a:xfrm>
        </p:spPr>
        <p:txBody>
          <a:bodyPr>
            <a:normAutofit/>
          </a:bodyPr>
          <a:lstStyle/>
          <a:p>
            <a:r>
              <a:rPr lang="en-US" dirty="0" smtClean="0"/>
              <a:t>Many begin with lower than ideal English proficiency</a:t>
            </a:r>
          </a:p>
          <a:p>
            <a:pPr lvl="1"/>
            <a:r>
              <a:rPr lang="en-US" dirty="0" smtClean="0"/>
              <a:t>BICS vs. CALP</a:t>
            </a:r>
          </a:p>
          <a:p>
            <a:r>
              <a:rPr lang="en-US" dirty="0" smtClean="0"/>
              <a:t>Teaching load often remains same, but course preparation and management takes longer</a:t>
            </a:r>
          </a:p>
          <a:p>
            <a:r>
              <a:rPr lang="en-US" dirty="0" smtClean="0"/>
              <a:t>Little or no help for instructors with their English </a:t>
            </a:r>
            <a:r>
              <a:rPr lang="en-US" dirty="0"/>
              <a:t>(</a:t>
            </a:r>
            <a:r>
              <a:rPr lang="en-US" dirty="0" err="1"/>
              <a:t>Arnó-Macià</a:t>
            </a:r>
            <a:r>
              <a:rPr lang="en-US" dirty="0"/>
              <a:t> &amp; </a:t>
            </a:r>
            <a:r>
              <a:rPr lang="en-US" dirty="0" err="1"/>
              <a:t>Mancho-Barés</a:t>
            </a:r>
            <a:r>
              <a:rPr lang="en-US" dirty="0"/>
              <a:t>, </a:t>
            </a:r>
            <a:r>
              <a:rPr lang="en-US" dirty="0" smtClean="0"/>
              <a:t>2015)</a:t>
            </a:r>
          </a:p>
          <a:p>
            <a:r>
              <a:rPr lang="en-US" dirty="0" smtClean="0"/>
              <a:t>Little or no help for instructors to effectively choose materials</a:t>
            </a:r>
          </a:p>
          <a:p>
            <a:r>
              <a:rPr lang="en-US" dirty="0" smtClean="0"/>
              <a:t>Minimal or no training in teaching methods (</a:t>
            </a:r>
            <a:r>
              <a:rPr lang="en-US" dirty="0" err="1" smtClean="0"/>
              <a:t>Doiz</a:t>
            </a:r>
            <a:r>
              <a:rPr lang="en-US" dirty="0" smtClean="0"/>
              <a:t> et al., 2012)</a:t>
            </a:r>
          </a:p>
          <a:p>
            <a:pPr lvl="1"/>
            <a:r>
              <a:rPr lang="en-US" dirty="0" smtClean="0"/>
              <a:t>(but can no longer rely on teaching as they were taught)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9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Lack of </a:t>
            </a:r>
            <a:r>
              <a:rPr lang="en-US" dirty="0"/>
              <a:t>S</a:t>
            </a:r>
            <a:r>
              <a:rPr lang="en-US" dirty="0" smtClean="0"/>
              <a:t>tudent </a:t>
            </a:r>
            <a:r>
              <a:rPr lang="en-US" dirty="0"/>
              <a:t>S</a:t>
            </a:r>
            <a:r>
              <a:rPr lang="en-US" dirty="0" smtClean="0"/>
              <a:t>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language tutoring resources outside of class</a:t>
            </a:r>
          </a:p>
          <a:p>
            <a:r>
              <a:rPr lang="en-US" dirty="0" smtClean="0"/>
              <a:t>Lack of language component in classes </a:t>
            </a:r>
            <a:r>
              <a:rPr lang="en-US" dirty="0"/>
              <a:t>(</a:t>
            </a:r>
            <a:r>
              <a:rPr lang="en-US" dirty="0" err="1"/>
              <a:t>Arnó-Macià</a:t>
            </a:r>
            <a:r>
              <a:rPr lang="en-US" dirty="0"/>
              <a:t> &amp; </a:t>
            </a:r>
            <a:r>
              <a:rPr lang="en-US" dirty="0" err="1"/>
              <a:t>Mancho-Barés</a:t>
            </a:r>
            <a:r>
              <a:rPr lang="en-US" dirty="0"/>
              <a:t>, </a:t>
            </a:r>
            <a:r>
              <a:rPr lang="en-US" dirty="0" smtClean="0"/>
              <a:t>2015)</a:t>
            </a:r>
          </a:p>
          <a:p>
            <a:r>
              <a:rPr lang="en-US" dirty="0" smtClean="0"/>
              <a:t>Lack of access to technology off-campus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5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A Question for You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challenge of EMI instruction concerns you the most?</a:t>
            </a:r>
          </a:p>
          <a:p>
            <a:endParaRPr lang="en-US" dirty="0"/>
          </a:p>
          <a:p>
            <a:r>
              <a:rPr lang="en-US" dirty="0" smtClean="0"/>
              <a:t>Do you have ideas about how to mitigate that challenge?</a:t>
            </a:r>
          </a:p>
          <a:p>
            <a:endParaRPr lang="en-US" dirty="0"/>
          </a:p>
          <a:p>
            <a:r>
              <a:rPr lang="en-US" dirty="0" smtClean="0"/>
              <a:t>Keep the challenge in mind throughout class and see what other approaches you might take to meet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9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Research on 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EMI is a fast-growing field</a:t>
            </a:r>
          </a:p>
          <a:p>
            <a:r>
              <a:rPr lang="en-US" dirty="0" smtClean="0"/>
              <a:t>First EMI research institute established only recently (cooperation between British Council and Oxford University)</a:t>
            </a:r>
          </a:p>
          <a:p>
            <a:r>
              <a:rPr lang="en-US" dirty="0" smtClean="0"/>
              <a:t>Often dispersed among different sub-disciplines:</a:t>
            </a:r>
          </a:p>
          <a:p>
            <a:pPr lvl="1"/>
            <a:r>
              <a:rPr lang="en-US" dirty="0" smtClean="0"/>
              <a:t>In publications about education in a given field</a:t>
            </a:r>
          </a:p>
          <a:p>
            <a:pPr lvl="1"/>
            <a:r>
              <a:rPr lang="en-US" dirty="0" smtClean="0"/>
              <a:t>In publications about Language for Specific Purposes</a:t>
            </a:r>
          </a:p>
          <a:p>
            <a:pPr lvl="1"/>
            <a:r>
              <a:rPr lang="en-US" dirty="0" smtClean="0"/>
              <a:t>In publications about CLIL</a:t>
            </a:r>
          </a:p>
          <a:p>
            <a:r>
              <a:rPr lang="en-US" dirty="0" smtClean="0"/>
              <a:t>Some prominent EMI researchers began as discipline experts, learned about language teaching and program development along the way (i.e. </a:t>
            </a:r>
            <a:r>
              <a:rPr lang="en-US" dirty="0" err="1" smtClean="0"/>
              <a:t>Airey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117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-149624"/>
            <a:ext cx="10723035" cy="1336956"/>
          </a:xfrm>
        </p:spPr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1" y="1302076"/>
            <a:ext cx="11071402" cy="5135143"/>
          </a:xfrm>
        </p:spPr>
        <p:txBody>
          <a:bodyPr>
            <a:normAutofit/>
          </a:bodyPr>
          <a:lstStyle/>
          <a:p>
            <a:r>
              <a:rPr lang="en-US" dirty="0"/>
              <a:t>EMI teachers need confidence, enough accuracy to be understood in lecture and in conversation about the field</a:t>
            </a:r>
          </a:p>
          <a:p>
            <a:r>
              <a:rPr lang="en-US" dirty="0"/>
              <a:t>Teaching practice more important than language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Teaching practice is more important than instructor’s language level</a:t>
            </a:r>
          </a:p>
          <a:p>
            <a:pPr lvl="1"/>
            <a:r>
              <a:rPr lang="en-US" dirty="0" smtClean="0"/>
              <a:t>Student reports on their first-year EMI experiences</a:t>
            </a:r>
          </a:p>
          <a:p>
            <a:pPr lvl="2"/>
            <a:r>
              <a:rPr lang="en-US" dirty="0" smtClean="0"/>
              <a:t>Not enough structure</a:t>
            </a:r>
          </a:p>
          <a:p>
            <a:pPr lvl="2"/>
            <a:r>
              <a:rPr lang="en-US" dirty="0" smtClean="0"/>
              <a:t>Too much theory, not enough practice</a:t>
            </a:r>
          </a:p>
          <a:p>
            <a:pPr lvl="2"/>
            <a:r>
              <a:rPr lang="en-US" dirty="0" smtClean="0"/>
              <a:t>Not enough short group activities</a:t>
            </a:r>
          </a:p>
          <a:p>
            <a:pPr lvl="2"/>
            <a:r>
              <a:rPr lang="en-US" dirty="0" smtClean="0"/>
              <a:t>Best classes had real-life case studies</a:t>
            </a:r>
          </a:p>
          <a:p>
            <a:pPr lvl="2"/>
            <a:r>
              <a:rPr lang="en-US" dirty="0" smtClean="0"/>
              <a:t>Simulation project taught me more than lectures</a:t>
            </a:r>
          </a:p>
          <a:p>
            <a:pPr marL="349250" lvl="1" indent="0">
              <a:buNone/>
            </a:pPr>
            <a:r>
              <a:rPr lang="en-US" dirty="0" smtClean="0"/>
              <a:t>(Ball &amp; Lindsay, 2012)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7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takes longer to present information in L2:</a:t>
            </a:r>
          </a:p>
          <a:p>
            <a:pPr lvl="1"/>
            <a:r>
              <a:rPr lang="en-US" dirty="0"/>
              <a:t>Take more time to deliver same content</a:t>
            </a:r>
          </a:p>
          <a:p>
            <a:pPr lvl="1"/>
            <a:r>
              <a:rPr lang="en-US" dirty="0"/>
              <a:t>Cover all content, but have less redundancy (that’s not a good thing; we learn more from redundancy)</a:t>
            </a:r>
          </a:p>
          <a:p>
            <a:pPr lvl="1"/>
            <a:r>
              <a:rPr lang="en-US" dirty="0"/>
              <a:t>Cover all content but in less depth (</a:t>
            </a:r>
            <a:r>
              <a:rPr lang="en-US" dirty="0" err="1"/>
              <a:t>Thogerson</a:t>
            </a:r>
            <a:r>
              <a:rPr lang="en-US" dirty="0"/>
              <a:t> &amp; </a:t>
            </a:r>
            <a:r>
              <a:rPr lang="en-US" dirty="0" err="1"/>
              <a:t>Airey</a:t>
            </a:r>
            <a:r>
              <a:rPr lang="en-US" dirty="0"/>
              <a:t>, 2011</a:t>
            </a:r>
            <a:r>
              <a:rPr lang="en-US" dirty="0" smtClean="0"/>
              <a:t>)</a:t>
            </a:r>
          </a:p>
          <a:p>
            <a:r>
              <a:rPr lang="en-US" dirty="0"/>
              <a:t>Students ask and answer fewer questions in EMI</a:t>
            </a:r>
          </a:p>
          <a:p>
            <a:r>
              <a:rPr lang="en-US" dirty="0"/>
              <a:t>Students who take notes have difficulty following the lecture (</a:t>
            </a:r>
            <a:r>
              <a:rPr lang="en-US" dirty="0" err="1"/>
              <a:t>Airey</a:t>
            </a:r>
            <a:r>
              <a:rPr lang="en-US" dirty="0"/>
              <a:t> &amp; Linder, 2006; 2007)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(in </a:t>
            </a:r>
            <a:r>
              <a:rPr lang="en-US" dirty="0" err="1" smtClean="0"/>
              <a:t>Airey</a:t>
            </a:r>
            <a:r>
              <a:rPr lang="en-US" dirty="0" smtClean="0"/>
              <a:t>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9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Instructors need more time for teaching preparation in EMI (</a:t>
            </a:r>
            <a:r>
              <a:rPr lang="en-US" dirty="0" err="1"/>
              <a:t>Vinke</a:t>
            </a:r>
            <a:r>
              <a:rPr lang="en-US" dirty="0"/>
              <a:t> 1995)</a:t>
            </a:r>
          </a:p>
          <a:p>
            <a:r>
              <a:rPr lang="en-US" dirty="0"/>
              <a:t>Reduced redundancy, speech rate, expressiveness, clarity… (</a:t>
            </a:r>
            <a:r>
              <a:rPr lang="en-US" dirty="0" err="1"/>
              <a:t>Vinke</a:t>
            </a:r>
            <a:r>
              <a:rPr lang="en-US" dirty="0"/>
              <a:t>, </a:t>
            </a:r>
            <a:r>
              <a:rPr lang="en-US" dirty="0" err="1"/>
              <a:t>Snippe</a:t>
            </a:r>
            <a:r>
              <a:rPr lang="en-US" dirty="0"/>
              <a:t> &amp; </a:t>
            </a:r>
            <a:r>
              <a:rPr lang="en-US" dirty="0" err="1"/>
              <a:t>Jochems</a:t>
            </a:r>
            <a:r>
              <a:rPr lang="en-US" dirty="0"/>
              <a:t>, 1998:393)  (“We don’t have a personality in English yet.”</a:t>
            </a:r>
            <a:r>
              <a:rPr lang="en-US" dirty="0" smtClean="0"/>
              <a:t>—former CESL CATT trainee)</a:t>
            </a:r>
            <a:endParaRPr lang="en-US" dirty="0"/>
          </a:p>
          <a:p>
            <a:r>
              <a:rPr lang="en-US" dirty="0"/>
              <a:t>Student-centered lecturing is more important than instructor’s language level (</a:t>
            </a:r>
            <a:r>
              <a:rPr lang="en-US" dirty="0" err="1"/>
              <a:t>Klaassen</a:t>
            </a:r>
            <a:r>
              <a:rPr lang="en-US" dirty="0"/>
              <a:t> 2001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(in </a:t>
            </a:r>
            <a:r>
              <a:rPr lang="en-US" dirty="0" err="1" smtClean="0"/>
              <a:t>Airey</a:t>
            </a:r>
            <a:r>
              <a:rPr lang="en-US" dirty="0" smtClean="0"/>
              <a:t>, 2014)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7505" y="3244334"/>
            <a:ext cx="31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95959"/>
                </a:solidFill>
              </a:rPr>
              <a:t>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4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“The use of the English language to teach academic subjects in countries or jurisdictions where the first language (L1) of the majority of the population is not English” (</a:t>
            </a:r>
            <a:r>
              <a:rPr lang="en-US" sz="3200" dirty="0" err="1" smtClean="0"/>
              <a:t>Dearden</a:t>
            </a:r>
            <a:r>
              <a:rPr lang="en-US" sz="3200" dirty="0" smtClean="0"/>
              <a:t>, 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correlations between content learning outcomes and EMI (</a:t>
            </a:r>
            <a:r>
              <a:rPr lang="en-US" dirty="0" err="1"/>
              <a:t>Klaassen</a:t>
            </a:r>
            <a:r>
              <a:rPr lang="en-US" dirty="0"/>
              <a:t>, 2001; Neville-Barton &amp; Barton, 2005; Gerber et al., 2005)</a:t>
            </a:r>
          </a:p>
          <a:p>
            <a:r>
              <a:rPr lang="en-US" dirty="0"/>
              <a:t>One study showed the reduced learning disappeared after 1 year: students adapted to EMI (</a:t>
            </a:r>
            <a:r>
              <a:rPr lang="en-US" dirty="0" err="1"/>
              <a:t>Klaassen</a:t>
            </a:r>
            <a:r>
              <a:rPr lang="en-US" dirty="0"/>
              <a:t>, 2001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(in </a:t>
            </a:r>
            <a:r>
              <a:rPr lang="en-US" dirty="0" err="1" smtClean="0"/>
              <a:t>Airey</a:t>
            </a:r>
            <a:r>
              <a:rPr lang="en-US" dirty="0" smtClean="0"/>
              <a:t>, 2014)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7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Staging and signposting</a:t>
            </a:r>
          </a:p>
          <a:p>
            <a:pPr lvl="1"/>
            <a:r>
              <a:rPr lang="en-US" dirty="0" err="1"/>
              <a:t>Signalling</a:t>
            </a:r>
            <a:r>
              <a:rPr lang="en-US" dirty="0"/>
              <a:t> cues</a:t>
            </a:r>
          </a:p>
          <a:p>
            <a:pPr lvl="2"/>
            <a:r>
              <a:rPr lang="en-US" dirty="0"/>
              <a:t>Organizational: first, next, finally</a:t>
            </a:r>
          </a:p>
          <a:p>
            <a:pPr lvl="2"/>
            <a:r>
              <a:rPr lang="en-US" dirty="0"/>
              <a:t>Prominence: more important, This is the most crucial step</a:t>
            </a:r>
          </a:p>
          <a:p>
            <a:pPr lvl="2"/>
            <a:r>
              <a:rPr lang="en-US" dirty="0"/>
              <a:t>Redundancy: that also means, put another way, that is to say</a:t>
            </a:r>
          </a:p>
          <a:p>
            <a:pPr lvl="2"/>
            <a:r>
              <a:rPr lang="en-US" dirty="0"/>
              <a:t>Intonation: big </a:t>
            </a:r>
            <a:r>
              <a:rPr lang="en-US" dirty="0" err="1"/>
              <a:t>signaller</a:t>
            </a:r>
            <a:r>
              <a:rPr lang="en-US" dirty="0"/>
              <a:t> in English, used differently in other languages (i.e. contrastive stress with syntax instead of intonation in Spanish</a:t>
            </a:r>
            <a:r>
              <a:rPr lang="en-US" dirty="0" smtClean="0"/>
              <a:t>)</a:t>
            </a:r>
          </a:p>
          <a:p>
            <a:pPr marL="685800" lvl="2" indent="0">
              <a:buNone/>
            </a:pPr>
            <a:r>
              <a:rPr lang="en-US" dirty="0" smtClean="0"/>
              <a:t>(Ball &amp; Lindsay, 2012)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33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speak in class to:</a:t>
            </a:r>
          </a:p>
          <a:p>
            <a:pPr lvl="1"/>
            <a:r>
              <a:rPr lang="en-US" dirty="0"/>
              <a:t>Break up the monologue of the professor</a:t>
            </a:r>
          </a:p>
          <a:p>
            <a:pPr lvl="1"/>
            <a:r>
              <a:rPr lang="en-US" dirty="0"/>
              <a:t>Help assimilate concepts (</a:t>
            </a:r>
            <a:r>
              <a:rPr lang="en-US" i="1" dirty="0"/>
              <a:t>comprehensible output,  </a:t>
            </a:r>
            <a:r>
              <a:rPr lang="en-US" dirty="0"/>
              <a:t>Swain &amp; </a:t>
            </a:r>
            <a:r>
              <a:rPr lang="en-US" dirty="0" err="1"/>
              <a:t>Lapkin</a:t>
            </a:r>
            <a:r>
              <a:rPr lang="en-US" dirty="0"/>
              <a:t>, 1995)</a:t>
            </a:r>
          </a:p>
          <a:p>
            <a:pPr lvl="1"/>
            <a:r>
              <a:rPr lang="en-US" i="1" dirty="0"/>
              <a:t>co-construct learning/meaning, feel more invested</a:t>
            </a:r>
          </a:p>
          <a:p>
            <a:pPr marL="0" indent="0">
              <a:buNone/>
            </a:pPr>
            <a:r>
              <a:rPr lang="en-US" dirty="0" smtClean="0"/>
              <a:t>(Ball &amp; Lindsay,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5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L2 lecture differences with students</a:t>
            </a:r>
          </a:p>
          <a:p>
            <a:r>
              <a:rPr lang="en-US" dirty="0"/>
              <a:t>Create more time for Q &amp; A</a:t>
            </a:r>
          </a:p>
          <a:p>
            <a:r>
              <a:rPr lang="en-US" dirty="0"/>
              <a:t>Leave time after lecture for Q &amp; A too</a:t>
            </a:r>
          </a:p>
          <a:p>
            <a:r>
              <a:rPr lang="en-US" dirty="0"/>
              <a:t>Assign readings before lecture</a:t>
            </a:r>
          </a:p>
          <a:p>
            <a:r>
              <a:rPr lang="en-US" dirty="0"/>
              <a:t>Give lecture notes or follow readings</a:t>
            </a:r>
          </a:p>
          <a:p>
            <a:r>
              <a:rPr lang="en-US" dirty="0"/>
              <a:t>Flip when possible (watch lectures/read at home, do group work/projects together)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Airey</a:t>
            </a:r>
            <a:r>
              <a:rPr lang="en-US" dirty="0" smtClean="0"/>
              <a:t>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4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Translanguaging</a:t>
            </a:r>
            <a:endParaRPr lang="en-US" dirty="0" smtClean="0"/>
          </a:p>
          <a:p>
            <a:r>
              <a:rPr lang="en-US" dirty="0" smtClean="0"/>
              <a:t>Multilingual Mindset</a:t>
            </a:r>
          </a:p>
          <a:p>
            <a:r>
              <a:rPr lang="en-US" dirty="0" smtClean="0"/>
              <a:t>Team Teaching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62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Translanguaging</a:t>
            </a:r>
            <a:r>
              <a:rPr lang="en-US" dirty="0" smtClean="0"/>
              <a:t> (</a:t>
            </a:r>
            <a:r>
              <a:rPr lang="en-US" dirty="0" err="1" smtClean="0"/>
              <a:t>Doiz</a:t>
            </a:r>
            <a:r>
              <a:rPr lang="en-US" dirty="0" smtClean="0"/>
              <a:t> et al., 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process by which bilingual students and teachers engage in complex discursive practices in order to “make sense” of and communicate in multilingual classrooms” (p. 218)</a:t>
            </a:r>
          </a:p>
          <a:p>
            <a:r>
              <a:rPr lang="en-US" dirty="0" smtClean="0"/>
              <a:t>“the adoption of bilingual supportive scaffolding practices”</a:t>
            </a:r>
          </a:p>
          <a:p>
            <a:endParaRPr lang="en-US" dirty="0"/>
          </a:p>
          <a:p>
            <a:r>
              <a:rPr lang="en-US" dirty="0" smtClean="0"/>
              <a:t>EMI is not required to be exclusively </a:t>
            </a:r>
            <a:r>
              <a:rPr lang="en-US" dirty="0" err="1" smtClean="0"/>
              <a:t>monolingually</a:t>
            </a:r>
            <a:r>
              <a:rPr lang="en-US" dirty="0" smtClean="0"/>
              <a:t> English in nature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0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Translanguaging</a:t>
            </a:r>
            <a:r>
              <a:rPr lang="en-US" dirty="0" smtClean="0"/>
              <a:t> (</a:t>
            </a:r>
            <a:r>
              <a:rPr lang="en-US" dirty="0" err="1" smtClean="0"/>
              <a:t>Doiz</a:t>
            </a:r>
            <a:r>
              <a:rPr lang="en-US" dirty="0" smtClean="0"/>
              <a:t> et al., 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r>
              <a:rPr lang="en-US" dirty="0" smtClean="0"/>
              <a:t>Czech legal students studied legal texts in English and Czech, compared language and content</a:t>
            </a:r>
          </a:p>
          <a:p>
            <a:r>
              <a:rPr lang="en-US" dirty="0" smtClean="0"/>
              <a:t>Build on what you know students already know in L1, use existing concepts to explain new ones</a:t>
            </a:r>
          </a:p>
          <a:p>
            <a:r>
              <a:rPr lang="en-US" dirty="0" err="1" smtClean="0"/>
              <a:t>Codeswitch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27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Multilingual/Monolingual Mindset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approaches to EMI have been monolingual</a:t>
            </a:r>
          </a:p>
          <a:p>
            <a:pPr lvl="1"/>
            <a:r>
              <a:rPr lang="en-US" dirty="0" smtClean="0"/>
              <a:t>English should REPLACE L1 in studies, research, classroom</a:t>
            </a:r>
          </a:p>
          <a:p>
            <a:pPr lvl="1"/>
            <a:endParaRPr lang="en-US" dirty="0"/>
          </a:p>
          <a:p>
            <a:r>
              <a:rPr lang="en-US" dirty="0" smtClean="0"/>
              <a:t>Why? Why not multilingual?</a:t>
            </a:r>
          </a:p>
          <a:p>
            <a:endParaRPr lang="en-US" dirty="0"/>
          </a:p>
          <a:p>
            <a:r>
              <a:rPr lang="en-US" dirty="0" smtClean="0"/>
              <a:t>Use L1 backgrounds of students, use previous knowledge</a:t>
            </a:r>
          </a:p>
          <a:p>
            <a:r>
              <a:rPr lang="en-US" dirty="0" smtClean="0"/>
              <a:t>Allow for L1 use to facilitate, clarify, explain (one guideline suggests up to 25% L1 use in EMI classroom and interface)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75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possible, language and content instructors team teach (</a:t>
            </a:r>
            <a:r>
              <a:rPr lang="en-US" dirty="0" err="1" smtClean="0"/>
              <a:t>Doiz</a:t>
            </a:r>
            <a:r>
              <a:rPr lang="en-US" dirty="0" smtClean="0"/>
              <a:t> et al., 2012)</a:t>
            </a:r>
          </a:p>
          <a:p>
            <a:r>
              <a:rPr lang="en-US" dirty="0" smtClean="0"/>
              <a:t>i.e. CESL ABP University and Support classes </a:t>
            </a:r>
          </a:p>
          <a:p>
            <a:pPr lvl="1"/>
            <a:r>
              <a:rPr lang="en-US" dirty="0" smtClean="0"/>
              <a:t>Language instructor attends classes with students, gives additional classes to support students’ academic and linguistic progress</a:t>
            </a:r>
          </a:p>
          <a:p>
            <a:r>
              <a:rPr lang="en-US" dirty="0" smtClean="0"/>
              <a:t>Downside:</a:t>
            </a:r>
          </a:p>
          <a:p>
            <a:pPr lvl="1"/>
            <a:r>
              <a:rPr lang="en-US" dirty="0" smtClean="0"/>
              <a:t>Requires a lot of resources, coordination; difficult to implement</a:t>
            </a:r>
          </a:p>
          <a:p>
            <a:pPr lvl="1"/>
            <a:r>
              <a:rPr lang="en-US" dirty="0" smtClean="0"/>
              <a:t>May not have institutional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1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  <a:p>
            <a:pPr lvl="1"/>
            <a:r>
              <a:rPr lang="en-US" dirty="0"/>
              <a:t>Preview and review with lecture, outlines, summaries, graphic organizers, readings</a:t>
            </a:r>
          </a:p>
          <a:p>
            <a:r>
              <a:rPr lang="en-US" dirty="0"/>
              <a:t>Patience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your students</a:t>
            </a:r>
            <a:endParaRPr lang="en-US" dirty="0"/>
          </a:p>
          <a:p>
            <a:pPr lvl="1"/>
            <a:r>
              <a:rPr lang="en-US" dirty="0"/>
              <a:t>With </a:t>
            </a:r>
            <a:r>
              <a:rPr lang="en-US" dirty="0" smtClean="0"/>
              <a:t>yourself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377"/>
            <a:ext cx="10515600" cy="891627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72"/>
            <a:ext cx="10515600" cy="5293769"/>
          </a:xfrm>
        </p:spPr>
        <p:txBody>
          <a:bodyPr>
            <a:normAutofit/>
          </a:bodyPr>
          <a:lstStyle/>
          <a:p>
            <a:r>
              <a:rPr lang="en-US" dirty="0" smtClean="0"/>
              <a:t>CLIL: Content and Language Integrated Learning</a:t>
            </a:r>
          </a:p>
          <a:p>
            <a:pPr lvl="1"/>
            <a:r>
              <a:rPr lang="en-US" dirty="0" smtClean="0"/>
              <a:t>Research into the theory and practice of how to integrate content-based instruction and language learning</a:t>
            </a:r>
          </a:p>
          <a:p>
            <a:pPr lvl="1"/>
            <a:r>
              <a:rPr lang="en-US" dirty="0" smtClean="0"/>
              <a:t>By definition: includes language instruction and improvement as a goal</a:t>
            </a:r>
          </a:p>
        </p:txBody>
      </p:sp>
    </p:spTree>
    <p:extLst>
      <p:ext uri="{BB962C8B-B14F-4D97-AF65-F5344CB8AC3E}">
        <p14:creationId xmlns:p14="http://schemas.microsoft.com/office/powerpoint/2010/main" val="249201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EMI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and solutions depend on context</a:t>
            </a:r>
          </a:p>
          <a:p>
            <a:r>
              <a:rPr lang="en-US" dirty="0" smtClean="0"/>
              <a:t>Variability of institutional support, resources, student population, etc.</a:t>
            </a:r>
          </a:p>
          <a:p>
            <a:r>
              <a:rPr lang="en-US" dirty="0" smtClean="0"/>
              <a:t>Finding information on EMI past experience requires interdisciplinary research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60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-138214"/>
            <a:ext cx="10723035" cy="133695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75" y="1228910"/>
            <a:ext cx="11498922" cy="524334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rgbClr val="595959"/>
                </a:solidFill>
              </a:rPr>
              <a:t>Airey</a:t>
            </a:r>
            <a:r>
              <a:rPr lang="en-US" dirty="0" smtClean="0">
                <a:solidFill>
                  <a:srgbClr val="595959"/>
                </a:solidFill>
              </a:rPr>
              <a:t>, J. (2014).  Teachers transitioning to teaching in English.  CLIL Seminar Series, </a:t>
            </a:r>
            <a:r>
              <a:rPr lang="en-US" dirty="0" err="1" smtClean="0">
                <a:solidFill>
                  <a:srgbClr val="595959"/>
                </a:solidFill>
              </a:rPr>
              <a:t>Universitat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Jaume</a:t>
            </a:r>
            <a:r>
              <a:rPr lang="en-US" dirty="0" smtClean="0">
                <a:solidFill>
                  <a:srgbClr val="595959"/>
                </a:solidFill>
              </a:rPr>
              <a:t> I, </a:t>
            </a:r>
            <a:r>
              <a:rPr lang="en-US" dirty="0" err="1" smtClean="0">
                <a:solidFill>
                  <a:srgbClr val="595959"/>
                </a:solidFill>
              </a:rPr>
              <a:t>Castell</a:t>
            </a:r>
            <a:r>
              <a:rPr lang="en-US" dirty="0" err="1">
                <a:solidFill>
                  <a:srgbClr val="595959"/>
                </a:solidFill>
              </a:rPr>
              <a:t>ó</a:t>
            </a:r>
            <a:r>
              <a:rPr lang="en-US" dirty="0" smtClean="0">
                <a:solidFill>
                  <a:srgbClr val="595959"/>
                </a:solidFill>
              </a:rPr>
              <a:t> de la Plana, Spain, 19 </a:t>
            </a:r>
            <a:r>
              <a:rPr lang="en-US" dirty="0" err="1" smtClean="0">
                <a:solidFill>
                  <a:srgbClr val="595959"/>
                </a:solidFill>
              </a:rPr>
              <a:t>feb</a:t>
            </a:r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err="1" smtClean="0">
                <a:solidFill>
                  <a:srgbClr val="595959"/>
                </a:solidFill>
              </a:rPr>
              <a:t>Arnó</a:t>
            </a:r>
            <a:r>
              <a:rPr lang="en-US" dirty="0" err="1">
                <a:solidFill>
                  <a:srgbClr val="595959"/>
                </a:solidFill>
              </a:rPr>
              <a:t>-Macià</a:t>
            </a:r>
            <a:r>
              <a:rPr lang="en-US" dirty="0">
                <a:solidFill>
                  <a:srgbClr val="595959"/>
                </a:solidFill>
              </a:rPr>
              <a:t>, E. &amp; </a:t>
            </a:r>
            <a:r>
              <a:rPr lang="en-US" dirty="0" err="1">
                <a:solidFill>
                  <a:srgbClr val="595959"/>
                </a:solidFill>
              </a:rPr>
              <a:t>Mancho-Barés</a:t>
            </a:r>
            <a:r>
              <a:rPr lang="en-US" dirty="0">
                <a:solidFill>
                  <a:srgbClr val="595959"/>
                </a:solidFill>
              </a:rPr>
              <a:t>, G. (2015). The role of content and language in content and language integrated learning (CLIL) at university: Challenges and implications for ESL. </a:t>
            </a:r>
            <a:r>
              <a:rPr lang="en-US" i="1" dirty="0">
                <a:solidFill>
                  <a:srgbClr val="595959"/>
                </a:solidFill>
              </a:rPr>
              <a:t>Languages for Specific Purposes, 37</a:t>
            </a:r>
            <a:r>
              <a:rPr lang="en-US" dirty="0">
                <a:solidFill>
                  <a:srgbClr val="595959"/>
                </a:solidFill>
              </a:rPr>
              <a:t>: 63-73.</a:t>
            </a:r>
          </a:p>
          <a:p>
            <a:r>
              <a:rPr lang="en-US" dirty="0">
                <a:solidFill>
                  <a:srgbClr val="595959"/>
                </a:solidFill>
              </a:rPr>
              <a:t>Ball, P. &amp; Lindsay, D. (2012). Language demands and support for English-medium instruction in tertiary education: Learning from a specific context. In A. </a:t>
            </a:r>
            <a:r>
              <a:rPr lang="en-US" dirty="0" err="1">
                <a:solidFill>
                  <a:srgbClr val="595959"/>
                </a:solidFill>
              </a:rPr>
              <a:t>Doiz</a:t>
            </a:r>
            <a:r>
              <a:rPr lang="en-US" dirty="0">
                <a:solidFill>
                  <a:srgbClr val="595959"/>
                </a:solidFill>
              </a:rPr>
              <a:t>, D. </a:t>
            </a:r>
            <a:r>
              <a:rPr lang="en-US" dirty="0" err="1">
                <a:solidFill>
                  <a:srgbClr val="595959"/>
                </a:solidFill>
              </a:rPr>
              <a:t>Lasagabaster</a:t>
            </a:r>
            <a:r>
              <a:rPr lang="en-US" dirty="0">
                <a:solidFill>
                  <a:srgbClr val="595959"/>
                </a:solidFill>
              </a:rPr>
              <a:t>, &amp; J. M. Sierra (Eds.), </a:t>
            </a:r>
            <a:r>
              <a:rPr lang="en-US" i="1" dirty="0">
                <a:solidFill>
                  <a:srgbClr val="595959"/>
                </a:solidFill>
              </a:rPr>
              <a:t>English-Medium Instruction at Universities: Global Challenges </a:t>
            </a:r>
            <a:r>
              <a:rPr lang="en-US" dirty="0">
                <a:solidFill>
                  <a:srgbClr val="595959"/>
                </a:solidFill>
              </a:rPr>
              <a:t>(pp.44-61). Bristol, UK: Multilingual Matters. </a:t>
            </a:r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Cummins</a:t>
            </a:r>
            <a:r>
              <a:rPr lang="en-US" dirty="0">
                <a:solidFill>
                  <a:srgbClr val="595959"/>
                </a:solidFill>
              </a:rPr>
              <a:t>, J. (2012). BICS and CALP.  In </a:t>
            </a:r>
            <a:r>
              <a:rPr lang="en-US" i="1" dirty="0">
                <a:solidFill>
                  <a:srgbClr val="595959"/>
                </a:solidFill>
              </a:rPr>
              <a:t>The </a:t>
            </a:r>
            <a:r>
              <a:rPr lang="en-US" i="1" dirty="0" err="1">
                <a:solidFill>
                  <a:srgbClr val="595959"/>
                </a:solidFill>
              </a:rPr>
              <a:t>Routledge</a:t>
            </a:r>
            <a:r>
              <a:rPr lang="en-US" i="1" dirty="0">
                <a:solidFill>
                  <a:srgbClr val="595959"/>
                </a:solidFill>
              </a:rPr>
              <a:t> Encyclopedia of Second Language Acquisition</a:t>
            </a:r>
            <a:r>
              <a:rPr lang="en-US" dirty="0">
                <a:solidFill>
                  <a:srgbClr val="595959"/>
                </a:solidFill>
              </a:rPr>
              <a:t>, pp. 65-66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595959"/>
                </a:solidFill>
              </a:rPr>
              <a:t>Dearden</a:t>
            </a:r>
            <a:r>
              <a:rPr lang="en-US" dirty="0">
                <a:solidFill>
                  <a:srgbClr val="595959"/>
                </a:solidFill>
              </a:rPr>
              <a:t>, J. (2014). </a:t>
            </a:r>
            <a:r>
              <a:rPr lang="en-US" i="1" dirty="0">
                <a:solidFill>
                  <a:srgbClr val="595959"/>
                </a:solidFill>
              </a:rPr>
              <a:t>English as  Medium of Instruction – A Growing Global Phenomenon</a:t>
            </a:r>
            <a:r>
              <a:rPr lang="en-US" dirty="0">
                <a:solidFill>
                  <a:srgbClr val="595959"/>
                </a:solidFill>
              </a:rPr>
              <a:t>. London: British Council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</a:p>
          <a:p>
            <a:r>
              <a:rPr lang="en-US" dirty="0" err="1">
                <a:solidFill>
                  <a:srgbClr val="595959"/>
                </a:solidFill>
              </a:rPr>
              <a:t>Doiz</a:t>
            </a:r>
            <a:r>
              <a:rPr lang="en-US" dirty="0">
                <a:solidFill>
                  <a:srgbClr val="595959"/>
                </a:solidFill>
              </a:rPr>
              <a:t>, A., </a:t>
            </a:r>
            <a:r>
              <a:rPr lang="en-US" dirty="0" err="1">
                <a:solidFill>
                  <a:srgbClr val="595959"/>
                </a:solidFill>
              </a:rPr>
              <a:t>Lasagabaster</a:t>
            </a:r>
            <a:r>
              <a:rPr lang="en-US" dirty="0">
                <a:solidFill>
                  <a:srgbClr val="595959"/>
                </a:solidFill>
              </a:rPr>
              <a:t>, D. &amp; Sierra, J.M. (2013).  Future challenges for English-Medium Instruction at the tertiary level.  In A. </a:t>
            </a:r>
            <a:r>
              <a:rPr lang="en-US" dirty="0" err="1">
                <a:solidFill>
                  <a:srgbClr val="595959"/>
                </a:solidFill>
              </a:rPr>
              <a:t>Doiz</a:t>
            </a:r>
            <a:r>
              <a:rPr lang="en-US" dirty="0">
                <a:solidFill>
                  <a:srgbClr val="595959"/>
                </a:solidFill>
              </a:rPr>
              <a:t>, D. </a:t>
            </a:r>
            <a:r>
              <a:rPr lang="en-US" dirty="0" err="1">
                <a:solidFill>
                  <a:srgbClr val="595959"/>
                </a:solidFill>
              </a:rPr>
              <a:t>Lasagabaster</a:t>
            </a:r>
            <a:r>
              <a:rPr lang="en-US" dirty="0">
                <a:solidFill>
                  <a:srgbClr val="595959"/>
                </a:solidFill>
              </a:rPr>
              <a:t> and J.M. Sierra (Eds.), </a:t>
            </a:r>
            <a:r>
              <a:rPr lang="en-US" i="1" dirty="0">
                <a:solidFill>
                  <a:srgbClr val="595959"/>
                </a:solidFill>
              </a:rPr>
              <a:t>English-Medium Instruction at Universities: Global Challenges</a:t>
            </a:r>
            <a:r>
              <a:rPr lang="en-US" dirty="0">
                <a:solidFill>
                  <a:srgbClr val="595959"/>
                </a:solidFill>
              </a:rPr>
              <a:t>, pp. 213-221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Jenkins</a:t>
            </a:r>
            <a:r>
              <a:rPr lang="en-US" dirty="0">
                <a:solidFill>
                  <a:srgbClr val="595959"/>
                </a:solidFill>
              </a:rPr>
              <a:t>, J. (2009).  English as a Lingua Franca: Interpretations and Attitudes.  </a:t>
            </a:r>
            <a:r>
              <a:rPr lang="en-US" i="1" dirty="0">
                <a:solidFill>
                  <a:srgbClr val="595959"/>
                </a:solidFill>
              </a:rPr>
              <a:t>World </a:t>
            </a:r>
            <a:r>
              <a:rPr lang="en-US" i="1" dirty="0" err="1">
                <a:solidFill>
                  <a:srgbClr val="595959"/>
                </a:solidFill>
              </a:rPr>
              <a:t>Englishes</a:t>
            </a:r>
            <a:r>
              <a:rPr lang="en-US" i="1" dirty="0">
                <a:solidFill>
                  <a:srgbClr val="595959"/>
                </a:solidFill>
              </a:rPr>
              <a:t>, 28</a:t>
            </a:r>
            <a:r>
              <a:rPr lang="en-US" dirty="0">
                <a:solidFill>
                  <a:srgbClr val="595959"/>
                </a:solidFill>
              </a:rPr>
              <a:t>(2): 200-207.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EMI: English Medium Instruction</a:t>
            </a:r>
          </a:p>
          <a:p>
            <a:pPr lvl="1"/>
            <a:r>
              <a:rPr lang="en-US" dirty="0"/>
              <a:t>A subset of CLIL, most relevant for CATT instructors</a:t>
            </a:r>
          </a:p>
          <a:p>
            <a:pPr lvl="1"/>
            <a:r>
              <a:rPr lang="en-US" dirty="0"/>
              <a:t>But, no implicit or explicit requirement to address language learning</a:t>
            </a:r>
          </a:p>
          <a:p>
            <a:pPr lvl="1"/>
            <a:r>
              <a:rPr lang="en-US" dirty="0"/>
              <a:t>Worldwide, many EMI programs lack language training for students or instructors, or proficiency requirements for either (</a:t>
            </a:r>
            <a:r>
              <a:rPr lang="en-US" dirty="0" err="1"/>
              <a:t>Dearden</a:t>
            </a:r>
            <a:r>
              <a:rPr lang="en-US" dirty="0"/>
              <a:t>, 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5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Immersion</a:t>
            </a:r>
          </a:p>
          <a:p>
            <a:pPr lvl="1"/>
            <a:r>
              <a:rPr lang="en-US" dirty="0"/>
              <a:t>Typically involves study abroad in an English-dominant setting where university studies also take place in English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1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 Terms: A Question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these terms do you think applies to your past, present or future EMI-teaching situation?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CLIL (Content and Language Integrated Learning): by definition includes instruction and assessment of language</a:t>
            </a:r>
          </a:p>
          <a:p>
            <a:pPr lvl="1"/>
            <a:r>
              <a:rPr lang="en-US" dirty="0" smtClean="0"/>
              <a:t>EMI (English Medium Instruction): using English to teach,</a:t>
            </a:r>
            <a:r>
              <a:rPr lang="en-US" dirty="0"/>
              <a:t> </a:t>
            </a:r>
            <a:r>
              <a:rPr lang="en-US" dirty="0" smtClean="0"/>
              <a:t>but may not have explicit language instruction or goals</a:t>
            </a:r>
          </a:p>
          <a:p>
            <a:pPr lvl="1"/>
            <a:r>
              <a:rPr lang="en-US" dirty="0" smtClean="0"/>
              <a:t> English Immersion: an educational context where English is also the majority language of the country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7" y="1600200"/>
            <a:ext cx="10723035" cy="487788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English as a Lingua Franca (ELF) (Jenkins, 2009)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Economic and political power of English language (UK colonial history, US role in global economy, etc.); globalization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Often implemented because of top-down political mandates (</a:t>
            </a:r>
            <a:r>
              <a:rPr lang="en-US" sz="2800" dirty="0" err="1" smtClean="0">
                <a:solidFill>
                  <a:srgbClr val="000000"/>
                </a:solidFill>
              </a:rPr>
              <a:t>Dearden</a:t>
            </a:r>
            <a:r>
              <a:rPr lang="en-US" sz="2800" dirty="0" smtClean="0">
                <a:solidFill>
                  <a:srgbClr val="000000"/>
                </a:solidFill>
              </a:rPr>
              <a:t>, 2014)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0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67" y="1600200"/>
            <a:ext cx="10723035" cy="4906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Bologna Process</a:t>
            </a:r>
          </a:p>
          <a:p>
            <a:r>
              <a:rPr lang="en-US" dirty="0" smtClean="0"/>
              <a:t>In 1999, EU agrees to make education more “comparable, compatible and coherent” in Europe’s member countries (</a:t>
            </a:r>
            <a:r>
              <a:rPr lang="en-US" dirty="0" err="1" smtClean="0"/>
              <a:t>ehea.info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Key component: internationalization,</a:t>
            </a:r>
            <a:r>
              <a:rPr lang="en-US" dirty="0"/>
              <a:t> </a:t>
            </a:r>
            <a:r>
              <a:rPr lang="en-US" dirty="0" smtClean="0"/>
              <a:t>which = English (</a:t>
            </a:r>
            <a:r>
              <a:rPr lang="en-US" dirty="0" err="1" smtClean="0"/>
              <a:t>Doiz</a:t>
            </a:r>
            <a:r>
              <a:rPr lang="en-US" dirty="0" smtClean="0"/>
              <a:t> et al., 2012)</a:t>
            </a:r>
          </a:p>
          <a:p>
            <a:endParaRPr lang="en-US" dirty="0" smtClean="0"/>
          </a:p>
          <a:p>
            <a:r>
              <a:rPr lang="en-US" dirty="0" smtClean="0"/>
              <a:t>Part of a larger, worldwide trend:</a:t>
            </a:r>
            <a:endParaRPr lang="en-US" dirty="0"/>
          </a:p>
          <a:p>
            <a:r>
              <a:rPr lang="en-US" dirty="0" smtClean="0"/>
              <a:t>EFL/ESP </a:t>
            </a:r>
            <a:r>
              <a:rPr lang="en-US" dirty="0" smtClean="0">
                <a:sym typeface="Wingdings" panose="05000000000000000000" pitchFamily="2" charset="2"/>
              </a:rPr>
              <a:t> Content subjects in English (</a:t>
            </a:r>
            <a:r>
              <a:rPr lang="en-US" dirty="0" err="1"/>
              <a:t>Arnó-</a:t>
            </a:r>
            <a:r>
              <a:rPr lang="en-US" dirty="0" err="1" smtClean="0"/>
              <a:t>Macià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/>
              <a:t>Mancho-Barés</a:t>
            </a:r>
            <a:r>
              <a:rPr lang="en-US" dirty="0" smtClean="0"/>
              <a:t>,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4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(political and economic; part of global market and research community)</a:t>
            </a:r>
          </a:p>
          <a:p>
            <a:r>
              <a:rPr lang="en-US" dirty="0" smtClean="0"/>
              <a:t>Economic benefits to institution (can market as offering “more”, often pays instructors and implementers same as before)</a:t>
            </a:r>
          </a:p>
          <a:p>
            <a:r>
              <a:rPr lang="en-US" dirty="0" smtClean="0"/>
              <a:t>Prestige (for institution, instructors, students)</a:t>
            </a:r>
          </a:p>
          <a:p>
            <a:r>
              <a:rPr lang="en-US" dirty="0" smtClean="0"/>
              <a:t>Ability to market educational programs to other international students (English as a Lingua Franca)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558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9196</TotalTime>
  <Words>1898</Words>
  <Application>Microsoft Macintosh PowerPoint</Application>
  <PresentationFormat>Custom</PresentationFormat>
  <Paragraphs>186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Breeze</vt:lpstr>
      <vt:lpstr>EMI Background, Challenges, Recommendations</vt:lpstr>
      <vt:lpstr>What is EMI?</vt:lpstr>
      <vt:lpstr>Terms</vt:lpstr>
      <vt:lpstr>Terms (cont.)</vt:lpstr>
      <vt:lpstr>Terms (cont.)</vt:lpstr>
      <vt:lpstr>EMI Terms: A Question for You</vt:lpstr>
      <vt:lpstr>Reasons for EMI</vt:lpstr>
      <vt:lpstr>Reasons for EMI</vt:lpstr>
      <vt:lpstr>Benefits of EMI</vt:lpstr>
      <vt:lpstr>Benefits: A Question for You</vt:lpstr>
      <vt:lpstr>Challenges to EMI</vt:lpstr>
      <vt:lpstr>Challenge: Language Proficiency</vt:lpstr>
      <vt:lpstr>Challenge: Lack of Instructor Support</vt:lpstr>
      <vt:lpstr>Challenge: Lack of Student Support</vt:lpstr>
      <vt:lpstr>Challenges: A Question for You </vt:lpstr>
      <vt:lpstr>Past Research on EMI</vt:lpstr>
      <vt:lpstr>Findings</vt:lpstr>
      <vt:lpstr>Findings</vt:lpstr>
      <vt:lpstr>Findings</vt:lpstr>
      <vt:lpstr>Findings</vt:lpstr>
      <vt:lpstr>Practical Recommendations</vt:lpstr>
      <vt:lpstr>Practical Recommendations</vt:lpstr>
      <vt:lpstr>Practical Recommendations</vt:lpstr>
      <vt:lpstr>Big Picture Recommendations</vt:lpstr>
      <vt:lpstr>Translanguaging (Doiz et al., 2012)</vt:lpstr>
      <vt:lpstr>Translanguaging (Doiz et al., 2012)</vt:lpstr>
      <vt:lpstr>Multilingual/Monolingual Mindset </vt:lpstr>
      <vt:lpstr>Team Teaching</vt:lpstr>
      <vt:lpstr>General Strategies</vt:lpstr>
      <vt:lpstr>Summary of EMI Background</vt:lpstr>
      <vt:lpstr>References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 history, reasons, challenges</dc:title>
  <dc:creator>Julianne Hammink</dc:creator>
  <cp:lastModifiedBy>COH</cp:lastModifiedBy>
  <cp:revision>80</cp:revision>
  <dcterms:created xsi:type="dcterms:W3CDTF">2015-01-09T21:49:20Z</dcterms:created>
  <dcterms:modified xsi:type="dcterms:W3CDTF">2017-01-16T22:26:30Z</dcterms:modified>
</cp:coreProperties>
</file>