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2" r:id="rId16"/>
    <p:sldId id="270" r:id="rId17"/>
    <p:sldId id="271" r:id="rId18"/>
    <p:sldId id="273" r:id="rId19"/>
    <p:sldId id="275" r:id="rId20"/>
    <p:sldId id="274" r:id="rId21"/>
    <p:sldId id="276" r:id="rId22"/>
    <p:sldId id="277" r:id="rId23"/>
    <p:sldId id="278" r:id="rId24"/>
    <p:sldId id="289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0" r:id="rId36"/>
    <p:sldId id="291" r:id="rId37"/>
    <p:sldId id="293" r:id="rId38"/>
    <p:sldId id="29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1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A4A6734C-E115-4BC5-9FB0-F9BF6FABFDA0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handlet@email.arizona.edu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you begin…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have completed </a:t>
            </a:r>
            <a:r>
              <a:rPr lang="en-US" dirty="0" smtClean="0"/>
              <a:t>the </a:t>
            </a:r>
            <a:r>
              <a:rPr lang="en-US" dirty="0" smtClean="0"/>
              <a:t>following </a:t>
            </a:r>
            <a:r>
              <a:rPr lang="en-US" dirty="0" smtClean="0"/>
              <a:t>reading:</a:t>
            </a:r>
            <a:endParaRPr lang="en-US" dirty="0" smtClean="0"/>
          </a:p>
          <a:p>
            <a:pPr lvl="1">
              <a:buFont typeface="Cambria"/>
              <a:buChar char="1"/>
            </a:pPr>
            <a:r>
              <a:rPr lang="en-US" sz="2400" i="1" dirty="0" smtClean="0">
                <a:latin typeface="Times New Roman"/>
              </a:rPr>
              <a:t>What Are Rubrics and Why Are They Important?</a:t>
            </a:r>
            <a:r>
              <a:rPr lang="en-US" sz="2400" dirty="0" smtClean="0">
                <a:latin typeface="Times New Roman"/>
              </a:rPr>
              <a:t> (</a:t>
            </a:r>
            <a:r>
              <a:rPr lang="en-US" sz="2400" dirty="0" err="1" smtClean="0">
                <a:latin typeface="Times New Roman"/>
              </a:rPr>
              <a:t>Brookhart</a:t>
            </a:r>
            <a:r>
              <a:rPr lang="en-US" sz="2400" dirty="0" smtClean="0">
                <a:latin typeface="Times New Roman"/>
              </a:rPr>
              <a:t>, 2013)</a:t>
            </a:r>
            <a:r>
              <a:rPr lang="en-US" sz="2400" i="1" dirty="0" smtClean="0">
                <a:latin typeface="Times New Roman"/>
              </a:rPr>
              <a:t> </a:t>
            </a:r>
          </a:p>
          <a:p>
            <a:pPr lvl="1">
              <a:buFont typeface="Cambria"/>
              <a:buChar char="1"/>
            </a:pPr>
            <a:endParaRPr lang="en-US" sz="2400" i="1" dirty="0">
              <a:latin typeface="Times New Roman"/>
            </a:endParaRPr>
          </a:p>
          <a:p>
            <a:pPr marL="457200" lvl="1" indent="0">
              <a:buNone/>
            </a:pPr>
            <a:r>
              <a:rPr lang="en-US" sz="2400" i="1" dirty="0" smtClean="0">
                <a:latin typeface="Times New Roman"/>
              </a:rPr>
              <a:t>2. </a:t>
            </a:r>
            <a:r>
              <a:rPr lang="en-US" sz="2400" b="1" dirty="0" smtClean="0">
                <a:latin typeface="Times New Roman"/>
              </a:rPr>
              <a:t>Optional: </a:t>
            </a:r>
            <a:r>
              <a:rPr lang="en-US" sz="2400" dirty="0" smtClean="0">
                <a:latin typeface="Times New Roman"/>
              </a:rPr>
              <a:t>Read </a:t>
            </a:r>
            <a:r>
              <a:rPr lang="en-US" sz="2400" i="1" dirty="0" smtClean="0">
                <a:latin typeface="Times New Roman"/>
              </a:rPr>
              <a:t>Designing Scoring Rubrics </a:t>
            </a:r>
            <a:r>
              <a:rPr lang="en-US" sz="2400" dirty="0" smtClean="0">
                <a:latin typeface="Times New Roman"/>
              </a:rPr>
              <a:t> and </a:t>
            </a:r>
            <a:r>
              <a:rPr lang="en-US" sz="2400" i="1" dirty="0" smtClean="0">
                <a:latin typeface="Times New Roman"/>
              </a:rPr>
              <a:t>Analytic Rubric Design</a:t>
            </a:r>
            <a:r>
              <a:rPr lang="en-US" sz="2400" dirty="0" smtClean="0">
                <a:latin typeface="Times New Roman"/>
              </a:rPr>
              <a:t> if you are not already familiar with rubrics and would like to learn more. </a:t>
            </a:r>
            <a:endParaRPr lang="en-US" sz="2400" i="1" dirty="0">
              <a:latin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95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Intra-rater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solutions are more practical such as only grading a few papers at a time and perhaps not looking at students names before grading an assignment.</a:t>
            </a:r>
          </a:p>
          <a:p>
            <a:endParaRPr lang="en-US" dirty="0"/>
          </a:p>
          <a:p>
            <a:r>
              <a:rPr lang="en-US" dirty="0" smtClean="0"/>
              <a:t>The best solution for the other issues is to develop a rubric with clear criterion and scoring perimeters.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554" y="4838700"/>
            <a:ext cx="1913246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39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Rubrics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Holistic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 single score is given based on the overall performance on the task</a:t>
            </a:r>
          </a:p>
          <a:p>
            <a:r>
              <a:rPr lang="en-US" dirty="0" smtClean="0"/>
              <a:t>Quicker to score</a:t>
            </a:r>
          </a:p>
          <a:p>
            <a:r>
              <a:rPr lang="en-US" dirty="0" smtClean="0"/>
              <a:t>Better for summative assessments</a:t>
            </a:r>
          </a:p>
          <a:p>
            <a:r>
              <a:rPr lang="en-US" dirty="0" smtClean="0"/>
              <a:t>Doesn’t provide students with a lot of feedback</a:t>
            </a:r>
          </a:p>
          <a:p>
            <a:r>
              <a:rPr lang="en-US" dirty="0" smtClean="0"/>
              <a:t>Can be more difficult to score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Analytic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4051300"/>
          </a:xfrm>
        </p:spPr>
        <p:txBody>
          <a:bodyPr>
            <a:normAutofit/>
          </a:bodyPr>
          <a:lstStyle/>
          <a:p>
            <a:r>
              <a:rPr lang="en-US" dirty="0" smtClean="0"/>
              <a:t>A specific score is given for more than one aspect of the assignment</a:t>
            </a:r>
          </a:p>
          <a:p>
            <a:r>
              <a:rPr lang="en-US" dirty="0" smtClean="0"/>
              <a:t>Takes longer to score</a:t>
            </a:r>
          </a:p>
          <a:p>
            <a:r>
              <a:rPr lang="en-US" dirty="0" smtClean="0"/>
              <a:t>Better for formative assessments</a:t>
            </a:r>
          </a:p>
          <a:p>
            <a:r>
              <a:rPr lang="en-US" dirty="0" smtClean="0"/>
              <a:t>Provides students with plenty of helpful feedback</a:t>
            </a:r>
          </a:p>
          <a:p>
            <a:r>
              <a:rPr lang="en-US" dirty="0" smtClean="0"/>
              <a:t>Easier to pinpoint a reliable score</a:t>
            </a:r>
          </a:p>
          <a:p>
            <a:pPr marL="0" indent="0">
              <a:buNone/>
            </a:pPr>
            <a:r>
              <a:rPr lang="en-US" dirty="0" smtClean="0"/>
              <a:t>(Schreyer </a:t>
            </a:r>
            <a:r>
              <a:rPr lang="en-US" dirty="0"/>
              <a:t>Institute for Teaching </a:t>
            </a:r>
            <a:r>
              <a:rPr lang="en-US" dirty="0" smtClean="0"/>
              <a:t>Excellence, 2007)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222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Rubrics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following two examples are templates taken from: </a:t>
            </a:r>
          </a:p>
          <a:p>
            <a:r>
              <a:rPr lang="en-US" dirty="0" err="1" smtClean="0"/>
              <a:t>Mertler</a:t>
            </a:r>
            <a:r>
              <a:rPr lang="en-US" dirty="0"/>
              <a:t>, Craig A. (2001). Designing scoring rubrics for your classroom. </a:t>
            </a:r>
            <a:r>
              <a:rPr lang="en-US" i="1" dirty="0"/>
              <a:t>Practical Assessment, Research &amp; Evaluation</a:t>
            </a:r>
            <a:r>
              <a:rPr lang="en-US" dirty="0"/>
              <a:t>, 7(25). </a:t>
            </a:r>
            <a:endParaRPr lang="en-US" dirty="0" smtClean="0"/>
          </a:p>
          <a:p>
            <a:r>
              <a:rPr lang="en-US" dirty="0" smtClean="0"/>
              <a:t>I am showing you these templates so you can see a basic example of each and notice the differences between them.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-26457" b="-264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27549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Holistic Rubric Template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282720"/>
              </p:ext>
            </p:extLst>
          </p:nvPr>
        </p:nvGraphicFramePr>
        <p:xfrm>
          <a:off x="571500" y="2019300"/>
          <a:ext cx="80010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700"/>
                <a:gridCol w="6718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Demonstrates complete understanding of the problem. All requirements of task are included in response.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Demonstrates considerable understanding of the problem. All requirements of task are included.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Demonstrates partial understanding of the problem. Most requirements of task are included.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Demonstrates little understanding of the problem. Many requirements of task are missing.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Demonstrates no understanding of the problem.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response/task not attempted.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526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Rubric Template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168485"/>
              </p:ext>
            </p:extLst>
          </p:nvPr>
        </p:nvGraphicFramePr>
        <p:xfrm>
          <a:off x="254000" y="1417637"/>
          <a:ext cx="8420100" cy="5237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1409700"/>
                <a:gridCol w="1930400"/>
                <a:gridCol w="1663700"/>
                <a:gridCol w="1600200"/>
                <a:gridCol w="876300"/>
              </a:tblGrid>
              <a:tr h="6546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Beginning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Developing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Accomplished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Exemplary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2057457">
                <a:tc>
                  <a:txBody>
                    <a:bodyPr/>
                    <a:lstStyle/>
                    <a:p>
                      <a:r>
                        <a:rPr lang="en-US" dirty="0" smtClean="0"/>
                        <a:t>Criteria #1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r>
                        <a:rPr lang="en-US" baseline="0" dirty="0" smtClean="0"/>
                        <a:t> reflecting beginning level of 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reflecting</a:t>
                      </a:r>
                      <a:r>
                        <a:rPr lang="en-US" baseline="0" dirty="0" smtClean="0"/>
                        <a:t> movement toward mastery level of performance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reflecting</a:t>
                      </a:r>
                      <a:r>
                        <a:rPr lang="en-US" baseline="0" dirty="0" smtClean="0"/>
                        <a:t> achievement of mastery level of 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reflecting</a:t>
                      </a:r>
                      <a:r>
                        <a:rPr lang="en-US" baseline="0" dirty="0" smtClean="0"/>
                        <a:t> highest level of 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4645">
                <a:tc>
                  <a:txBody>
                    <a:bodyPr/>
                    <a:lstStyle/>
                    <a:p>
                      <a:r>
                        <a:rPr lang="en-US" dirty="0" smtClean="0"/>
                        <a:t>Criteria #2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 as above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Same as above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Same as above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Same as above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5208">
                <a:tc>
                  <a:txBody>
                    <a:bodyPr/>
                    <a:lstStyle/>
                    <a:p>
                      <a:r>
                        <a:rPr lang="en-US" dirty="0" smtClean="0"/>
                        <a:t>Criteria #3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Same as above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Same as above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Same as above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Same as above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5208">
                <a:tc>
                  <a:txBody>
                    <a:bodyPr/>
                    <a:lstStyle/>
                    <a:p>
                      <a:r>
                        <a:rPr lang="en-US" dirty="0" smtClean="0"/>
                        <a:t>Criteria #4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Same as above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Same as above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Same as above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Same as above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969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Holistic vs. Analytic Rubric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another instance when you will have to make a decision on what works best for your content area and situation.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__________ is perhaps the most critical of all teaching skills. </a:t>
            </a:r>
          </a:p>
          <a:p>
            <a:r>
              <a:rPr lang="en-US" b="1" dirty="0"/>
              <a:t>Decision-making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73" y="3290643"/>
            <a:ext cx="1489627" cy="93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8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Take a minute to consider: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1. How do rubrics improve reliability?</a:t>
            </a:r>
          </a:p>
          <a:p>
            <a:r>
              <a:rPr lang="en-US" dirty="0" smtClean="0"/>
              <a:t>2. Would a rubric improve the intra-rater reliability of any of your current or future assessments?</a:t>
            </a:r>
            <a:endParaRPr lang="en-US" dirty="0"/>
          </a:p>
        </p:txBody>
      </p:sp>
      <p:pic>
        <p:nvPicPr>
          <p:cNvPr id="9" name="Picture Placeholder 13"/>
          <p:cNvPicPr>
            <a:picLocks noGrp="1" noChangeAspect="1"/>
          </p:cNvPicPr>
          <p:nvPr>
            <p:ph type="pic" idx="14"/>
          </p:nvPr>
        </p:nvPicPr>
        <p:blipFill>
          <a:blip r:embed="rId2"/>
          <a:srcRect t="-14282" b="-14282"/>
          <a:stretch>
            <a:fillRect/>
          </a:stretch>
        </p:blipFill>
        <p:spPr/>
      </p:pic>
      <p:pic>
        <p:nvPicPr>
          <p:cNvPr id="10" name="Picture Placeholder 10"/>
          <p:cNvPicPr>
            <a:picLocks noGrp="1" noChangeAspect="1"/>
          </p:cNvPicPr>
          <p:nvPr>
            <p:ph type="pic" idx="17"/>
          </p:nvPr>
        </p:nvPicPr>
        <p:blipFill>
          <a:blip r:embed="rId3"/>
          <a:srcRect t="-16912" b="-16912"/>
          <a:stretch>
            <a:fillRect/>
          </a:stretch>
        </p:blipFill>
        <p:spPr/>
      </p:pic>
      <p:pic>
        <p:nvPicPr>
          <p:cNvPr id="11" name="Picture Placeholder 11"/>
          <p:cNvPicPr>
            <a:picLocks noGrp="1" noChangeAspect="1"/>
          </p:cNvPicPr>
          <p:nvPr>
            <p:ph type="pic" idx="15"/>
          </p:nvPr>
        </p:nvPicPr>
        <p:blipFill>
          <a:blip r:embed="rId4"/>
          <a:srcRect t="-16912" b="-169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29773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Assessments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2800" dirty="0" smtClean="0"/>
              <a:t>What are they?</a:t>
            </a:r>
            <a:endParaRPr lang="en-US" sz="2800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-12019" b="-120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32051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Alternative Assessments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Self-assessment</a:t>
            </a:r>
          </a:p>
          <a:p>
            <a:r>
              <a:rPr lang="en-US" dirty="0" smtClean="0"/>
              <a:t>Portfolio assessment</a:t>
            </a:r>
          </a:p>
          <a:p>
            <a:r>
              <a:rPr lang="en-US" dirty="0" smtClean="0"/>
              <a:t>Student-designed tests</a:t>
            </a:r>
          </a:p>
          <a:p>
            <a:r>
              <a:rPr lang="en-US" dirty="0" smtClean="0"/>
              <a:t>Learner-centered assessment</a:t>
            </a:r>
          </a:p>
          <a:p>
            <a:r>
              <a:rPr lang="en-US" dirty="0" smtClean="0"/>
              <a:t>Projects</a:t>
            </a:r>
          </a:p>
          <a:p>
            <a:r>
              <a:rPr lang="en-US" dirty="0" smtClean="0"/>
              <a:t>Presentations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Coombe</a:t>
            </a:r>
            <a:r>
              <a:rPr lang="en-US" dirty="0" smtClean="0"/>
              <a:t>, </a:t>
            </a:r>
            <a:r>
              <a:rPr lang="en-US" dirty="0" err="1" smtClean="0"/>
              <a:t>Folse</a:t>
            </a:r>
            <a:r>
              <a:rPr lang="en-US" dirty="0" smtClean="0"/>
              <a:t> &amp; </a:t>
            </a:r>
            <a:r>
              <a:rPr lang="en-US" dirty="0" err="1" smtClean="0"/>
              <a:t>Hubley</a:t>
            </a:r>
            <a:r>
              <a:rPr lang="en-US" dirty="0" smtClean="0"/>
              <a:t>, 2007)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07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Assessments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2800" dirty="0" smtClean="0"/>
              <a:t>Why use them?</a:t>
            </a:r>
            <a:endParaRPr lang="en-US" sz="2800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-12019" b="-120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37495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Reliability in Alternative Assessments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CATT Program: </a:t>
            </a:r>
          </a:p>
          <a:p>
            <a:r>
              <a:rPr lang="en-US" dirty="0"/>
              <a:t> Tara Chandler: Assessment Module Instructor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1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for Alternative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“Many educators have come to recognize that alternative assessments are an important means of gaining a dynamic picture of students’ academic and linguistic development.”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Tannenbaum</a:t>
            </a:r>
            <a:r>
              <a:rPr lang="en-US" dirty="0" smtClean="0"/>
              <a:t>, 1999)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4876800"/>
            <a:ext cx="70993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26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a content teacher.</a:t>
            </a:r>
          </a:p>
          <a:p>
            <a:r>
              <a:rPr lang="en-US" dirty="0" smtClean="0"/>
              <a:t>Your job is to assess your content area, not language use.</a:t>
            </a:r>
          </a:p>
          <a:p>
            <a:r>
              <a:rPr lang="en-US" dirty="0" smtClean="0"/>
              <a:t>Although you need to provide plenty of opportunities for students to practice and use English, it does not need to be part of their grade in the course.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240" y="4406900"/>
            <a:ext cx="2704459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75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AutoNum type="arabicPeriod"/>
            </a:pPr>
            <a:r>
              <a:rPr lang="en-US" dirty="0" smtClean="0"/>
              <a:t>Develop a rubric for students to self-assess their English use and development and progress as a motivation for using their L2 in the classroom. Do not include this as a part of their grade in the course.</a:t>
            </a:r>
          </a:p>
          <a:p>
            <a:pPr>
              <a:buAutoNum type="arabicPeriod"/>
            </a:pPr>
            <a:r>
              <a:rPr lang="en-US" dirty="0" smtClean="0"/>
              <a:t>Provide students opportunities to practice L2 in the classroom and get feedback from you. Again, this would not be for a grade.</a:t>
            </a:r>
          </a:p>
          <a:p>
            <a:pPr>
              <a:buAutoNum type="arabicPeriod"/>
            </a:pPr>
            <a:r>
              <a:rPr lang="en-US" dirty="0" smtClean="0"/>
              <a:t>As the semester progresses and students do improve their language use, more and more assessments can be in English.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7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3289299"/>
            <a:ext cx="8001000" cy="1498601"/>
          </a:xfrm>
        </p:spPr>
        <p:txBody>
          <a:bodyPr/>
          <a:lstStyle/>
          <a:p>
            <a:r>
              <a:rPr lang="en-US" dirty="0" smtClean="0"/>
              <a:t>Steps for developing an analytic rubric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571500" y="4927600"/>
            <a:ext cx="8001000" cy="1460500"/>
          </a:xfrm>
        </p:spPr>
        <p:txBody>
          <a:bodyPr/>
          <a:lstStyle/>
          <a:p>
            <a:r>
              <a:rPr lang="en-US" dirty="0" smtClean="0"/>
              <a:t>Source: </a:t>
            </a:r>
            <a:r>
              <a:rPr lang="en-US" dirty="0" err="1" smtClean="0"/>
              <a:t>Selke</a:t>
            </a:r>
            <a:r>
              <a:rPr lang="en-US" dirty="0" smtClean="0"/>
              <a:t>, M. J. G., 1955. (2013) Rubric assessment goes to college: Objective comprehensive evaluation of student work. Lanham, Maryland: </a:t>
            </a:r>
            <a:r>
              <a:rPr lang="en-US" dirty="0" err="1" smtClean="0"/>
              <a:t>Rowman</a:t>
            </a:r>
            <a:r>
              <a:rPr lang="en-US" dirty="0" smtClean="0"/>
              <a:t> &amp;Littlefield Education</a:t>
            </a:r>
            <a:endParaRPr lang="en-US" dirty="0"/>
          </a:p>
        </p:txBody>
      </p:sp>
      <p:pic>
        <p:nvPicPr>
          <p:cNvPr id="6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13432" r="-13432"/>
          <a:stretch>
            <a:fillRect/>
          </a:stretch>
        </p:blipFill>
        <p:spPr>
          <a:xfrm rot="21355093">
            <a:off x="2351006" y="458678"/>
            <a:ext cx="4424669" cy="2835789"/>
          </a:xfrm>
        </p:spPr>
      </p:pic>
    </p:spTree>
    <p:extLst>
      <p:ext uri="{BB962C8B-B14F-4D97-AF65-F5344CB8AC3E}">
        <p14:creationId xmlns:p14="http://schemas.microsoft.com/office/powerpoint/2010/main" val="2708362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Steps for developing an analytic rubric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following slides are a summary of the article </a:t>
            </a:r>
            <a:r>
              <a:rPr lang="en-US" dirty="0" smtClean="0"/>
              <a:t>“Analytic Rubric Design”</a:t>
            </a:r>
            <a:r>
              <a:rPr lang="en-US" dirty="0" smtClean="0"/>
              <a:t> </a:t>
            </a:r>
            <a:r>
              <a:rPr lang="en-US" dirty="0" smtClean="0"/>
              <a:t>and is meant to be a simple visual to help </a:t>
            </a:r>
            <a:r>
              <a:rPr lang="en-US" dirty="0" smtClean="0"/>
              <a:t>you design future rubrics.</a:t>
            </a:r>
            <a:endParaRPr lang="en-US" dirty="0"/>
          </a:p>
        </p:txBody>
      </p:sp>
      <p:pic>
        <p:nvPicPr>
          <p:cNvPr id="10" name="Picture Placeholder 13"/>
          <p:cNvPicPr>
            <a:picLocks noGrp="1" noChangeAspect="1"/>
          </p:cNvPicPr>
          <p:nvPr>
            <p:ph type="pic" idx="14"/>
          </p:nvPr>
        </p:nvPicPr>
        <p:blipFill>
          <a:blip r:embed="rId2"/>
          <a:srcRect t="-14282" b="-14282"/>
          <a:stretch>
            <a:fillRect/>
          </a:stretch>
        </p:blipFill>
        <p:spPr/>
      </p:pic>
      <p:pic>
        <p:nvPicPr>
          <p:cNvPr id="11" name="Picture Placeholder 10"/>
          <p:cNvPicPr>
            <a:picLocks noGrp="1" noChangeAspect="1"/>
          </p:cNvPicPr>
          <p:nvPr>
            <p:ph type="pic" idx="17"/>
          </p:nvPr>
        </p:nvPicPr>
        <p:blipFill>
          <a:blip r:embed="rId3"/>
          <a:srcRect t="-16912" b="-16912"/>
          <a:stretch>
            <a:fillRect/>
          </a:stretch>
        </p:blipFill>
        <p:spPr/>
      </p:pic>
      <p:pic>
        <p:nvPicPr>
          <p:cNvPr id="12" name="Picture Placeholder 11"/>
          <p:cNvPicPr>
            <a:picLocks noGrp="1" noChangeAspect="1"/>
          </p:cNvPicPr>
          <p:nvPr>
            <p:ph type="pic" idx="15"/>
          </p:nvPr>
        </p:nvPicPr>
        <p:blipFill>
          <a:blip r:embed="rId4"/>
          <a:srcRect t="-16912" b="-169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80333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3200" dirty="0" smtClean="0"/>
              <a:t>Identify the goal of the assessment and if it involves processes or products or both.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368408"/>
            <a:ext cx="2882900" cy="215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08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Be sure a rubric is an effective, efficient assessment option.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52359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Determine if an analytic rubric is the best fit for your assessment task (versus a holistic rubric).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768" y="4660900"/>
            <a:ext cx="2164832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00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Determine the row/strand (criteria) components to be assessed.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42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Select the number of columns and their descriptors and/or numerical ratings.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096" y="2184400"/>
            <a:ext cx="1755703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90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Last week, we focused on validity in creating quizzes/tests.</a:t>
            </a:r>
          </a:p>
          <a:p>
            <a:endParaRPr lang="en-US" dirty="0"/>
          </a:p>
          <a:p>
            <a:r>
              <a:rPr lang="en-US" dirty="0" smtClean="0"/>
              <a:t>This week we will focus on reliability in scoring alternative assessments. 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5440" r="254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57287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Draft the observable assessment criteria for each cell in every strand.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07222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Decide whether or not headings would be helpful to organize the rubric.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0" y="3543300"/>
            <a:ext cx="19939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44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Add weightings, if appropriate to augment column numerical ratings.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649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Pilot the rubric and revise as needed.</a:t>
            </a:r>
            <a:endParaRPr lang="en-US" sz="3200" dirty="0"/>
          </a:p>
        </p:txBody>
      </p:sp>
      <p:pic>
        <p:nvPicPr>
          <p:cNvPr id="4" name="Picture Placeholder 9"/>
          <p:cNvPicPr>
            <a:picLocks noChangeAspect="1"/>
          </p:cNvPicPr>
          <p:nvPr/>
        </p:nvPicPr>
        <p:blipFill>
          <a:blip r:embed="rId2"/>
          <a:srcRect l="-13432" r="-13432"/>
          <a:stretch>
            <a:fillRect/>
          </a:stretch>
        </p:blipFill>
        <p:spPr>
          <a:xfrm rot="21355093">
            <a:off x="2767127" y="2020607"/>
            <a:ext cx="3324216" cy="213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32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Implement the rubric in practice.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3875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Summing it up…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905000"/>
            <a:ext cx="8001000" cy="4597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Stop and consider the answers to the following questions:</a:t>
            </a:r>
          </a:p>
          <a:p>
            <a:pPr>
              <a:buAutoNum type="arabicPeriod"/>
            </a:pPr>
            <a:r>
              <a:rPr lang="en-US" dirty="0" smtClean="0"/>
              <a:t>What are the types of rater reliability?</a:t>
            </a:r>
          </a:p>
          <a:p>
            <a:pPr>
              <a:buAutoNum type="arabicPeriod"/>
            </a:pPr>
            <a:r>
              <a:rPr lang="en-US" dirty="0" smtClean="0"/>
              <a:t>Why is rater reliability important?</a:t>
            </a:r>
          </a:p>
          <a:p>
            <a:pPr>
              <a:buAutoNum type="arabicPeriod"/>
            </a:pPr>
            <a:r>
              <a:rPr lang="en-US" dirty="0" smtClean="0"/>
              <a:t>What are the factors the effect rater reliability?</a:t>
            </a:r>
          </a:p>
          <a:p>
            <a:pPr>
              <a:buAutoNum type="arabicPeriod"/>
            </a:pPr>
            <a:r>
              <a:rPr lang="en-US" dirty="0" smtClean="0"/>
              <a:t>What are possible solutions to those factors?</a:t>
            </a:r>
          </a:p>
          <a:p>
            <a:pPr>
              <a:buAutoNum type="arabicPeriod"/>
            </a:pPr>
            <a:r>
              <a:rPr lang="en-US" dirty="0" smtClean="0"/>
              <a:t>Describe the two types of rubrics.</a:t>
            </a:r>
          </a:p>
          <a:p>
            <a:pPr>
              <a:buAutoNum type="arabicPeriod"/>
            </a:pPr>
            <a:r>
              <a:rPr lang="en-US" dirty="0" smtClean="0"/>
              <a:t>What are some important factors to keep in mind as an EMI/Content teacher?</a:t>
            </a:r>
          </a:p>
          <a:p>
            <a:pPr>
              <a:buAutoNum type="arabicPeriod"/>
            </a:pPr>
            <a:r>
              <a:rPr lang="en-US" dirty="0" smtClean="0"/>
              <a:t>List the steps in writing an analytic rubric.</a:t>
            </a:r>
          </a:p>
          <a:p>
            <a:pPr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7691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the </a:t>
            </a:r>
            <a:r>
              <a:rPr lang="en-US" u="sng" dirty="0"/>
              <a:t>Week </a:t>
            </a:r>
            <a:r>
              <a:rPr lang="en-US" u="sng" dirty="0" smtClean="0"/>
              <a:t>3 </a:t>
            </a:r>
            <a:r>
              <a:rPr lang="en-US" u="sng" dirty="0"/>
              <a:t>Discussion </a:t>
            </a:r>
            <a:r>
              <a:rPr lang="en-US" u="sng" dirty="0" smtClean="0"/>
              <a:t>Post</a:t>
            </a:r>
          </a:p>
          <a:p>
            <a:r>
              <a:rPr lang="en-US" dirty="0" smtClean="0"/>
              <a:t>Complete the </a:t>
            </a:r>
            <a:r>
              <a:rPr lang="en-US" u="sng" dirty="0" smtClean="0"/>
              <a:t>Week 3 Rubric Assignment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0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Do you have a </a:t>
            </a:r>
            <a:r>
              <a:rPr lang="en-US" sz="3600" dirty="0" smtClean="0"/>
              <a:t>question</a:t>
            </a:r>
            <a:r>
              <a:rPr lang="en-US" sz="3600" dirty="0" smtClean="0"/>
              <a:t>?</a:t>
            </a:r>
          </a:p>
          <a:p>
            <a:pPr marL="0" indent="0">
              <a:buNone/>
            </a:pPr>
            <a:r>
              <a:rPr lang="en-US" sz="3600" dirty="0" smtClean="0"/>
              <a:t>Please email me at </a:t>
            </a:r>
            <a:r>
              <a:rPr lang="en-US" sz="3600" dirty="0" smtClean="0">
                <a:hlinkClick r:id="rId2"/>
              </a:rPr>
              <a:t>chandlet@</a:t>
            </a:r>
            <a:r>
              <a:rPr lang="en-US" sz="3600" dirty="0" smtClean="0">
                <a:hlinkClick r:id="rId2"/>
              </a:rPr>
              <a:t>email.arizona.edu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26104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Thanks so much for viewing this lesson. I look forward to discussing with you in the Week </a:t>
            </a:r>
            <a:r>
              <a:rPr lang="en-US" sz="3600" dirty="0"/>
              <a:t>3</a:t>
            </a:r>
            <a:r>
              <a:rPr lang="en-US" sz="3600" dirty="0" smtClean="0"/>
              <a:t> Discussion Board!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11878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 Reliability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/>
              <a:t>- Is all work being consistently marked to the same standard? </a:t>
            </a:r>
            <a:endParaRPr lang="en-US" dirty="0"/>
          </a:p>
          <a:p>
            <a:endParaRPr lang="en-US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l="12595" r="12595"/>
          <a:stretch>
            <a:fillRect/>
          </a:stretch>
        </p:blipFill>
        <p:spPr/>
      </p:pic>
      <p:pic>
        <p:nvPicPr>
          <p:cNvPr id="11" name="Picture Placeholder 10"/>
          <p:cNvPicPr>
            <a:picLocks noGrp="1" noChangeAspect="1"/>
          </p:cNvPicPr>
          <p:nvPr>
            <p:ph type="pic" idx="17"/>
          </p:nvPr>
        </p:nvPicPr>
        <p:blipFill>
          <a:blip r:embed="rId3"/>
          <a:srcRect t="-16912" b="-16912"/>
          <a:stretch>
            <a:fillRect/>
          </a:stretch>
        </p:blipFill>
        <p:spPr/>
      </p:pic>
      <p:pic>
        <p:nvPicPr>
          <p:cNvPr id="14" name="Picture Placeholder 13"/>
          <p:cNvPicPr>
            <a:picLocks noGrp="1" noChangeAspect="1"/>
          </p:cNvPicPr>
          <p:nvPr>
            <p:ph type="pic" idx="14"/>
          </p:nvPr>
        </p:nvPicPr>
        <p:blipFill>
          <a:blip r:embed="rId4"/>
          <a:srcRect l="11065" r="110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50220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Reliability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Student reliability</a:t>
            </a:r>
            <a:r>
              <a:rPr lang="en-US" dirty="0"/>
              <a:t>- Making sure students have adequate test-taking strategies to demonstrate their “true” score</a:t>
            </a:r>
          </a:p>
          <a:p>
            <a:r>
              <a:rPr lang="en-US" b="1" dirty="0"/>
              <a:t>Rater reliability</a:t>
            </a:r>
            <a:r>
              <a:rPr lang="en-US" dirty="0"/>
              <a:t>- Making sure that assessments are given consistent scores with as few errors as possible</a:t>
            </a:r>
          </a:p>
          <a:p>
            <a:r>
              <a:rPr lang="en-US" b="1" dirty="0"/>
              <a:t>Test reliability</a:t>
            </a:r>
            <a:r>
              <a:rPr lang="en-US" dirty="0"/>
              <a:t>- Focusing more on objective tests with clear answers and a reasonable length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61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all aspects of reliability are important, we will focus on </a:t>
            </a:r>
            <a:r>
              <a:rPr lang="en-US" b="1" dirty="0" smtClean="0"/>
              <a:t>rater reliability </a:t>
            </a:r>
            <a:r>
              <a:rPr lang="en-US" dirty="0" smtClean="0"/>
              <a:t>and how that corresponds with developing and using a rubric to score alternative assessments for today’s lesson.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3594100"/>
            <a:ext cx="2781300" cy="290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92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two types of </a:t>
            </a:r>
            <a:r>
              <a:rPr lang="en-US" b="1" dirty="0" smtClean="0"/>
              <a:t>rater reliability </a:t>
            </a:r>
            <a:r>
              <a:rPr lang="en-US" dirty="0" smtClean="0"/>
              <a:t>to consider: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</a:t>
            </a:r>
            <a:r>
              <a:rPr lang="en-US" u="sng" dirty="0" smtClean="0"/>
              <a:t>Inter-rater reliability</a:t>
            </a:r>
            <a:r>
              <a:rPr lang="en-US" dirty="0" smtClean="0"/>
              <a:t>: This relates to having more 	than one person who is scoring an assessment, and 	they have consistent scoring between them.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2. </a:t>
            </a:r>
            <a:r>
              <a:rPr lang="en-US" u="sng" dirty="0" smtClean="0"/>
              <a:t>Intra-rater reliability</a:t>
            </a:r>
            <a:r>
              <a:rPr lang="en-US" dirty="0" smtClean="0"/>
              <a:t>: This relates to one person 	consistently grading a group of assignments and not 	being influenced by factors such as fatigue or bias.</a:t>
            </a:r>
          </a:p>
          <a:p>
            <a:pPr marL="0" indent="0">
              <a:buNone/>
            </a:pPr>
            <a:r>
              <a:rPr lang="en-US" dirty="0" smtClean="0"/>
              <a:t>(Brown &amp; </a:t>
            </a:r>
            <a:r>
              <a:rPr lang="en-US" dirty="0" err="1" smtClean="0"/>
              <a:t>Abeywickrama</a:t>
            </a:r>
            <a:r>
              <a:rPr lang="en-US" dirty="0" smtClean="0"/>
              <a:t>, 2010)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75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Inter-rater reliability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If you have a Teaching Assistant or there is a group of you that grade common assignments, it is helpful to do some practice and training before rating the assessment. 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improves inter-rater reliability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-36932" b="-369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4887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Intra-rater reliability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many factors the effect this type of reliability.</a:t>
            </a:r>
          </a:p>
          <a:p>
            <a:pPr>
              <a:buAutoNum type="arabicPeriod"/>
            </a:pPr>
            <a:r>
              <a:rPr lang="en-US" dirty="0" smtClean="0"/>
              <a:t>Unclear scoring criteria</a:t>
            </a:r>
          </a:p>
          <a:p>
            <a:pPr>
              <a:buAutoNum type="arabicPeriod"/>
            </a:pPr>
            <a:r>
              <a:rPr lang="en-US" dirty="0" smtClean="0"/>
              <a:t>Open-ended tests (such as essays) that do not have absolute right and wrong answers</a:t>
            </a:r>
          </a:p>
          <a:p>
            <a:pPr>
              <a:buAutoNum type="arabicPeriod"/>
            </a:pPr>
            <a:r>
              <a:rPr lang="en-US" dirty="0" smtClean="0"/>
              <a:t>Bias toward “good” and “bad” students</a:t>
            </a:r>
          </a:p>
          <a:p>
            <a:pPr>
              <a:buAutoNum type="arabicPeriod"/>
            </a:pPr>
            <a:r>
              <a:rPr lang="en-US" dirty="0" smtClean="0"/>
              <a:t>Fatigue (especially when you have large classes)</a:t>
            </a:r>
          </a:p>
          <a:p>
            <a:pPr>
              <a:buAutoNum type="arabicPeriod"/>
            </a:pPr>
            <a:r>
              <a:rPr lang="en-US" dirty="0" smtClean="0"/>
              <a:t>Simple carelessness</a:t>
            </a:r>
          </a:p>
          <a:p>
            <a:pPr marL="0" indent="0">
              <a:buNone/>
            </a:pPr>
            <a:r>
              <a:rPr lang="en-US" dirty="0"/>
              <a:t>(Brown &amp; </a:t>
            </a:r>
            <a:r>
              <a:rPr lang="en-US" dirty="0" err="1"/>
              <a:t>Abeywickrama</a:t>
            </a:r>
            <a:r>
              <a:rPr lang="en-US" dirty="0"/>
              <a:t>, 2010)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9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6955</TotalTime>
  <Words>1311</Words>
  <Application>Microsoft Macintosh PowerPoint</Application>
  <PresentationFormat>On-screen Show (4:3)</PresentationFormat>
  <Paragraphs>200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Travelogue</vt:lpstr>
      <vt:lpstr>Before you begin…</vt:lpstr>
      <vt:lpstr>Reliability in Alternative Assessments</vt:lpstr>
      <vt:lpstr>Review</vt:lpstr>
      <vt:lpstr>Review Reliability</vt:lpstr>
      <vt:lpstr>Review Reliability</vt:lpstr>
      <vt:lpstr>Review Reliability</vt:lpstr>
      <vt:lpstr> Reliability</vt:lpstr>
      <vt:lpstr>Inter-rater reliability</vt:lpstr>
      <vt:lpstr>Intra-rater reliability</vt:lpstr>
      <vt:lpstr>Intra-rater reliability</vt:lpstr>
      <vt:lpstr>Types of Rubrics</vt:lpstr>
      <vt:lpstr>Types of Rubrics</vt:lpstr>
      <vt:lpstr>Holistic Rubric Template</vt:lpstr>
      <vt:lpstr>Analytic Rubric Template</vt:lpstr>
      <vt:lpstr>Holistic vs. Analytic Rubric</vt:lpstr>
      <vt:lpstr>Take a minute to consider:</vt:lpstr>
      <vt:lpstr>Alternative Assessments</vt:lpstr>
      <vt:lpstr>Types of Alternative Assessments</vt:lpstr>
      <vt:lpstr>Alternative Assessments</vt:lpstr>
      <vt:lpstr>Purpose for Alternative Assessment</vt:lpstr>
      <vt:lpstr>Remember!</vt:lpstr>
      <vt:lpstr>Suggestions</vt:lpstr>
      <vt:lpstr>Steps for developing an analytic rubric </vt:lpstr>
      <vt:lpstr>Steps for developing an analytic rubric 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Step 9</vt:lpstr>
      <vt:lpstr>Step 10</vt:lpstr>
      <vt:lpstr>Summing it up…</vt:lpstr>
      <vt:lpstr>Looking Ahead</vt:lpstr>
      <vt:lpstr>Questions?</vt:lpstr>
      <vt:lpstr>Thanks!</vt:lpstr>
    </vt:vector>
  </TitlesOfParts>
  <Company>University of Arizona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 Chandler</dc:creator>
  <cp:lastModifiedBy>Tara Chandler</cp:lastModifiedBy>
  <cp:revision>92</cp:revision>
  <dcterms:created xsi:type="dcterms:W3CDTF">2015-06-03T22:21:02Z</dcterms:created>
  <dcterms:modified xsi:type="dcterms:W3CDTF">2017-01-18T20:50:29Z</dcterms:modified>
</cp:coreProperties>
</file>