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0" r:id="rId3"/>
    <p:sldId id="262" r:id="rId4"/>
    <p:sldId id="259" r:id="rId5"/>
    <p:sldId id="258" r:id="rId6"/>
    <p:sldId id="257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9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3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815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3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384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7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12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B9D9-247D-419B-96B4-7228A1E1162F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9D7D69-AD88-4AE2-AFDE-A6B0EE88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curry.virginia.edu/uploads/resourceLibrary/CASTL_practioner_Part3_single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Choosing an </a:t>
            </a:r>
            <a:br>
              <a:rPr lang="en-US" dirty="0" smtClean="0"/>
            </a:br>
            <a:r>
              <a:rPr lang="en-US" dirty="0" smtClean="0"/>
              <a:t>Observation </a:t>
            </a:r>
            <a:r>
              <a:rPr lang="en-US" dirty="0"/>
              <a:t>I</a:t>
            </a:r>
            <a:r>
              <a:rPr lang="en-US" dirty="0" smtClean="0"/>
              <a:t>nstrument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</a:p>
          <a:p>
            <a:r>
              <a:rPr lang="en-US" dirty="0" smtClean="0"/>
              <a:t>CATT Hybrid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3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What aspects of classroom teaching are examined by the instrument?</a:t>
            </a:r>
          </a:p>
          <a:p>
            <a:r>
              <a:rPr lang="en-US" sz="4000" dirty="0" smtClean="0"/>
              <a:t>Wide scope/narrow scope</a:t>
            </a:r>
          </a:p>
          <a:p>
            <a:r>
              <a:rPr lang="en-US" sz="4000" dirty="0" smtClean="0"/>
              <a:t>Consider organization’s desired outcomes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223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Instrument should be developmentally appropriate for age and population</a:t>
            </a:r>
          </a:p>
          <a:p>
            <a:pPr lvl="1"/>
            <a:r>
              <a:rPr lang="en-US" sz="3200" dirty="0" smtClean="0"/>
              <a:t>Validity!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783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Content-Specific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General, content-independent instrument, OR instrument that examines teaching in a content area?</a:t>
            </a:r>
          </a:p>
          <a:p>
            <a:pPr lvl="1"/>
            <a:r>
              <a:rPr lang="en-US" sz="2800" dirty="0" smtClean="0"/>
              <a:t>Again, clearly-defined outcomes are crucial (whether general or content-specific)</a:t>
            </a:r>
          </a:p>
          <a:p>
            <a:r>
              <a:rPr lang="en-US" sz="3200" dirty="0" smtClean="0"/>
              <a:t>Possibly supplement a general instrument with a content-specific one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795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Rating vs. Frequency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Global rating </a:t>
            </a:r>
            <a:r>
              <a:rPr lang="en-US" sz="2400" dirty="0"/>
              <a:t>m</a:t>
            </a:r>
            <a:r>
              <a:rPr lang="en-US" sz="2400" dirty="0" smtClean="0"/>
              <a:t>ethod: patterns of behavior, noting presence or absence of the behaviors</a:t>
            </a:r>
          </a:p>
          <a:p>
            <a:pPr lvl="1"/>
            <a:r>
              <a:rPr lang="en-US" sz="2400" dirty="0" smtClean="0"/>
              <a:t>Match of literacy instructional practices to evidence-based effective practices</a:t>
            </a:r>
          </a:p>
          <a:p>
            <a:pPr lvl="1"/>
            <a:r>
              <a:rPr lang="en-US" sz="2400" dirty="0" smtClean="0"/>
              <a:t>Elicitation of higher-order thinking </a:t>
            </a:r>
          </a:p>
          <a:p>
            <a:r>
              <a:rPr lang="en-US" sz="2400" b="1" dirty="0" smtClean="0"/>
              <a:t>Frequency counts </a:t>
            </a:r>
            <a:r>
              <a:rPr lang="en-US" sz="2400" dirty="0" smtClean="0"/>
              <a:t>method: counting specific behaviors</a:t>
            </a:r>
          </a:p>
          <a:p>
            <a:pPr lvl="1"/>
            <a:r>
              <a:rPr lang="en-US" sz="2400" dirty="0" smtClean="0"/>
              <a:t>Time spent on literacy instruction</a:t>
            </a:r>
          </a:p>
          <a:p>
            <a:pPr lvl="1"/>
            <a:r>
              <a:rPr lang="en-US" sz="2400" dirty="0" smtClean="0"/>
              <a:t>Number of teacher questions</a:t>
            </a:r>
          </a:p>
          <a:p>
            <a:pPr lvl="1"/>
            <a:r>
              <a:rPr lang="en-US" sz="2400" dirty="0" smtClean="0"/>
              <a:t>Number of negative student comments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021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295296"/>
              </p:ext>
            </p:extLst>
          </p:nvPr>
        </p:nvGraphicFramePr>
        <p:xfrm>
          <a:off x="1770435" y="0"/>
          <a:ext cx="9980577" cy="651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59"/>
                <a:gridCol w="3326859"/>
                <a:gridCol w="3326859"/>
              </a:tblGrid>
              <a:tr h="13053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1305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Global rating 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-Assess higher-order organizations of behaviors</a:t>
                      </a:r>
                    </a:p>
                    <a:p>
                      <a:endParaRPr lang="en-US" sz="2200" dirty="0" smtClean="0"/>
                    </a:p>
                    <a:p>
                      <a:r>
                        <a:rPr lang="en-US" sz="2200" dirty="0" smtClean="0"/>
                        <a:t>-Nuance and context</a:t>
                      </a:r>
                    </a:p>
                    <a:p>
                      <a:endParaRPr lang="en-US" sz="2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-Observer effects due to inference required</a:t>
                      </a:r>
                      <a:endParaRPr lang="en-US" sz="2200" dirty="0"/>
                    </a:p>
                  </a:txBody>
                  <a:tcPr/>
                </a:tc>
              </a:tr>
              <a:tr h="225309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Frequency counts method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-most</a:t>
                      </a:r>
                      <a:r>
                        <a:rPr lang="en-US" sz="2200" baseline="0" dirty="0" smtClean="0"/>
                        <a:t> logical for assessing increase/decrease of specific behaviors from outcomes</a:t>
                      </a:r>
                    </a:p>
                    <a:p>
                      <a:endParaRPr lang="en-US" sz="2200" baseline="0" dirty="0" smtClean="0"/>
                    </a:p>
                    <a:p>
                      <a:r>
                        <a:rPr lang="en-US" sz="2200" baseline="0" dirty="0" smtClean="0"/>
                        <a:t>-Fewer observer effects</a:t>
                      </a:r>
                    </a:p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-Counting discrete behaviors may not be meaningful when behavior or outcome not directly countable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4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Training</a:t>
            </a:r>
            <a:r>
              <a:rPr lang="en-US" sz="4400" dirty="0" smtClean="0"/>
              <a:t> Protocol</a:t>
            </a:r>
          </a:p>
          <a:p>
            <a:r>
              <a:rPr lang="en-US" sz="4400" b="1" dirty="0" smtClean="0"/>
              <a:t>Observation</a:t>
            </a:r>
            <a:r>
              <a:rPr lang="en-US" sz="4400" dirty="0" smtClean="0"/>
              <a:t> Protocol</a:t>
            </a:r>
          </a:p>
          <a:p>
            <a:r>
              <a:rPr lang="en-US" sz="4400" b="1" dirty="0" smtClean="0"/>
              <a:t>Scoring</a:t>
            </a:r>
            <a:r>
              <a:rPr lang="en-US" sz="4400" dirty="0" smtClean="0"/>
              <a:t> Directions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59945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Training manual or user’s guide</a:t>
            </a:r>
          </a:p>
          <a:p>
            <a:r>
              <a:rPr lang="en-US" sz="3200" dirty="0" smtClean="0"/>
              <a:t>Specific directions</a:t>
            </a:r>
          </a:p>
          <a:p>
            <a:r>
              <a:rPr lang="en-US" sz="3200" dirty="0" smtClean="0"/>
              <a:t>Scoring practice</a:t>
            </a:r>
          </a:p>
          <a:p>
            <a:pPr lvl="1"/>
            <a:r>
              <a:rPr lang="en-US" sz="2800" dirty="0" smtClean="0"/>
              <a:t>Reliability checks</a:t>
            </a:r>
          </a:p>
          <a:p>
            <a:pPr lvl="1"/>
            <a:r>
              <a:rPr lang="en-US" sz="2800" dirty="0" smtClean="0"/>
              <a:t>Pre-use testing and observations</a:t>
            </a:r>
          </a:p>
          <a:p>
            <a:r>
              <a:rPr lang="en-US" sz="3200" dirty="0" smtClean="0"/>
              <a:t>Training completed before instrument 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0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300" dirty="0" smtClean="0"/>
              <a:t>Length of observation</a:t>
            </a:r>
          </a:p>
          <a:p>
            <a:r>
              <a:rPr lang="en-US" sz="3300" dirty="0" smtClean="0"/>
              <a:t>Start/end times</a:t>
            </a:r>
          </a:p>
          <a:p>
            <a:r>
              <a:rPr lang="en-US" sz="3300" dirty="0" smtClean="0"/>
              <a:t>Time of  day</a:t>
            </a:r>
          </a:p>
          <a:p>
            <a:r>
              <a:rPr lang="en-US" sz="3300" dirty="0" smtClean="0"/>
              <a:t>Activities to be observed</a:t>
            </a:r>
          </a:p>
          <a:p>
            <a:r>
              <a:rPr lang="en-US" sz="3300" dirty="0" smtClean="0"/>
              <a:t>Announced or unannounced observation</a:t>
            </a:r>
          </a:p>
          <a:p>
            <a:r>
              <a:rPr lang="en-US" sz="3300" dirty="0" smtClean="0"/>
              <a:t>Others?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218827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Clear guidelines!</a:t>
            </a:r>
          </a:p>
          <a:p>
            <a:pPr lvl="1"/>
            <a:r>
              <a:rPr lang="en-US" sz="4000" dirty="0" smtClean="0"/>
              <a:t>Rubric? Holistic or analytic?</a:t>
            </a:r>
          </a:p>
          <a:p>
            <a:pPr lvl="1"/>
            <a:r>
              <a:rPr lang="en-US" sz="4000" dirty="0" smtClean="0"/>
              <a:t>How are scores reported?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22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Including complementary sources of information</a:t>
            </a:r>
          </a:p>
          <a:p>
            <a:r>
              <a:rPr lang="en-US" sz="4400" dirty="0" smtClean="0"/>
              <a:t>Applicability for professional development purposes</a:t>
            </a:r>
          </a:p>
          <a:p>
            <a:r>
              <a:rPr lang="en-US" sz="4400" dirty="0" smtClean="0"/>
              <a:t>Practicality in time demands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2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67" y="84741"/>
            <a:ext cx="5292004" cy="67732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5400000">
            <a:off x="8468567" y="30085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http://curry.virginia.edu/uploads/resourceLibrary/CASTL_practioner_Part3_single.pdf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More comprehensive picture of classroom practice</a:t>
            </a:r>
          </a:p>
          <a:p>
            <a:r>
              <a:rPr lang="en-US" sz="3200" dirty="0" smtClean="0"/>
              <a:t>Can assist in providing constructive feedback</a:t>
            </a:r>
          </a:p>
          <a:p>
            <a:endParaRPr lang="en-US" sz="3200" dirty="0"/>
          </a:p>
          <a:p>
            <a:r>
              <a:rPr lang="en-US" sz="3200" dirty="0" smtClean="0"/>
              <a:t>Teacher perspectives</a:t>
            </a:r>
          </a:p>
          <a:p>
            <a:pPr lvl="1"/>
            <a:r>
              <a:rPr lang="en-US" sz="2800" dirty="0" smtClean="0"/>
              <a:t>Self-study or assessment</a:t>
            </a:r>
          </a:p>
          <a:p>
            <a:r>
              <a:rPr lang="en-US" sz="3200" dirty="0" smtClean="0"/>
              <a:t>Student perspectives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1249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as professional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Can observation data be translated into professional development goals?</a:t>
            </a:r>
          </a:p>
          <a:p>
            <a:pPr lvl="1"/>
            <a:r>
              <a:rPr lang="en-US" sz="3200" dirty="0" smtClean="0"/>
              <a:t>Comparisons with national norms</a:t>
            </a:r>
          </a:p>
          <a:p>
            <a:pPr lvl="1"/>
            <a:r>
              <a:rPr lang="en-US" sz="3200" dirty="0" smtClean="0"/>
              <a:t>Threshold scores and levels of practice</a:t>
            </a:r>
          </a:p>
          <a:p>
            <a:pPr lvl="1"/>
            <a:r>
              <a:rPr lang="en-US" sz="3200" dirty="0" smtClean="0"/>
              <a:t>Expected improvements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401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Practicality &amp; Time Demands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How much time can personnel devote to observations and scoring?</a:t>
            </a:r>
          </a:p>
          <a:p>
            <a:r>
              <a:rPr lang="en-US" sz="4400" dirty="0" smtClean="0"/>
              <a:t>What are realistic time demands for a particular observation instrument?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2948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 instrument = assessment instrument</a:t>
            </a:r>
          </a:p>
          <a:p>
            <a:r>
              <a:rPr lang="en-US" dirty="0" smtClean="0"/>
              <a:t>Principles of Assessment, especially</a:t>
            </a:r>
          </a:p>
          <a:p>
            <a:pPr lvl="1"/>
            <a:r>
              <a:rPr lang="en-US" dirty="0" smtClean="0"/>
              <a:t>Validity: does the instrument measure what you want it to?</a:t>
            </a:r>
          </a:p>
          <a:p>
            <a:pPr lvl="1"/>
            <a:r>
              <a:rPr lang="en-US" dirty="0" smtClean="0"/>
              <a:t>Reliability: will you get consistent scores across time and from different raters?</a:t>
            </a:r>
          </a:p>
          <a:p>
            <a:r>
              <a:rPr lang="en-US" dirty="0" smtClean="0"/>
              <a:t>Consider</a:t>
            </a:r>
          </a:p>
          <a:p>
            <a:pPr lvl="1"/>
            <a:r>
              <a:rPr lang="en-US" dirty="0" smtClean="0"/>
              <a:t>Complementary sources of information</a:t>
            </a:r>
          </a:p>
          <a:p>
            <a:pPr lvl="1"/>
            <a:r>
              <a:rPr lang="en-US" dirty="0" smtClean="0"/>
              <a:t>Practicality and time demands</a:t>
            </a:r>
          </a:p>
        </p:txBody>
      </p:sp>
    </p:spTree>
    <p:extLst>
      <p:ext uri="{BB962C8B-B14F-4D97-AF65-F5344CB8AC3E}">
        <p14:creationId xmlns:p14="http://schemas.microsoft.com/office/powerpoint/2010/main" val="53961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Reliability</a:t>
            </a:r>
          </a:p>
          <a:p>
            <a:r>
              <a:rPr lang="en-US" sz="2800" dirty="0" smtClean="0"/>
              <a:t>Validity </a:t>
            </a:r>
          </a:p>
          <a:p>
            <a:r>
              <a:rPr lang="en-US" sz="2800" dirty="0" smtClean="0"/>
              <a:t>Practicality</a:t>
            </a:r>
          </a:p>
          <a:p>
            <a:r>
              <a:rPr lang="en-US" sz="2800" dirty="0" smtClean="0"/>
              <a:t>Authenticity</a:t>
            </a:r>
          </a:p>
          <a:p>
            <a:r>
              <a:rPr lang="en-US" sz="2800" dirty="0" smtClean="0"/>
              <a:t>Washback</a:t>
            </a:r>
          </a:p>
          <a:p>
            <a:endParaRPr lang="en-US" sz="2800" dirty="0"/>
          </a:p>
          <a:p>
            <a:r>
              <a:rPr lang="en-US" sz="2800" dirty="0" smtClean="0"/>
              <a:t>An observation instrument is an assessment, and therefore the five principles of assessment should be considered.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347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to consider: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Is the instrument </a:t>
            </a:r>
            <a:r>
              <a:rPr lang="en-US" sz="3600" b="1" dirty="0" smtClean="0"/>
              <a:t>reliable</a:t>
            </a:r>
            <a:r>
              <a:rPr lang="en-US" sz="3600" dirty="0" smtClean="0"/>
              <a:t>?</a:t>
            </a:r>
          </a:p>
          <a:p>
            <a:r>
              <a:rPr lang="en-US" sz="3600" dirty="0" smtClean="0"/>
              <a:t>Is it </a:t>
            </a:r>
            <a:r>
              <a:rPr lang="en-US" sz="3600" b="1" dirty="0" smtClean="0"/>
              <a:t>valid</a:t>
            </a:r>
            <a:r>
              <a:rPr lang="en-US" sz="3600" dirty="0" smtClean="0"/>
              <a:t>?</a:t>
            </a:r>
          </a:p>
          <a:p>
            <a:r>
              <a:rPr lang="en-US" sz="3600" dirty="0" smtClean="0"/>
              <a:t>Does it </a:t>
            </a:r>
            <a:r>
              <a:rPr lang="en-US" sz="3600" b="1" dirty="0" smtClean="0"/>
              <a:t>address</a:t>
            </a:r>
            <a:r>
              <a:rPr lang="en-US" sz="3600" dirty="0" smtClean="0"/>
              <a:t> the concerns of my organization?</a:t>
            </a:r>
          </a:p>
          <a:p>
            <a:r>
              <a:rPr lang="en-US" sz="3600" dirty="0" smtClean="0"/>
              <a:t>Is the instrument </a:t>
            </a:r>
            <a:r>
              <a:rPr lang="en-US" sz="3600" b="1" dirty="0" smtClean="0"/>
              <a:t>standardized</a:t>
            </a:r>
            <a:r>
              <a:rPr lang="en-US" sz="3600" dirty="0" smtClean="0"/>
              <a:t> and clear?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consider: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Are </a:t>
            </a:r>
            <a:r>
              <a:rPr lang="en-US" sz="4000" b="1" dirty="0" smtClean="0"/>
              <a:t>complementary</a:t>
            </a:r>
            <a:r>
              <a:rPr lang="en-US" sz="4000" dirty="0" smtClean="0"/>
              <a:t> sources of information included or considered?</a:t>
            </a:r>
          </a:p>
          <a:p>
            <a:r>
              <a:rPr lang="en-US" sz="4000" dirty="0" smtClean="0"/>
              <a:t>Does the instrument help </a:t>
            </a:r>
            <a:r>
              <a:rPr lang="en-US" sz="4000" b="1" dirty="0" smtClean="0"/>
              <a:t>guide</a:t>
            </a:r>
            <a:r>
              <a:rPr lang="en-US" sz="4000" dirty="0" smtClean="0"/>
              <a:t> professional development?</a:t>
            </a:r>
          </a:p>
          <a:p>
            <a:r>
              <a:rPr lang="en-US" sz="4000" dirty="0" smtClean="0"/>
              <a:t>Is the instrument </a:t>
            </a:r>
            <a:r>
              <a:rPr lang="en-US" sz="4000" b="1" dirty="0" smtClean="0"/>
              <a:t>practical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8215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&amp;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Reliability: results of instrument are </a:t>
            </a:r>
            <a:r>
              <a:rPr lang="en-US" sz="3000" b="1" dirty="0" smtClean="0"/>
              <a:t>consistent</a:t>
            </a:r>
            <a:r>
              <a:rPr lang="en-US" sz="3000" dirty="0" smtClean="0"/>
              <a:t> over time and across observers</a:t>
            </a:r>
          </a:p>
          <a:p>
            <a:pPr lvl="1"/>
            <a:r>
              <a:rPr lang="en-US" sz="3000" dirty="0" smtClean="0"/>
              <a:t>“Does it give the same result every time?”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Validity: Instrument scores </a:t>
            </a:r>
            <a:r>
              <a:rPr lang="en-US" sz="3000" b="1" dirty="0" smtClean="0"/>
              <a:t>related</a:t>
            </a:r>
            <a:r>
              <a:rPr lang="en-US" sz="3000" dirty="0" smtClean="0"/>
              <a:t> to outcomes of interest</a:t>
            </a:r>
          </a:p>
          <a:p>
            <a:pPr lvl="1"/>
            <a:r>
              <a:rPr lang="en-US" sz="3000" dirty="0" smtClean="0"/>
              <a:t>“Does </a:t>
            </a:r>
            <a:r>
              <a:rPr lang="en-US" sz="3000" dirty="0"/>
              <a:t>it test what I want to know</a:t>
            </a:r>
            <a:r>
              <a:rPr lang="en-US" sz="3000" dirty="0" smtClean="0"/>
              <a:t>?”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76349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Reliability = consistency</a:t>
            </a:r>
          </a:p>
          <a:p>
            <a:pPr lvl="1"/>
            <a:r>
              <a:rPr lang="en-US" sz="3600" dirty="0" smtClean="0"/>
              <a:t>Over time</a:t>
            </a:r>
          </a:p>
          <a:p>
            <a:pPr lvl="2"/>
            <a:r>
              <a:rPr lang="en-US" sz="3200" dirty="0" smtClean="0"/>
              <a:t>However,  changes </a:t>
            </a:r>
            <a:r>
              <a:rPr lang="en-US" sz="3200" i="1" dirty="0" smtClean="0"/>
              <a:t>will</a:t>
            </a:r>
            <a:r>
              <a:rPr lang="en-US" sz="3200" dirty="0" smtClean="0"/>
              <a:t> occur over time (improvement!)</a:t>
            </a:r>
          </a:p>
          <a:p>
            <a:pPr lvl="1"/>
            <a:r>
              <a:rPr lang="en-US" sz="3600" dirty="0" smtClean="0"/>
              <a:t>Across observers</a:t>
            </a:r>
          </a:p>
          <a:p>
            <a:pPr lvl="2"/>
            <a:r>
              <a:rPr lang="en-US" sz="3200" dirty="0" smtClean="0"/>
              <a:t>Training and clear instructions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924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 Validity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Are you assessing what you think you are assessing?</a:t>
            </a:r>
          </a:p>
          <a:p>
            <a:r>
              <a:rPr lang="en-US" sz="3200" dirty="0" smtClean="0"/>
              <a:t>Is the instrument </a:t>
            </a:r>
            <a:r>
              <a:rPr lang="en-US" sz="3200" b="1" dirty="0" smtClean="0"/>
              <a:t>aligned</a:t>
            </a:r>
            <a:r>
              <a:rPr lang="en-US" sz="3200" dirty="0" smtClean="0"/>
              <a:t> to your organization’s desired outcomes?</a:t>
            </a:r>
          </a:p>
          <a:p>
            <a:pPr lvl="1"/>
            <a:r>
              <a:rPr lang="en-US" sz="2800" dirty="0" smtClean="0"/>
              <a:t>Outcomes must be clearly defined</a:t>
            </a:r>
          </a:p>
          <a:p>
            <a:r>
              <a:rPr lang="en-US" sz="3200" dirty="0" smtClean="0"/>
              <a:t>Data may or may not be available.</a:t>
            </a:r>
          </a:p>
          <a:p>
            <a:pPr lvl="1"/>
            <a:r>
              <a:rPr lang="en-US" sz="2800" dirty="0" smtClean="0"/>
              <a:t>Pilot testing in your organization may be necessary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207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Designing/reviewing observation instruments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800" dirty="0" smtClean="0"/>
              <a:t>Scope</a:t>
            </a:r>
          </a:p>
          <a:p>
            <a:r>
              <a:rPr lang="en-US" sz="4800" dirty="0" smtClean="0"/>
              <a:t>Age range</a:t>
            </a:r>
          </a:p>
          <a:p>
            <a:r>
              <a:rPr lang="en-US" sz="4800" dirty="0" smtClean="0"/>
              <a:t>Global vs. content-specific</a:t>
            </a:r>
          </a:p>
          <a:p>
            <a:r>
              <a:rPr lang="en-US" sz="4800" dirty="0" smtClean="0"/>
              <a:t>Global rating vs. frequency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72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1773</TotalTime>
  <Words>642</Words>
  <Application>Microsoft Macintosh PowerPoint</Application>
  <PresentationFormat>Custom</PresentationFormat>
  <Paragraphs>124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Choosing an  Observation Instrument</vt:lpstr>
      <vt:lpstr>PowerPoint Presentation</vt:lpstr>
      <vt:lpstr>5 principles</vt:lpstr>
      <vt:lpstr>Most important to consider:</vt:lpstr>
      <vt:lpstr>Also consider:</vt:lpstr>
      <vt:lpstr>Reliability &amp; Validity</vt:lpstr>
      <vt:lpstr>Instrument reliability</vt:lpstr>
      <vt:lpstr>Instrument Validity</vt:lpstr>
      <vt:lpstr>Designing/reviewing observation instruments</vt:lpstr>
      <vt:lpstr>Scope</vt:lpstr>
      <vt:lpstr>Age Range</vt:lpstr>
      <vt:lpstr>Global vs. Content-Specific</vt:lpstr>
      <vt:lpstr>Global Rating vs. Frequency Counts</vt:lpstr>
      <vt:lpstr>PowerPoint Presentation</vt:lpstr>
      <vt:lpstr>Standardization Procedures</vt:lpstr>
      <vt:lpstr>Training Protocol</vt:lpstr>
      <vt:lpstr>Observation Protocol</vt:lpstr>
      <vt:lpstr>Scoring Directions</vt:lpstr>
      <vt:lpstr>Other Considerations</vt:lpstr>
      <vt:lpstr>Complementary Sources of Information</vt:lpstr>
      <vt:lpstr>Observations as professional development</vt:lpstr>
      <vt:lpstr>Practicality &amp; Time Demands</vt:lpstr>
      <vt:lpstr>Summary</vt:lpstr>
    </vt:vector>
  </TitlesOfParts>
  <Manager/>
  <Company>Toshiba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an  Observation Instrument</dc:title>
  <dc:subject/>
  <dc:creator>Julianne Hammink</dc:creator>
  <cp:keywords/>
  <dc:description/>
  <cp:lastModifiedBy>COH</cp:lastModifiedBy>
  <cp:revision>16</cp:revision>
  <dcterms:created xsi:type="dcterms:W3CDTF">2015-01-30T20:16:04Z</dcterms:created>
  <dcterms:modified xsi:type="dcterms:W3CDTF">2017-01-24T23:43:56Z</dcterms:modified>
  <cp:category/>
</cp:coreProperties>
</file>