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0" r:id="rId3"/>
    <p:sldId id="258" r:id="rId4"/>
    <p:sldId id="262" r:id="rId5"/>
    <p:sldId id="259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January 27, 2017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January 27,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January 27,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January 27,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January 27,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January 27,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January 27,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January 27,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January 27,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January 27, 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January 27,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January 27,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Observation Goals and 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CATT Hybrid Observations</a:t>
            </a:r>
          </a:p>
          <a:p>
            <a:r>
              <a:rPr lang="en-US" dirty="0" smtClean="0"/>
              <a:t>Week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0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contextual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758108"/>
          </a:xfrm>
        </p:spPr>
        <p:txBody>
          <a:bodyPr>
            <a:normAutofit/>
          </a:bodyPr>
          <a:lstStyle/>
          <a:p>
            <a:r>
              <a:rPr lang="en-US" dirty="0" smtClean="0"/>
              <a:t>Consider goals for the observation</a:t>
            </a:r>
          </a:p>
          <a:p>
            <a:pPr lvl="1"/>
            <a:r>
              <a:rPr lang="en-US" dirty="0" smtClean="0"/>
              <a:t>Yours</a:t>
            </a:r>
          </a:p>
          <a:p>
            <a:pPr lvl="1"/>
            <a:r>
              <a:rPr lang="en-US" dirty="0" smtClean="0"/>
              <a:t>The teacher’s</a:t>
            </a:r>
          </a:p>
          <a:p>
            <a:r>
              <a:rPr lang="en-US" dirty="0" smtClean="0"/>
              <a:t>Choose an appropriate observation form, given:</a:t>
            </a:r>
          </a:p>
          <a:p>
            <a:pPr lvl="1"/>
            <a:r>
              <a:rPr lang="en-US" dirty="0" smtClean="0"/>
              <a:t>Contextual information from teacher</a:t>
            </a:r>
          </a:p>
          <a:p>
            <a:pPr lvl="1"/>
            <a:r>
              <a:rPr lang="en-US" dirty="0" smtClean="0"/>
              <a:t>Goals of observation</a:t>
            </a:r>
          </a:p>
          <a:p>
            <a:r>
              <a:rPr lang="en-US" dirty="0" smtClean="0"/>
              <a:t>Review form thoroughly before 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1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765"/>
            <a:ext cx="7024744" cy="1143000"/>
          </a:xfrm>
        </p:spPr>
        <p:txBody>
          <a:bodyPr/>
          <a:lstStyle/>
          <a:p>
            <a:r>
              <a:rPr lang="en-US" dirty="0" smtClean="0"/>
              <a:t>Observe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67" y="1671196"/>
            <a:ext cx="7678745" cy="4527073"/>
          </a:xfrm>
        </p:spPr>
        <p:txBody>
          <a:bodyPr>
            <a:normAutofit/>
          </a:bodyPr>
          <a:lstStyle/>
          <a:p>
            <a:r>
              <a:rPr lang="en-US" dirty="0" smtClean="0"/>
              <a:t>Arrive on time or early</a:t>
            </a:r>
          </a:p>
          <a:p>
            <a:r>
              <a:rPr lang="en-US" dirty="0" smtClean="0"/>
              <a:t>Avoid being ‘invasive’ </a:t>
            </a:r>
          </a:p>
          <a:p>
            <a:r>
              <a:rPr lang="en-US" dirty="0" smtClean="0"/>
              <a:t>Consider contextual information and what teacher would like feedback on</a:t>
            </a:r>
          </a:p>
          <a:p>
            <a:r>
              <a:rPr lang="en-US" dirty="0" smtClean="0"/>
              <a:t>Use an observation form to structure note-taking during the process</a:t>
            </a:r>
          </a:p>
          <a:p>
            <a:r>
              <a:rPr lang="en-US" dirty="0" smtClean="0"/>
              <a:t>Follow whatever guidelines previously established about your role as observer (participant or no?)</a:t>
            </a:r>
          </a:p>
        </p:txBody>
      </p:sp>
    </p:spTree>
    <p:extLst>
      <p:ext uri="{BB962C8B-B14F-4D97-AF65-F5344CB8AC3E}">
        <p14:creationId xmlns:p14="http://schemas.microsoft.com/office/powerpoint/2010/main" val="176907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Timely Feedback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notes, prepare a ‘clean’ version of the form with your comments/evaluation</a:t>
            </a:r>
          </a:p>
          <a:p>
            <a:r>
              <a:rPr lang="en-US" dirty="0" smtClean="0"/>
              <a:t>Share written feedback if possible, for review and reflection</a:t>
            </a:r>
          </a:p>
          <a:p>
            <a:r>
              <a:rPr lang="en-US" dirty="0" smtClean="0"/>
              <a:t>Consider a face-to-face meeting for rapport building or questions/discussion of written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1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clear (for yourself) about your goals as an observer</a:t>
            </a:r>
          </a:p>
          <a:p>
            <a:r>
              <a:rPr lang="en-US" dirty="0" smtClean="0"/>
              <a:t>Communicate clearly and respectfully with the teacher you observe</a:t>
            </a:r>
          </a:p>
          <a:p>
            <a:r>
              <a:rPr lang="en-US" dirty="0" smtClean="0"/>
              <a:t>Establish a protocol and follow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Share respectful, constructive feedback if it is requested by the teacher you observe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Observation Goals and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r>
              <a:rPr lang="en-US" dirty="0" smtClean="0"/>
              <a:t>Protocol</a:t>
            </a:r>
          </a:p>
          <a:p>
            <a:r>
              <a:rPr lang="en-US" dirty="0" smtClean="0"/>
              <a:t>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0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observe teachers?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reflective teacher</a:t>
            </a:r>
          </a:p>
          <a:p>
            <a:r>
              <a:rPr lang="en-US" dirty="0" smtClean="0"/>
              <a:t>As mentor </a:t>
            </a:r>
          </a:p>
          <a:p>
            <a:r>
              <a:rPr lang="en-US" dirty="0" smtClean="0"/>
              <a:t>As supervisor (to evaluate)</a:t>
            </a:r>
          </a:p>
          <a:p>
            <a:endParaRPr lang="en-US" dirty="0"/>
          </a:p>
          <a:p>
            <a:r>
              <a:rPr lang="en-US" dirty="0" smtClean="0"/>
              <a:t>What will your role(s) be?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Either way, use observations to help teachers learn and improve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4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Formative</a:t>
            </a:r>
          </a:p>
          <a:p>
            <a:pPr lvl="1"/>
            <a:r>
              <a:rPr lang="en-US" dirty="0" smtClean="0"/>
              <a:t>To help teacher learn and improve</a:t>
            </a:r>
          </a:p>
          <a:p>
            <a:pPr lvl="1"/>
            <a:r>
              <a:rPr lang="en-US" dirty="0" smtClean="0"/>
              <a:t>Often by mentors or peers</a:t>
            </a:r>
          </a:p>
          <a:p>
            <a:r>
              <a:rPr lang="en-US" dirty="0" smtClean="0"/>
              <a:t>Summative</a:t>
            </a:r>
          </a:p>
          <a:p>
            <a:pPr lvl="1"/>
            <a:r>
              <a:rPr lang="en-US" dirty="0" smtClean="0"/>
              <a:t>Performance evaluation for consideration of promotion, rehiring, etc.</a:t>
            </a:r>
          </a:p>
          <a:p>
            <a:pPr lvl="1"/>
            <a:r>
              <a:rPr lang="en-US" dirty="0" smtClean="0"/>
              <a:t>Usually by supervisors</a:t>
            </a:r>
          </a:p>
          <a:p>
            <a:r>
              <a:rPr lang="en-US" dirty="0" smtClean="0"/>
              <a:t>Both formative and summative</a:t>
            </a:r>
          </a:p>
          <a:p>
            <a:pPr lvl="1"/>
            <a:r>
              <a:rPr lang="en-US" dirty="0" smtClean="0"/>
              <a:t>Likely by supervisors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01436"/>
            <a:ext cx="7024744" cy="1143000"/>
          </a:xfrm>
        </p:spPr>
        <p:txBody>
          <a:bodyPr/>
          <a:lstStyle/>
          <a:p>
            <a:r>
              <a:rPr lang="en-US" b="1" dirty="0" smtClean="0"/>
              <a:t>Observation Protocol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62475"/>
            <a:ext cx="6777317" cy="4294048"/>
          </a:xfrm>
        </p:spPr>
        <p:txBody>
          <a:bodyPr/>
          <a:lstStyle/>
          <a:p>
            <a:r>
              <a:rPr lang="en-US" dirty="0" smtClean="0"/>
              <a:t>Establish clear guidelines about the observation process</a:t>
            </a:r>
          </a:p>
          <a:p>
            <a:r>
              <a:rPr lang="en-US" dirty="0"/>
              <a:t>M</a:t>
            </a:r>
            <a:r>
              <a:rPr lang="en-US" dirty="0" smtClean="0"/>
              <a:t>ake goals explicit</a:t>
            </a:r>
          </a:p>
          <a:p>
            <a:r>
              <a:rPr lang="en-US" dirty="0" smtClean="0"/>
              <a:t>Schedule observation</a:t>
            </a:r>
          </a:p>
          <a:p>
            <a:r>
              <a:rPr lang="en-US" dirty="0" smtClean="0"/>
              <a:t>Solicit information about lesson’s context</a:t>
            </a:r>
          </a:p>
          <a:p>
            <a:r>
              <a:rPr lang="en-US" dirty="0" smtClean="0"/>
              <a:t>Observe using chosen observation form (considering context and goals)</a:t>
            </a:r>
          </a:p>
          <a:p>
            <a:r>
              <a:rPr lang="en-US" dirty="0" smtClean="0"/>
              <a:t>Give timely written/verbal feedback</a:t>
            </a:r>
          </a:p>
        </p:txBody>
      </p:sp>
    </p:spTree>
    <p:extLst>
      <p:ext uri="{BB962C8B-B14F-4D97-AF65-F5344CB8AC3E}">
        <p14:creationId xmlns:p14="http://schemas.microsoft.com/office/powerpoint/2010/main" val="403182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 clear with teachers about how observation process will work</a:t>
            </a:r>
          </a:p>
          <a:p>
            <a:r>
              <a:rPr lang="en-US" dirty="0" smtClean="0"/>
              <a:t>Be explicit about your goals in observing teachers</a:t>
            </a:r>
          </a:p>
          <a:p>
            <a:r>
              <a:rPr lang="en-US" dirty="0" smtClean="0"/>
              <a:t>Listen to their desired goals</a:t>
            </a:r>
          </a:p>
          <a:p>
            <a:r>
              <a:rPr lang="en-US" dirty="0" smtClean="0"/>
              <a:t>Discuss openly how feedback will be given (and received)</a:t>
            </a:r>
          </a:p>
          <a:p>
            <a:r>
              <a:rPr lang="en-US" dirty="0" smtClean="0"/>
              <a:t>Less anxious teacher=more authentic teaching for you to observe</a:t>
            </a:r>
          </a:p>
        </p:txBody>
      </p:sp>
    </p:spTree>
    <p:extLst>
      <p:ext uri="{BB962C8B-B14F-4D97-AF65-F5344CB8AC3E}">
        <p14:creationId xmlns:p14="http://schemas.microsoft.com/office/powerpoint/2010/main" val="25764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reduce anxiety, establish a day/time or a window of time that the observation will occur</a:t>
            </a:r>
          </a:p>
          <a:p>
            <a:r>
              <a:rPr lang="en-US" dirty="0" smtClean="0"/>
              <a:t>Respect established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4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contextual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out about the teacher’s class context</a:t>
            </a:r>
          </a:p>
          <a:p>
            <a:pPr lvl="1"/>
            <a:r>
              <a:rPr lang="en-US" dirty="0" smtClean="0"/>
              <a:t>How does it fit into your program?</a:t>
            </a:r>
          </a:p>
          <a:p>
            <a:pPr lvl="1"/>
            <a:r>
              <a:rPr lang="en-US" dirty="0" smtClean="0"/>
              <a:t>Is it a standardized course or does the teacher have creative freedom?</a:t>
            </a:r>
          </a:p>
          <a:p>
            <a:pPr lvl="1"/>
            <a:r>
              <a:rPr lang="en-US" dirty="0" smtClean="0"/>
              <a:t>What is the student population?</a:t>
            </a:r>
          </a:p>
          <a:p>
            <a:pPr lvl="1"/>
            <a:r>
              <a:rPr lang="en-US" dirty="0" smtClean="0"/>
              <a:t>What difficulties does the teacher experience with this group/class?</a:t>
            </a:r>
          </a:p>
          <a:p>
            <a:pPr lvl="1"/>
            <a:r>
              <a:rPr lang="en-US" dirty="0" smtClean="0"/>
              <a:t>What would the teacher like you to consider when observing?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0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/>
              <a:t>c</a:t>
            </a:r>
            <a:r>
              <a:rPr lang="en-US" dirty="0" smtClean="0"/>
              <a:t>ontextual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74617"/>
          </a:xfrm>
        </p:spPr>
        <p:txBody>
          <a:bodyPr>
            <a:normAutofit/>
          </a:bodyPr>
          <a:lstStyle/>
          <a:p>
            <a:r>
              <a:rPr lang="en-US" dirty="0" smtClean="0"/>
              <a:t>Pre-observation meeting</a:t>
            </a:r>
          </a:p>
          <a:p>
            <a:pPr lvl="1"/>
            <a:r>
              <a:rPr lang="en-US" dirty="0" smtClean="0"/>
              <a:t>Good: establish rapport, clear face-to-face communication</a:t>
            </a:r>
          </a:p>
          <a:p>
            <a:pPr lvl="1"/>
            <a:r>
              <a:rPr lang="en-US" dirty="0" smtClean="0"/>
              <a:t>Bad: hard to schedule, little time for either party to reflect</a:t>
            </a:r>
          </a:p>
          <a:p>
            <a:r>
              <a:rPr lang="en-US" dirty="0" smtClean="0"/>
              <a:t>Pre-observation feedback form</a:t>
            </a:r>
          </a:p>
          <a:p>
            <a:pPr lvl="1"/>
            <a:r>
              <a:rPr lang="en-US" dirty="0" smtClean="0"/>
              <a:t>Good: teacher can take time to reflect and provide clear information</a:t>
            </a:r>
          </a:p>
          <a:p>
            <a:pPr lvl="1"/>
            <a:r>
              <a:rPr lang="en-US" dirty="0" smtClean="0"/>
              <a:t>Bad: May not build rapport</a:t>
            </a:r>
          </a:p>
        </p:txBody>
      </p:sp>
    </p:spTree>
    <p:extLst>
      <p:ext uri="{BB962C8B-B14F-4D97-AF65-F5344CB8AC3E}">
        <p14:creationId xmlns:p14="http://schemas.microsoft.com/office/powerpoint/2010/main" val="3841238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4243</TotalTime>
  <Words>480</Words>
  <Application>Microsoft Macintosh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Austin</vt:lpstr>
      <vt:lpstr>Observation Goals and Protocol</vt:lpstr>
      <vt:lpstr>Observation Goals and Protocol</vt:lpstr>
      <vt:lpstr>Why observe teachers? </vt:lpstr>
      <vt:lpstr>Goals of Observation</vt:lpstr>
      <vt:lpstr>Observation Protocol</vt:lpstr>
      <vt:lpstr>Establish guidelines</vt:lpstr>
      <vt:lpstr>Schedule Observation</vt:lpstr>
      <vt:lpstr>Get contextual information</vt:lpstr>
      <vt:lpstr>Get contextual information</vt:lpstr>
      <vt:lpstr>Get contextual information</vt:lpstr>
      <vt:lpstr>Observe </vt:lpstr>
      <vt:lpstr>Give Timely Feedback </vt:lpstr>
      <vt:lpstr>Summary</vt:lpstr>
    </vt:vector>
  </TitlesOfParts>
  <Company>University of Arizona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 Observation Training</dc:title>
  <dc:creator>COH</dc:creator>
  <cp:lastModifiedBy>COH</cp:lastModifiedBy>
  <cp:revision>15</cp:revision>
  <dcterms:created xsi:type="dcterms:W3CDTF">2015-01-28T01:32:19Z</dcterms:created>
  <dcterms:modified xsi:type="dcterms:W3CDTF">2017-01-27T20:03:47Z</dcterms:modified>
</cp:coreProperties>
</file>