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64" r:id="rId13"/>
    <p:sldId id="272" r:id="rId14"/>
    <p:sldId id="27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1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Practices in 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CATT</a:t>
            </a:r>
          </a:p>
          <a:p>
            <a:r>
              <a:rPr lang="en-US" dirty="0" smtClean="0"/>
              <a:t>EMI Theory and Practice</a:t>
            </a:r>
          </a:p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2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Practices: Language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 on the role of language in your classroom, encourage your students to do the same</a:t>
            </a:r>
          </a:p>
          <a:p>
            <a:r>
              <a:rPr lang="en-US" dirty="0" smtClean="0"/>
              <a:t>Clarify your expectations of language use, share with students</a:t>
            </a:r>
          </a:p>
          <a:p>
            <a:r>
              <a:rPr lang="en-US" dirty="0" smtClean="0"/>
              <a:t>Maybe co-construct language use guidelines to give students a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Practices: Language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Ideal: 25% or less L1 use in the classroom and materials</a:t>
            </a:r>
          </a:p>
          <a:p>
            <a:r>
              <a:rPr lang="en-US" dirty="0" smtClean="0"/>
              <a:t>First few weeks more L1, especially to establish classroom routines, then switch to English for procedures students are already used to</a:t>
            </a:r>
          </a:p>
          <a:p>
            <a:r>
              <a:rPr lang="en-US" dirty="0" smtClean="0"/>
              <a:t>Complex assignments: maybe give instructions in L1 and L2 </a:t>
            </a:r>
          </a:p>
        </p:txBody>
      </p:sp>
    </p:spTree>
    <p:extLst>
      <p:ext uri="{BB962C8B-B14F-4D97-AF65-F5344CB8AC3E}">
        <p14:creationId xmlns:p14="http://schemas.microsoft.com/office/powerpoint/2010/main" val="262816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Practices: Language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76" y="1666076"/>
            <a:ext cx="8261352" cy="482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Encourage student participation:</a:t>
            </a:r>
          </a:p>
          <a:p>
            <a:r>
              <a:rPr lang="en-US" dirty="0" smtClean="0"/>
              <a:t>Don’t stigmatize </a:t>
            </a:r>
            <a:r>
              <a:rPr lang="en-US" dirty="0" smtClean="0"/>
              <a:t>the L1; </a:t>
            </a:r>
            <a:r>
              <a:rPr lang="en-US" dirty="0" smtClean="0"/>
              <a:t>only tell them they can use it if you mean it, don’t make it “failure”</a:t>
            </a:r>
          </a:p>
          <a:p>
            <a:r>
              <a:rPr lang="en-US" dirty="0" smtClean="0"/>
              <a:t>Have them read out loud from your slides or handouts more in the beginning so they talk without having to form ideas</a:t>
            </a:r>
          </a:p>
          <a:p>
            <a:r>
              <a:rPr lang="en-US" dirty="0" smtClean="0"/>
              <a:t>Let them discuss in groups and then talk to whole class</a:t>
            </a:r>
          </a:p>
          <a:p>
            <a:r>
              <a:rPr lang="en-US" dirty="0" smtClean="0"/>
              <a:t>If a student is struggling to speak English in class, encourage everyone to help: “You can’t find the right word? Somebody help your classmate—do you know what word she is looking for?”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8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9" y="1584008"/>
            <a:ext cx="8471089" cy="4847278"/>
          </a:xfrm>
        </p:spPr>
        <p:txBody>
          <a:bodyPr/>
          <a:lstStyle/>
          <a:p>
            <a:r>
              <a:rPr lang="en-US" dirty="0" smtClean="0"/>
              <a:t>You don’t have to “teach language” to consider it and integrate it in classroom and assignments</a:t>
            </a:r>
          </a:p>
          <a:p>
            <a:r>
              <a:rPr lang="en-US" dirty="0" smtClean="0"/>
              <a:t>Focus on domain-specific vocabulary, just consider grammar for how that vocabulary is used in the field</a:t>
            </a:r>
          </a:p>
          <a:p>
            <a:r>
              <a:rPr lang="en-US" dirty="0" smtClean="0"/>
              <a:t>“learning through communication”</a:t>
            </a:r>
          </a:p>
          <a:p>
            <a:pPr lvl="1"/>
            <a:r>
              <a:rPr lang="en-US" dirty="0" smtClean="0"/>
              <a:t>“Speed dating”, </a:t>
            </a:r>
            <a:r>
              <a:rPr lang="en-US" dirty="0" smtClean="0"/>
              <a:t>group discussions,  etc. =generate ideas, revise and refine them and practice speaking at the same time</a:t>
            </a:r>
          </a:p>
          <a:p>
            <a:pPr lvl="1"/>
            <a:r>
              <a:rPr lang="en-US" dirty="0" smtClean="0"/>
              <a:t>Process writing assignments = 1st draft (generate ideas); 2</a:t>
            </a:r>
            <a:r>
              <a:rPr lang="en-US" baseline="30000" dirty="0" smtClean="0"/>
              <a:t>nd</a:t>
            </a:r>
            <a:r>
              <a:rPr lang="en-US" dirty="0" smtClean="0"/>
              <a:t> draft (organize ideas); 3</a:t>
            </a:r>
            <a:r>
              <a:rPr lang="en-US" baseline="30000" dirty="0" smtClean="0"/>
              <a:t>rd</a:t>
            </a:r>
            <a:r>
              <a:rPr lang="en-US" dirty="0" smtClean="0"/>
              <a:t> draft (revise and refine)</a:t>
            </a:r>
          </a:p>
          <a:p>
            <a:pPr lvl="2"/>
            <a:r>
              <a:rPr lang="en-US" dirty="0" smtClean="0"/>
              <a:t>You don’t grade language, but they keep writing, looking for words, trying to say the same thing in new ways,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consciously what part of your feelings about EMI you hope to share with your students, colleagues, administrators</a:t>
            </a:r>
          </a:p>
          <a:p>
            <a:r>
              <a:rPr lang="en-US" dirty="0" smtClean="0"/>
              <a:t>They will know how you feel about it if you are not conscious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7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Practices: Transition and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81" y="1875792"/>
            <a:ext cx="8307959" cy="4602098"/>
          </a:xfrm>
        </p:spPr>
        <p:txBody>
          <a:bodyPr/>
          <a:lstStyle/>
          <a:p>
            <a:r>
              <a:rPr lang="en-US" dirty="0" smtClean="0"/>
              <a:t>Develop EMI communities of practice at your institutions</a:t>
            </a:r>
          </a:p>
          <a:p>
            <a:r>
              <a:rPr lang="en-US" dirty="0" smtClean="0"/>
              <a:t>Develop partnerships with colleagues</a:t>
            </a:r>
          </a:p>
          <a:p>
            <a:pPr lvl="1"/>
            <a:r>
              <a:rPr lang="en-US" dirty="0" smtClean="0"/>
              <a:t>Observe each other</a:t>
            </a:r>
          </a:p>
          <a:p>
            <a:pPr lvl="1"/>
            <a:r>
              <a:rPr lang="en-US" dirty="0" smtClean="0"/>
              <a:t>Share materials</a:t>
            </a:r>
          </a:p>
          <a:p>
            <a:pPr lvl="1"/>
            <a:r>
              <a:rPr lang="en-US" dirty="0" smtClean="0"/>
              <a:t>Share teaching strategies that are working</a:t>
            </a:r>
          </a:p>
          <a:p>
            <a:pPr lvl="1"/>
            <a:r>
              <a:rPr lang="en-US" dirty="0" smtClean="0"/>
              <a:t>Listen</a:t>
            </a:r>
            <a:endParaRPr lang="en-US" dirty="0"/>
          </a:p>
          <a:p>
            <a:r>
              <a:rPr lang="en-US" dirty="0" smtClean="0"/>
              <a:t>Ask for help</a:t>
            </a:r>
          </a:p>
          <a:p>
            <a:r>
              <a:rPr lang="en-US" dirty="0" smtClean="0"/>
              <a:t>Keep seeking learning opportunities</a:t>
            </a:r>
          </a:p>
          <a:p>
            <a:r>
              <a:rPr lang="en-US" dirty="0" smtClean="0"/>
              <a:t>Be patient with yourself and your students</a:t>
            </a:r>
          </a:p>
        </p:txBody>
      </p:sp>
    </p:spTree>
    <p:extLst>
      <p:ext uri="{BB962C8B-B14F-4D97-AF65-F5344CB8AC3E}">
        <p14:creationId xmlns:p14="http://schemas.microsoft.com/office/powerpoint/2010/main" val="295486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and motivations for EMI</a:t>
            </a:r>
          </a:p>
          <a:p>
            <a:r>
              <a:rPr lang="en-US" dirty="0" smtClean="0"/>
              <a:t>Identity and Affect in EMI</a:t>
            </a:r>
          </a:p>
          <a:p>
            <a:r>
              <a:rPr lang="en-US" dirty="0" smtClean="0"/>
              <a:t>Problematizing EMI</a:t>
            </a:r>
          </a:p>
          <a:p>
            <a:r>
              <a:rPr lang="en-US" dirty="0" smtClean="0"/>
              <a:t>Best Practices in 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dominant business and research language</a:t>
            </a:r>
          </a:p>
          <a:p>
            <a:r>
              <a:rPr lang="en-US" dirty="0" smtClean="0"/>
              <a:t>EMI programs hope to</a:t>
            </a:r>
          </a:p>
          <a:p>
            <a:pPr lvl="1"/>
            <a:r>
              <a:rPr lang="en-US" dirty="0" smtClean="0"/>
              <a:t>Open access to business and research community</a:t>
            </a:r>
          </a:p>
          <a:p>
            <a:pPr lvl="1"/>
            <a:r>
              <a:rPr lang="en-US" dirty="0" smtClean="0"/>
              <a:t>Give more access and possibility for study and work in English speaking countries</a:t>
            </a:r>
          </a:p>
          <a:p>
            <a:pPr lvl="1"/>
            <a:r>
              <a:rPr lang="en-US" dirty="0" smtClean="0"/>
              <a:t>Increase opportunity and development in EMI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0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and Affect in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0"/>
            <a:ext cx="7345363" cy="4157875"/>
          </a:xfrm>
        </p:spPr>
        <p:txBody>
          <a:bodyPr>
            <a:normAutofit/>
          </a:bodyPr>
          <a:lstStyle/>
          <a:p>
            <a:r>
              <a:rPr lang="en-US" dirty="0" smtClean="0"/>
              <a:t>Positive response:</a:t>
            </a:r>
          </a:p>
          <a:p>
            <a:pPr lvl="1"/>
            <a:r>
              <a:rPr lang="en-US" dirty="0" smtClean="0"/>
              <a:t>Teachers and students excited for opportunity, challenge</a:t>
            </a:r>
          </a:p>
          <a:p>
            <a:r>
              <a:rPr lang="en-US" dirty="0" smtClean="0"/>
              <a:t>Negative response:</a:t>
            </a:r>
          </a:p>
          <a:p>
            <a:pPr lvl="1"/>
            <a:r>
              <a:rPr lang="en-US" dirty="0" smtClean="0"/>
              <a:t>Teachers and students fearful and/or resentful of need to learn English in addition to content</a:t>
            </a:r>
          </a:p>
          <a:p>
            <a:r>
              <a:rPr lang="en-US" dirty="0" smtClean="0"/>
              <a:t>Identity and language connected</a:t>
            </a:r>
          </a:p>
          <a:p>
            <a:pPr lvl="1"/>
            <a:r>
              <a:rPr lang="en-US" dirty="0" smtClean="0"/>
              <a:t>L1=home, individual, personal identity??</a:t>
            </a:r>
          </a:p>
          <a:p>
            <a:pPr lvl="1"/>
            <a:r>
              <a:rPr lang="en-US" dirty="0" smtClean="0"/>
              <a:t>L2=professional identity??</a:t>
            </a:r>
          </a:p>
        </p:txBody>
      </p:sp>
    </p:spTree>
    <p:extLst>
      <p:ext uri="{BB962C8B-B14F-4D97-AF65-F5344CB8AC3E}">
        <p14:creationId xmlns:p14="http://schemas.microsoft.com/office/powerpoint/2010/main" val="30897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Problematizing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 reinforces English’s dominance</a:t>
            </a:r>
          </a:p>
          <a:p>
            <a:pPr lvl="1"/>
            <a:r>
              <a:rPr lang="en-US" dirty="0" smtClean="0"/>
              <a:t>But whose English? Maybe World English coming…</a:t>
            </a:r>
          </a:p>
          <a:p>
            <a:r>
              <a:rPr lang="en-US" dirty="0" smtClean="0"/>
              <a:t>Creates unfair advantage for English-dominant individuals, institutions, and countries</a:t>
            </a:r>
          </a:p>
          <a:p>
            <a:r>
              <a:rPr lang="en-US" dirty="0" smtClean="0"/>
              <a:t>Creates inequality in EMI countries</a:t>
            </a:r>
          </a:p>
          <a:p>
            <a:pPr lvl="1"/>
            <a:r>
              <a:rPr lang="en-US" dirty="0" smtClean="0"/>
              <a:t>More access to English=more privilege</a:t>
            </a:r>
          </a:p>
        </p:txBody>
      </p:sp>
    </p:spTree>
    <p:extLst>
      <p:ext uri="{BB962C8B-B14F-4D97-AF65-F5344CB8AC3E}">
        <p14:creationId xmlns:p14="http://schemas.microsoft.com/office/powerpoint/2010/main" val="405749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in 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Equity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Materials</a:t>
            </a:r>
          </a:p>
          <a:p>
            <a:r>
              <a:rPr lang="en-US" dirty="0" smtClean="0"/>
              <a:t>Language Use</a:t>
            </a:r>
          </a:p>
          <a:p>
            <a:r>
              <a:rPr lang="en-US" dirty="0" smtClean="0"/>
              <a:t>Teaching</a:t>
            </a:r>
          </a:p>
          <a:p>
            <a:r>
              <a:rPr lang="en-US" dirty="0" smtClean="0"/>
              <a:t>Transition and Growth</a:t>
            </a:r>
          </a:p>
        </p:txBody>
      </p:sp>
    </p:spTree>
    <p:extLst>
      <p:ext uri="{BB962C8B-B14F-4D97-AF65-F5344CB8AC3E}">
        <p14:creationId xmlns:p14="http://schemas.microsoft.com/office/powerpoint/2010/main" val="259459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Equity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24" y="1584008"/>
            <a:ext cx="8436134" cy="48938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your strengths, weaknesses and privilege in your situation so you can:</a:t>
            </a:r>
          </a:p>
          <a:p>
            <a:r>
              <a:rPr lang="en-US" dirty="0" smtClean="0"/>
              <a:t>Help colleagues and students with fewer resources (time, English ability, teaching knowledge, etc.)</a:t>
            </a:r>
          </a:p>
          <a:p>
            <a:r>
              <a:rPr lang="en-US" dirty="0" smtClean="0"/>
              <a:t>Give less privileged students the space to progress despite fewer resources and advantages (maybe more flexibility needed with some than others)</a:t>
            </a:r>
          </a:p>
          <a:p>
            <a:r>
              <a:rPr lang="en-US" dirty="0" smtClean="0"/>
              <a:t>Communicate with administration about different practices that treat EMI instructors and students differently than others (i.e. bonuses for English publishing, but none for L1)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3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with yourself and your students about when you will openly grade them on language use, if ever</a:t>
            </a:r>
          </a:p>
          <a:p>
            <a:r>
              <a:rPr lang="en-US" dirty="0" smtClean="0"/>
              <a:t>Strive to use methods of assessment that either can be completed in L1, L2 or a combo, or that truly don’t depend on English ability to show content knowledge</a:t>
            </a:r>
          </a:p>
          <a:p>
            <a:r>
              <a:rPr lang="en-US" dirty="0" smtClean="0"/>
              <a:t>Consider multiple assessments of different types so you get a clearer picture of students’ knowledge and skills in different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Practices: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Modify, modify, modify!</a:t>
            </a:r>
          </a:p>
          <a:p>
            <a:r>
              <a:rPr lang="en-US" dirty="0" smtClean="0"/>
              <a:t>After you have modified in certain ways a few times, you can ask your students to do the same on smaller scale</a:t>
            </a:r>
          </a:p>
          <a:p>
            <a:pPr lvl="1"/>
            <a:r>
              <a:rPr lang="en-US" dirty="0" smtClean="0"/>
              <a:t>Outlining chapters or articles</a:t>
            </a:r>
          </a:p>
          <a:p>
            <a:pPr lvl="1"/>
            <a:r>
              <a:rPr lang="en-US" dirty="0" smtClean="0"/>
              <a:t>Selecting important vocab, looking it up, providing definitions</a:t>
            </a:r>
          </a:p>
          <a:p>
            <a:pPr lvl="1"/>
            <a:r>
              <a:rPr lang="en-US" dirty="0" smtClean="0"/>
              <a:t>Creating reading comprehension questions of important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9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54</TotalTime>
  <Words>803</Words>
  <Application>Microsoft Macintosh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Capital</vt:lpstr>
      <vt:lpstr>Best Practices in EMI</vt:lpstr>
      <vt:lpstr>Summary of Course Topics</vt:lpstr>
      <vt:lpstr>Motivations for EMI</vt:lpstr>
      <vt:lpstr>Identity and Affect in EMI</vt:lpstr>
      <vt:lpstr>Problematizing EMI</vt:lpstr>
      <vt:lpstr>Best Practices in EMI</vt:lpstr>
      <vt:lpstr>Best Practices: Equity</vt:lpstr>
      <vt:lpstr>Best Practices: Assessment</vt:lpstr>
      <vt:lpstr>Best Practices: Materials</vt:lpstr>
      <vt:lpstr>Best Practices: Language Use</vt:lpstr>
      <vt:lpstr>Best Practices: Language Use</vt:lpstr>
      <vt:lpstr>Best Practices: Language Use</vt:lpstr>
      <vt:lpstr>Best Practices: Teaching</vt:lpstr>
      <vt:lpstr>Best Practices: Teaching</vt:lpstr>
      <vt:lpstr>Best Practices: Transition and Growth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in EMI</dc:title>
  <dc:creator>COH</dc:creator>
  <cp:lastModifiedBy>COH</cp:lastModifiedBy>
  <cp:revision>11</cp:revision>
  <dcterms:created xsi:type="dcterms:W3CDTF">2015-05-01T23:01:46Z</dcterms:created>
  <dcterms:modified xsi:type="dcterms:W3CDTF">2017-01-17T20:24:46Z</dcterms:modified>
</cp:coreProperties>
</file>