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3" r:id="rId10"/>
    <p:sldId id="275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B433E-E3FE-384D-BB15-2881FE3525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867AD-38CA-9E4F-BE8C-93EF73A7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1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867AD-38CA-9E4F-BE8C-93EF73A7AE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08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13</a:t>
            </a:r>
            <a:r>
              <a:rPr lang="en-US" baseline="30000" dirty="0" smtClean="0"/>
              <a:t>th</a:t>
            </a:r>
            <a:r>
              <a:rPr lang="en-US" dirty="0" smtClean="0"/>
              <a:t> century European universities-Latin</a:t>
            </a:r>
            <a:r>
              <a:rPr lang="en-US" baseline="0" dirty="0" smtClean="0"/>
              <a:t> was sole language of teaching scholarship= only the protestant reformation combined with growing sense of national identity –challenges and displaced Latin with national languages.  As late as 1930’s –German widely used international </a:t>
            </a:r>
            <a:r>
              <a:rPr lang="en-US" baseline="0" dirty="0" smtClean="0"/>
              <a:t>scientific </a:t>
            </a:r>
            <a:r>
              <a:rPr lang="en-US" baseline="0" dirty="0" smtClean="0"/>
              <a:t>language- until mid-20</a:t>
            </a:r>
            <a:r>
              <a:rPr lang="en-US" baseline="30000" dirty="0" smtClean="0"/>
              <a:t>th</a:t>
            </a:r>
            <a:r>
              <a:rPr lang="en-US" baseline="0" dirty="0" smtClean="0"/>
              <a:t> cent. Most countries used their national </a:t>
            </a:r>
            <a:r>
              <a:rPr lang="en-US" baseline="0" dirty="0" err="1" smtClean="0"/>
              <a:t>langugaes</a:t>
            </a:r>
            <a:r>
              <a:rPr lang="en-US" baseline="0" dirty="0" smtClean="0"/>
              <a:t> for university teaching-science and scholarship.</a:t>
            </a:r>
          </a:p>
          <a:p>
            <a:r>
              <a:rPr lang="en-US" baseline="0" dirty="0" smtClean="0"/>
              <a:t>Us, </a:t>
            </a:r>
            <a:r>
              <a:rPr lang="en-US" baseline="0" dirty="0" err="1" smtClean="0"/>
              <a:t>britain</a:t>
            </a:r>
            <a:r>
              <a:rPr lang="en-US" baseline="0" dirty="0" smtClean="0"/>
              <a:t>, new </a:t>
            </a:r>
            <a:r>
              <a:rPr lang="en-US" baseline="0" dirty="0" err="1" smtClean="0"/>
              <a:t>zealand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australai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canada</a:t>
            </a:r>
            <a:r>
              <a:rPr lang="en-US" baseline="0" dirty="0" smtClean="0"/>
              <a:t> and former </a:t>
            </a:r>
            <a:r>
              <a:rPr lang="en-US" baseline="0" dirty="0" err="1" smtClean="0"/>
              <a:t>british</a:t>
            </a:r>
            <a:r>
              <a:rPr lang="en-US" baseline="0" dirty="0" smtClean="0"/>
              <a:t> colonies all using English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867AD-38CA-9E4F-BE8C-93EF73A7AE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98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Hegemony- size and wealth</a:t>
            </a:r>
            <a:r>
              <a:rPr lang="en-US" baseline="0" dirty="0" smtClean="0"/>
              <a:t> matter in determining academic pecking order- US spends almost half world’s research and Development funds and has large proportion of top universities and </a:t>
            </a:r>
            <a:r>
              <a:rPr lang="en-US" baseline="0" dirty="0" smtClean="0"/>
              <a:t>hosts </a:t>
            </a:r>
            <a:r>
              <a:rPr lang="en-US" baseline="0" dirty="0" smtClean="0"/>
              <a:t>more than half the world’s international students</a:t>
            </a:r>
          </a:p>
          <a:p>
            <a:r>
              <a:rPr lang="en-US" baseline="0" dirty="0" smtClean="0"/>
              <a:t>Curriculum dominated by trends prevalent in major English speaking countries- other countries though have 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867AD-38CA-9E4F-BE8C-93EF73A7AE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23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Scholars must conform to interests</a:t>
            </a:r>
            <a:r>
              <a:rPr lang="en-US" baseline="0" dirty="0" smtClean="0"/>
              <a:t> of prestigious journals if they wish their work to be published in them.</a:t>
            </a:r>
          </a:p>
          <a:p>
            <a:r>
              <a:rPr lang="en-US" baseline="0" dirty="0" smtClean="0"/>
              <a:t>MBA- developed to serve American business needs- now standard- English </a:t>
            </a:r>
            <a:r>
              <a:rPr lang="en-US" baseline="0" dirty="0" err="1" smtClean="0"/>
              <a:t>recognised</a:t>
            </a:r>
            <a:r>
              <a:rPr lang="en-US" baseline="0" dirty="0" smtClean="0"/>
              <a:t> as key qualification for management in other countries, so MBA offered in other parts of world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Academic journals and books published in English- be able to read and understand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867AD-38CA-9E4F-BE8C-93EF73A7AE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3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867AD-38CA-9E4F-BE8C-93EF73A7A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4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867AD-38CA-9E4F-BE8C-93EF73A7A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3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867AD-38CA-9E4F-BE8C-93EF73A7A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89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 danger of extinction of over 59% of existing languages over the next century </a:t>
            </a:r>
          </a:p>
          <a:p>
            <a:endParaRPr lang="en-US" dirty="0" smtClean="0"/>
          </a:p>
          <a:p>
            <a:r>
              <a:rPr lang="en-US" dirty="0" smtClean="0"/>
              <a:t>However- we can work to protect human rights and environment at</a:t>
            </a:r>
            <a:r>
              <a:rPr lang="en-US" baseline="0" dirty="0" smtClean="0"/>
              <a:t> same time that we employ English- workers’ rights –combining politics and ecology –equating survival of languages with that of cultures and populations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867AD-38CA-9E4F-BE8C-93EF73A7A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26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College students should</a:t>
            </a:r>
            <a:r>
              <a:rPr lang="en-US" baseline="0" dirty="0" smtClean="0"/>
              <a:t> “drop the attitude”  because if is possible if you want to- to NOT understand someone.  Two examples- one of non-native and one native speaker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867AD-38CA-9E4F-BE8C-93EF73A7A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56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Inner circle</a:t>
            </a:r>
            <a:r>
              <a:rPr lang="en-US" baseline="0" dirty="0" smtClean="0"/>
              <a:t> refers to English as it took shape and spread across the world.  Speakers from England carried it to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, Can and US.  Outer circle refers to how English spread through imperial expansion by GB to Asia and Africa- not the native tongue there, but used as Lingua Franca between ethnic and language groups.  Expanding circle refers to where it is used for international communication- limited purposed- mainly for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867AD-38CA-9E4F-BE8C-93EF73A7AE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40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867AD-38CA-9E4F-BE8C-93EF73A7AE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42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will American students learn to look at their own culture in a new light if Anglo-American norms dominate a newly homogenized European academic discourse?  Distinctive approaches to lecturing</a:t>
            </a:r>
            <a:r>
              <a:rPr lang="en-US" baseline="0" dirty="0" smtClean="0"/>
              <a:t> in German, Italian, Spanish and writing in French if English speaking students choose not to study in non-</a:t>
            </a:r>
            <a:r>
              <a:rPr lang="en-US" baseline="0" dirty="0" err="1" smtClean="0"/>
              <a:t>Eng</a:t>
            </a:r>
            <a:r>
              <a:rPr lang="en-US" baseline="0" dirty="0" smtClean="0"/>
              <a:t> speaking country and/or that country is EMI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SLA research on learning of English than on all other target languages- the findings of research into the acquisition of English do not have universal validity as many assume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867AD-38CA-9E4F-BE8C-93EF73A7AE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6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pmvwuh8qh-o" TargetMode="External"/><Relationship Id="rId3" Type="http://schemas.openxmlformats.org/officeDocument/2006/relationships/hyperlink" Target="https://www.youtube.com/watch?v=03iwAY4KlIU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Problematizing EMI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09999"/>
            <a:ext cx="8307387" cy="1254115"/>
          </a:xfrm>
        </p:spPr>
        <p:txBody>
          <a:bodyPr>
            <a:normAutofit/>
          </a:bodyPr>
          <a:lstStyle/>
          <a:p>
            <a:r>
              <a:rPr lang="en-US" dirty="0" smtClean="0"/>
              <a:t>CATT</a:t>
            </a:r>
          </a:p>
          <a:p>
            <a:r>
              <a:rPr lang="en-US" dirty="0" smtClean="0"/>
              <a:t>EMI Theory</a:t>
            </a:r>
          </a:p>
          <a:p>
            <a:r>
              <a:rPr lang="en-US" dirty="0" smtClean="0"/>
              <a:t>Week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4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Question for You: English as a Lingua Franca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/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role does English have in your life?  In your classes, department, university?  How does that impact your knowledge and understanding of your first language?</a:t>
            </a:r>
          </a:p>
          <a:p>
            <a:endParaRPr lang="en-US" dirty="0" smtClean="0"/>
          </a:p>
          <a:p>
            <a:pPr marL="0" indent="0">
              <a:buFont typeface="Wingdings 2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1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become a business; students=customers; universities=brands (Coleman, 2006)</a:t>
            </a:r>
          </a:p>
          <a:p>
            <a:r>
              <a:rPr lang="en-US" dirty="0" smtClean="0"/>
              <a:t>Growing market in capitalist economy</a:t>
            </a:r>
          </a:p>
          <a:p>
            <a:pPr lvl="1"/>
            <a:r>
              <a:rPr lang="en-US" dirty="0" smtClean="0"/>
              <a:t>Growing by 7% per year since 1990s</a:t>
            </a:r>
          </a:p>
          <a:p>
            <a:pPr lvl="1"/>
            <a:r>
              <a:rPr lang="en-US" dirty="0" smtClean="0"/>
              <a:t>2 million students paying an estimated $30 billion in tuition fees (The Economist, 26 February 2005)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0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EMI in Higher Education (Coleman, 2006)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Further asserts international influence of English</a:t>
            </a:r>
          </a:p>
          <a:p>
            <a:r>
              <a:rPr lang="en-US" dirty="0" smtClean="0"/>
              <a:t>“Microsoft Effect”: once a medium becomes dominant, it’s increasingly less practical to opt for something else</a:t>
            </a:r>
          </a:p>
          <a:p>
            <a:r>
              <a:rPr lang="en-US" dirty="0" smtClean="0"/>
              <a:t>Continues to create larger markets for English educational materials, smaller market for non-English ones</a:t>
            </a:r>
          </a:p>
          <a:p>
            <a:r>
              <a:rPr lang="en-US" dirty="0" smtClean="0"/>
              <a:t>Leads even further to idea that native English speakers do not need to be multilingual or study abroad, because “the rest of the world speaks English”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9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EMI in Higher Education (Coleman, 2006)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just lose linguistic diversity</a:t>
            </a:r>
          </a:p>
          <a:p>
            <a:r>
              <a:rPr lang="en-US" dirty="0" smtClean="0"/>
              <a:t>Lose diversity of approaches to learning, writing, presenting information, etc.</a:t>
            </a:r>
          </a:p>
          <a:p>
            <a:pPr lvl="1"/>
            <a:r>
              <a:rPr lang="en-US" dirty="0" smtClean="0"/>
              <a:t>E.g. French </a:t>
            </a:r>
            <a:r>
              <a:rPr 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these, anti-these, </a:t>
            </a:r>
            <a:r>
              <a:rPr lang="en-US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synthese</a:t>
            </a:r>
            <a:r>
              <a:rPr 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dirty="0" smtClean="0"/>
              <a:t>model of writing</a:t>
            </a:r>
          </a:p>
          <a:p>
            <a:pPr lvl="1"/>
            <a:r>
              <a:rPr lang="en-US" dirty="0" smtClean="0"/>
              <a:t>Different lecture styles of Italian, Spanish and German systems</a:t>
            </a:r>
          </a:p>
          <a:p>
            <a:r>
              <a:rPr lang="en-US" dirty="0" smtClean="0"/>
              <a:t>Lose diversity of research topics</a:t>
            </a:r>
          </a:p>
          <a:p>
            <a:pPr lvl="1"/>
            <a:r>
              <a:rPr lang="en-US" dirty="0" smtClean="0"/>
              <a:t>Local topics not researched because they will not be desired in English-language publications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2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EMI in Higher Education: Future of </a:t>
            </a:r>
            <a:r>
              <a:rPr lang="en-US" dirty="0" err="1" smtClean="0"/>
              <a:t>Diglossia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Diglossia</a:t>
            </a:r>
            <a:r>
              <a:rPr lang="en-US" dirty="0" smtClean="0"/>
              <a:t>: two languages with distinct purposes</a:t>
            </a:r>
          </a:p>
          <a:p>
            <a:r>
              <a:rPr lang="en-US" dirty="0" smtClean="0"/>
              <a:t>Local language: L1, for personal identity, local and national culture</a:t>
            </a:r>
          </a:p>
          <a:p>
            <a:r>
              <a:rPr lang="en-US" dirty="0" smtClean="0"/>
              <a:t>English: L2, for global communication, “utilitarian” (Coleman, 2006)</a:t>
            </a:r>
          </a:p>
          <a:p>
            <a:r>
              <a:rPr lang="en-US" dirty="0" smtClean="0"/>
              <a:t>But is it that simple?</a:t>
            </a:r>
          </a:p>
          <a:p>
            <a:r>
              <a:rPr lang="en-US" dirty="0" smtClean="0"/>
              <a:t>Does this create unfair advantage for native English speakers (who get to develop CALP in their L1 instead of their L2)?</a:t>
            </a:r>
          </a:p>
          <a:p>
            <a:r>
              <a:rPr lang="en-US" dirty="0" smtClean="0"/>
              <a:t>Does this privilege people who begin English at an earlier age, or have more access to English in EMI contexts?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04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Globalization and EMI (</a:t>
            </a:r>
            <a:r>
              <a:rPr lang="en-US" dirty="0" err="1" smtClean="0"/>
              <a:t>Altbach</a:t>
            </a:r>
            <a:r>
              <a:rPr lang="en-US" dirty="0" smtClean="0"/>
              <a:t>, 2006)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English-speaking countries benefit from research and economic communities using English; they don’t have to work as hard to enter international markets</a:t>
            </a:r>
          </a:p>
          <a:p>
            <a:r>
              <a:rPr lang="en-US" dirty="0" smtClean="0"/>
              <a:t>American university most widely-used model worldwide; it is an amalgam of medieval European universities, German research universities, and “homegrown concept of service to society” (p. 64)</a:t>
            </a:r>
          </a:p>
          <a:p>
            <a:r>
              <a:rPr lang="en-US" dirty="0" smtClean="0"/>
              <a:t>Globalization not new;  current scale, however, is unprecedented, especially given modern “knowledge economy”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39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Recommendation: </a:t>
            </a:r>
            <a:r>
              <a:rPr lang="en-US" dirty="0" err="1" smtClean="0"/>
              <a:t>Altbach</a:t>
            </a:r>
            <a:r>
              <a:rPr lang="en-US" dirty="0" smtClean="0"/>
              <a:t> 2006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American universities must continue to collaborate worldwide</a:t>
            </a:r>
          </a:p>
          <a:p>
            <a:pPr lvl="1"/>
            <a:r>
              <a:rPr lang="en-US" dirty="0" smtClean="0"/>
              <a:t>but make mutually beneficial agreements</a:t>
            </a:r>
          </a:p>
          <a:p>
            <a:pPr lvl="1"/>
            <a:r>
              <a:rPr lang="en-US" dirty="0" smtClean="0"/>
              <a:t>NOT advance hegemony of already powerful English academia and institutions</a:t>
            </a:r>
          </a:p>
          <a:p>
            <a:r>
              <a:rPr lang="en-US" dirty="0" smtClean="0"/>
              <a:t> Recognize that universities must respond to social, political and economic factors of their societies and stay relevant</a:t>
            </a:r>
          </a:p>
          <a:p>
            <a:pPr lvl="1"/>
            <a:r>
              <a:rPr lang="en-US" dirty="0" smtClean="0"/>
              <a:t>But this doesn’t mean there’s only one viable model (i.e. American/British educational system being exported with English Medium Instruction)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2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Inequalities (</a:t>
            </a:r>
            <a:r>
              <a:rPr lang="en-US" dirty="0" err="1" smtClean="0"/>
              <a:t>Altbach</a:t>
            </a:r>
            <a:r>
              <a:rPr lang="en-US" dirty="0" smtClean="0"/>
              <a:t>, 2006)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Much harder to enter into high level research or business worldwide</a:t>
            </a:r>
          </a:p>
          <a:p>
            <a:r>
              <a:rPr lang="en-US" dirty="0" smtClean="0"/>
              <a:t>As an individual, one must have content expertise AND relatively high level of English</a:t>
            </a:r>
          </a:p>
          <a:p>
            <a:pPr lvl="1"/>
            <a:r>
              <a:rPr lang="en-US" dirty="0" smtClean="0"/>
              <a:t>Arguably: also need exposure to cultural models from English, i.e. MBA in Business; Western writing and research practices in research</a:t>
            </a:r>
          </a:p>
          <a:p>
            <a:r>
              <a:rPr lang="en-US" dirty="0" smtClean="0"/>
              <a:t>As an institution or nation, one must have access to resources already to gain access to further resources…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10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Inequalities: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Does everyone have access to EMI in your country/system?</a:t>
            </a:r>
          </a:p>
          <a:p>
            <a:r>
              <a:rPr lang="en-US" dirty="0" smtClean="0"/>
              <a:t>Do different groups have different levels of language support? </a:t>
            </a:r>
          </a:p>
          <a:p>
            <a:r>
              <a:rPr lang="en-US" dirty="0" smtClean="0"/>
              <a:t>Do they also have different access to other kinds of support? (i.e. technology, tutors, time to study and learn) </a:t>
            </a:r>
          </a:p>
          <a:p>
            <a:r>
              <a:rPr lang="en-US" dirty="0" smtClean="0"/>
              <a:t>How do these work together to further privilege?</a:t>
            </a:r>
          </a:p>
          <a:p>
            <a:r>
              <a:rPr lang="en-US" dirty="0" smtClean="0"/>
              <a:t>Who do you think is “more likely to succeed” in your EMI settings?</a:t>
            </a:r>
          </a:p>
          <a:p>
            <a:r>
              <a:rPr lang="en-US" dirty="0" smtClean="0"/>
              <a:t>Are there ways to “level the playing field”?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34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EMI sounds like a good idea for a variety of reasons, but is not perfect</a:t>
            </a:r>
          </a:p>
          <a:p>
            <a:r>
              <a:rPr lang="en-US" dirty="0" smtClean="0"/>
              <a:t>May actually perpetuate inequality, among people in country, and worldwide</a:t>
            </a:r>
          </a:p>
          <a:p>
            <a:r>
              <a:rPr lang="en-US" dirty="0" smtClean="0"/>
              <a:t>Implementations are often not ideal</a:t>
            </a:r>
          </a:p>
          <a:p>
            <a:r>
              <a:rPr lang="en-US" dirty="0" smtClean="0"/>
              <a:t>Can lead to L1 loss, </a:t>
            </a:r>
            <a:r>
              <a:rPr lang="en-US" dirty="0" err="1" smtClean="0"/>
              <a:t>diglossia</a:t>
            </a:r>
            <a:endParaRPr lang="en-US" dirty="0"/>
          </a:p>
          <a:p>
            <a:r>
              <a:rPr lang="en-US" dirty="0" smtClean="0"/>
              <a:t>Important to consider possible inequalities at all levels of </a:t>
            </a:r>
            <a:r>
              <a:rPr lang="en-US" smtClean="0"/>
              <a:t>EMI systems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5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EMI: A Great Idea,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lot of positive attitudes from students and instructors (Ball &amp; Lindsay, 2013; Costa &amp; Coleman, 2013; Jensen &amp; </a:t>
            </a:r>
            <a:r>
              <a:rPr lang="en-US" dirty="0" err="1" smtClean="0"/>
              <a:t>Thogersen</a:t>
            </a:r>
            <a:r>
              <a:rPr lang="en-US" dirty="0" smtClean="0"/>
              <a:t>, 2011; </a:t>
            </a:r>
            <a:r>
              <a:rPr lang="en-US" dirty="0" err="1" smtClean="0"/>
              <a:t>Pecorari</a:t>
            </a:r>
            <a:r>
              <a:rPr lang="en-US" dirty="0" smtClean="0"/>
              <a:t> et al., 2011)</a:t>
            </a:r>
          </a:p>
          <a:p>
            <a:r>
              <a:rPr lang="en-US" dirty="0" smtClean="0"/>
              <a:t>Many stakeholders believe it will increase access to global markets and research communities, lead to more development (</a:t>
            </a:r>
            <a:r>
              <a:rPr lang="en-US" dirty="0" err="1" smtClean="0"/>
              <a:t>Dearden</a:t>
            </a:r>
            <a:r>
              <a:rPr lang="en-US" dirty="0" smtClean="0"/>
              <a:t>, 2014)</a:t>
            </a:r>
          </a:p>
          <a:p>
            <a:r>
              <a:rPr lang="en-US" dirty="0" smtClean="0"/>
              <a:t>Will prepare students for study and work abroad, improve their chances for employment (</a:t>
            </a:r>
            <a:r>
              <a:rPr lang="en-US" dirty="0" err="1" smtClean="0"/>
              <a:t>Airey</a:t>
            </a:r>
            <a:r>
              <a:rPr lang="en-US" dirty="0" smtClean="0"/>
              <a:t>, 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8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side…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Faculty/student resistance to EMI too (</a:t>
            </a:r>
            <a:r>
              <a:rPr lang="en-US" dirty="0" err="1" smtClean="0"/>
              <a:t>Doiz</a:t>
            </a:r>
            <a:r>
              <a:rPr lang="en-US" dirty="0" smtClean="0"/>
              <a:t> et al., 2013; </a:t>
            </a:r>
            <a:r>
              <a:rPr lang="en-US" dirty="0" err="1" smtClean="0"/>
              <a:t>Tange</a:t>
            </a:r>
            <a:r>
              <a:rPr lang="en-US" dirty="0" smtClean="0"/>
              <a:t>, 2012; Webb, 2002)</a:t>
            </a:r>
          </a:p>
          <a:p>
            <a:r>
              <a:rPr lang="en-US" dirty="0" smtClean="0"/>
              <a:t>Lack of evidence so far that EMI actually leads to development in developing nations (Gray, 2012)</a:t>
            </a:r>
          </a:p>
          <a:p>
            <a:r>
              <a:rPr lang="en-US" dirty="0" smtClean="0"/>
              <a:t>May be leading to increased inequality in EMI contexts worldwide (Costa &amp; Coleman, 2013; Cots, 2013; </a:t>
            </a:r>
            <a:r>
              <a:rPr lang="en-US" dirty="0" err="1" smtClean="0"/>
              <a:t>Graddol</a:t>
            </a:r>
            <a:r>
              <a:rPr lang="en-US" dirty="0" smtClean="0"/>
              <a:t>, 2006; Hu, 2009; </a:t>
            </a:r>
            <a:r>
              <a:rPr lang="en-US" dirty="0" err="1" smtClean="0"/>
              <a:t>Piller</a:t>
            </a:r>
            <a:r>
              <a:rPr lang="en-US" dirty="0" smtClean="0"/>
              <a:t> &amp; Cho, 2013; Wilkinson, 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2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if idealized EMI really does lead to individual and systemic advantages, most implementations of EMI are not ideal</a:t>
            </a:r>
          </a:p>
          <a:p>
            <a:pPr lvl="1"/>
            <a:r>
              <a:rPr lang="en-US" dirty="0" smtClean="0"/>
              <a:t>Actual language and teaching practices by EMI students and teachers are more important than a policy or plan for gaining benefits (Hu &amp; Lei, 2014)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99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 and L1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lead to loss of (or non-development of) L1 in fields (Ammon, 2008; </a:t>
            </a:r>
            <a:r>
              <a:rPr lang="en-US" dirty="0" err="1" smtClean="0"/>
              <a:t>Brocke-Utne</a:t>
            </a:r>
            <a:r>
              <a:rPr lang="en-US" dirty="0" smtClean="0"/>
              <a:t>, 2007; </a:t>
            </a:r>
            <a:r>
              <a:rPr lang="en-US" dirty="0" err="1" smtClean="0"/>
              <a:t>Phillipson</a:t>
            </a:r>
            <a:r>
              <a:rPr lang="en-US" dirty="0" smtClean="0"/>
              <a:t>, 2003)</a:t>
            </a:r>
          </a:p>
          <a:p>
            <a:r>
              <a:rPr lang="en-US" dirty="0" smtClean="0"/>
              <a:t>English becomes privileged, unfair treatment of L1 (Brock-</a:t>
            </a:r>
            <a:r>
              <a:rPr lang="en-US" dirty="0" err="1" smtClean="0"/>
              <a:t>Utne</a:t>
            </a:r>
            <a:r>
              <a:rPr lang="en-US" dirty="0" smtClean="0"/>
              <a:t>, 2007; van </a:t>
            </a:r>
            <a:r>
              <a:rPr lang="en-US" dirty="0" err="1" smtClean="0"/>
              <a:t>Parijs</a:t>
            </a:r>
            <a:r>
              <a:rPr lang="en-US" dirty="0" smtClean="0"/>
              <a:t>, 2004)</a:t>
            </a:r>
          </a:p>
          <a:p>
            <a:r>
              <a:rPr lang="en-US" dirty="0" smtClean="0"/>
              <a:t>Employability in home country: Can EMI graduates function in L1? (</a:t>
            </a:r>
            <a:r>
              <a:rPr lang="en-US" dirty="0" err="1" smtClean="0"/>
              <a:t>Melis</a:t>
            </a:r>
            <a:r>
              <a:rPr lang="en-US" dirty="0" smtClean="0"/>
              <a:t>, 2010)</a:t>
            </a:r>
          </a:p>
        </p:txBody>
      </p:sp>
    </p:spTree>
    <p:extLst>
      <p:ext uri="{BB962C8B-B14F-4D97-AF65-F5344CB8AC3E}">
        <p14:creationId xmlns:p14="http://schemas.microsoft.com/office/powerpoint/2010/main" val="344603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Critiques of English as Lingua Franca (ELF)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Any large scale lingua franca leads to death of other languages (e.g. Fruehauf, 1997; Price, 1984, 2000; </a:t>
            </a:r>
            <a:r>
              <a:rPr lang="en-US" dirty="0" err="1" smtClean="0"/>
              <a:t>Skutnabb-Kangas</a:t>
            </a:r>
            <a:r>
              <a:rPr lang="en-US" dirty="0" smtClean="0"/>
              <a:t>, 2001; Swales, 1997)</a:t>
            </a:r>
          </a:p>
          <a:p>
            <a:r>
              <a:rPr lang="en-US" dirty="0" smtClean="0"/>
              <a:t>These language deaths might be viewed as “voluntary” because people choose to learn and use English instead of local languages at a variety of levels (students, teachers, administrators, policymakers); questionable assertion given supposed opportunities associated with English (Coleman, 2006)</a:t>
            </a:r>
          </a:p>
          <a:p>
            <a:r>
              <a:rPr lang="en-US" dirty="0" smtClean="0"/>
              <a:t>ELF privileges capitalist and imperialist systems, leads to violations of community and human rights (</a:t>
            </a:r>
            <a:r>
              <a:rPr lang="en-US" dirty="0" err="1" smtClean="0"/>
              <a:t>Kachru</a:t>
            </a:r>
            <a:r>
              <a:rPr lang="en-US" dirty="0" smtClean="0"/>
              <a:t> ,1992; </a:t>
            </a:r>
            <a:r>
              <a:rPr lang="en-US" dirty="0" err="1" smtClean="0"/>
              <a:t>Phillipson</a:t>
            </a:r>
            <a:r>
              <a:rPr lang="en-US" dirty="0" smtClean="0"/>
              <a:t>, 1992, 2003; </a:t>
            </a:r>
            <a:r>
              <a:rPr lang="en-US" dirty="0" err="1" smtClean="0"/>
              <a:t>Widdowson</a:t>
            </a:r>
            <a:r>
              <a:rPr lang="en-US" dirty="0" smtClean="0"/>
              <a:t>, 1993, etc.)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8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English as a Lingua Franca: whose English?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“asymmetrical dominance” when non-native speakers of English must communicate and compete with native speakers (Ammon, 1991)</a:t>
            </a:r>
          </a:p>
          <a:p>
            <a:r>
              <a:rPr lang="en-US" dirty="0" smtClean="0"/>
              <a:t>BUT, already more non-native English than native English speakers worldwide (</a:t>
            </a:r>
            <a:r>
              <a:rPr lang="en-US" dirty="0" err="1" smtClean="0"/>
              <a:t>Kachru</a:t>
            </a:r>
            <a:r>
              <a:rPr lang="en-US" dirty="0" smtClean="0"/>
              <a:t>, 1996; Crystal, 2003)</a:t>
            </a:r>
          </a:p>
          <a:p>
            <a:r>
              <a:rPr lang="en-US" dirty="0" smtClean="0"/>
              <a:t>Soon “World English” may be dominant or at least widely accepted variety, instead of native-speaker normed variety (</a:t>
            </a:r>
            <a:r>
              <a:rPr lang="en-US" dirty="0" err="1" smtClean="0"/>
              <a:t>Ritzen</a:t>
            </a:r>
            <a:r>
              <a:rPr lang="en-US" dirty="0" smtClean="0"/>
              <a:t>, 2004)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358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English as a Lingua Franca: Whose English?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Watch a few minutes of the following two videos.  Who is the native English speaker? Who is clearer to understand?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https://www.youtube.com/watch?v=pmvwuh8qh-o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https://www.youtube.com/watch?v=03iwAY4KlIU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chru's_three_circles_of_Englis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447800"/>
            <a:ext cx="3781425" cy="3952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907" y="5400675"/>
            <a:ext cx="726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Kachru’s</a:t>
            </a:r>
            <a:r>
              <a:rPr lang="en-US" sz="2400" dirty="0" smtClean="0"/>
              <a:t>  3 circles of English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556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1638</TotalTime>
  <Words>1751</Words>
  <Application>Microsoft Macintosh PowerPoint</Application>
  <PresentationFormat>On-screen Show (4:3)</PresentationFormat>
  <Paragraphs>118</Paragraphs>
  <Slides>19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Breeze</vt:lpstr>
      <vt:lpstr>Problematizing EMI</vt:lpstr>
      <vt:lpstr>EMI: A Great Idea, right?</vt:lpstr>
      <vt:lpstr>Another side…</vt:lpstr>
      <vt:lpstr>Furthermore…</vt:lpstr>
      <vt:lpstr>EMI and L1 </vt:lpstr>
      <vt:lpstr>Critiques of English as Lingua Franca (ELF)</vt:lpstr>
      <vt:lpstr>English as a Lingua Franca: whose English?</vt:lpstr>
      <vt:lpstr>English as a Lingua Franca: Whose English?</vt:lpstr>
      <vt:lpstr>PowerPoint Presentation</vt:lpstr>
      <vt:lpstr>PowerPoint Presentation</vt:lpstr>
      <vt:lpstr>Higher education</vt:lpstr>
      <vt:lpstr>EMI in Higher Education (Coleman, 2006)</vt:lpstr>
      <vt:lpstr>EMI in Higher Education (Coleman, 2006)</vt:lpstr>
      <vt:lpstr>EMI in Higher Education: Future of Diglossia?</vt:lpstr>
      <vt:lpstr>Globalization and EMI (Altbach, 2006)</vt:lpstr>
      <vt:lpstr>Recommendation: Altbach 2006 </vt:lpstr>
      <vt:lpstr>Inequalities (Altbach, 2006)</vt:lpstr>
      <vt:lpstr>Inequalities: considerations</vt:lpstr>
      <vt:lpstr>Summary</vt:lpstr>
    </vt:vector>
  </TitlesOfParts>
  <Company>University of Arizona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Problematizing EMI</dc:title>
  <dc:creator>COH</dc:creator>
  <cp:lastModifiedBy>COH</cp:lastModifiedBy>
  <cp:revision>47</cp:revision>
  <dcterms:created xsi:type="dcterms:W3CDTF">2015-04-25T16:37:59Z</dcterms:created>
  <dcterms:modified xsi:type="dcterms:W3CDTF">2017-01-27T19:17:24Z</dcterms:modified>
</cp:coreProperties>
</file>