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8" r:id="rId4"/>
    <p:sldId id="258" r:id="rId5"/>
    <p:sldId id="259" r:id="rId6"/>
    <p:sldId id="260" r:id="rId7"/>
    <p:sldId id="261" r:id="rId8"/>
    <p:sldId id="262" r:id="rId9"/>
    <p:sldId id="263" r:id="rId10"/>
    <p:sldId id="264" r:id="rId11"/>
    <p:sldId id="265" r:id="rId12"/>
    <p:sldId id="266" r:id="rId13"/>
    <p:sldId id="267"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6" d="100"/>
          <a:sy n="96" d="100"/>
        </p:scale>
        <p:origin x="-114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0BE4F5-DDAC-694E-A934-6525F3D24016}"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E3B64-8C9B-944C-AC5B-7B25DEE1667A}" type="slidenum">
              <a:rPr lang="en-US" smtClean="0"/>
              <a:t>‹#›</a:t>
            </a:fld>
            <a:endParaRPr lang="en-US"/>
          </a:p>
        </p:txBody>
      </p:sp>
    </p:spTree>
    <p:extLst>
      <p:ext uri="{BB962C8B-B14F-4D97-AF65-F5344CB8AC3E}">
        <p14:creationId xmlns:p14="http://schemas.microsoft.com/office/powerpoint/2010/main" val="979962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0BE4F5-DDAC-694E-A934-6525F3D24016}"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E3B64-8C9B-944C-AC5B-7B25DEE1667A}" type="slidenum">
              <a:rPr lang="en-US" smtClean="0"/>
              <a:t>‹#›</a:t>
            </a:fld>
            <a:endParaRPr lang="en-US"/>
          </a:p>
        </p:txBody>
      </p:sp>
    </p:spTree>
    <p:extLst>
      <p:ext uri="{BB962C8B-B14F-4D97-AF65-F5344CB8AC3E}">
        <p14:creationId xmlns:p14="http://schemas.microsoft.com/office/powerpoint/2010/main" val="228590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0BE4F5-DDAC-694E-A934-6525F3D24016}"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E3B64-8C9B-944C-AC5B-7B25DEE1667A}" type="slidenum">
              <a:rPr lang="en-US" smtClean="0"/>
              <a:t>‹#›</a:t>
            </a:fld>
            <a:endParaRPr lang="en-US"/>
          </a:p>
        </p:txBody>
      </p:sp>
    </p:spTree>
    <p:extLst>
      <p:ext uri="{BB962C8B-B14F-4D97-AF65-F5344CB8AC3E}">
        <p14:creationId xmlns:p14="http://schemas.microsoft.com/office/powerpoint/2010/main" val="1800659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extLst>
      <p:ext uri="{BB962C8B-B14F-4D97-AF65-F5344CB8AC3E}">
        <p14:creationId xmlns:p14="http://schemas.microsoft.com/office/powerpoint/2010/main" val="2578473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0BE4F5-DDAC-694E-A934-6525F3D24016}"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E3B64-8C9B-944C-AC5B-7B25DEE1667A}" type="slidenum">
              <a:rPr lang="en-US" smtClean="0"/>
              <a:t>‹#›</a:t>
            </a:fld>
            <a:endParaRPr lang="en-US"/>
          </a:p>
        </p:txBody>
      </p:sp>
    </p:spTree>
    <p:extLst>
      <p:ext uri="{BB962C8B-B14F-4D97-AF65-F5344CB8AC3E}">
        <p14:creationId xmlns:p14="http://schemas.microsoft.com/office/powerpoint/2010/main" val="1653383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0BE4F5-DDAC-694E-A934-6525F3D24016}"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E3B64-8C9B-944C-AC5B-7B25DEE1667A}" type="slidenum">
              <a:rPr lang="en-US" smtClean="0"/>
              <a:t>‹#›</a:t>
            </a:fld>
            <a:endParaRPr lang="en-US"/>
          </a:p>
        </p:txBody>
      </p:sp>
    </p:spTree>
    <p:extLst>
      <p:ext uri="{BB962C8B-B14F-4D97-AF65-F5344CB8AC3E}">
        <p14:creationId xmlns:p14="http://schemas.microsoft.com/office/powerpoint/2010/main" val="2020182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0BE4F5-DDAC-694E-A934-6525F3D24016}" type="datetimeFigureOut">
              <a:rPr lang="en-US" smtClean="0"/>
              <a:t>1/11/17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E3B64-8C9B-944C-AC5B-7B25DEE1667A}" type="slidenum">
              <a:rPr lang="en-US" smtClean="0"/>
              <a:t>‹#›</a:t>
            </a:fld>
            <a:endParaRPr lang="en-US"/>
          </a:p>
        </p:txBody>
      </p:sp>
    </p:spTree>
    <p:extLst>
      <p:ext uri="{BB962C8B-B14F-4D97-AF65-F5344CB8AC3E}">
        <p14:creationId xmlns:p14="http://schemas.microsoft.com/office/powerpoint/2010/main" val="3933905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0BE4F5-DDAC-694E-A934-6525F3D24016}" type="datetimeFigureOut">
              <a:rPr lang="en-US" smtClean="0"/>
              <a:t>1/11/17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AE3B64-8C9B-944C-AC5B-7B25DEE1667A}" type="slidenum">
              <a:rPr lang="en-US" smtClean="0"/>
              <a:t>‹#›</a:t>
            </a:fld>
            <a:endParaRPr lang="en-US"/>
          </a:p>
        </p:txBody>
      </p:sp>
    </p:spTree>
    <p:extLst>
      <p:ext uri="{BB962C8B-B14F-4D97-AF65-F5344CB8AC3E}">
        <p14:creationId xmlns:p14="http://schemas.microsoft.com/office/powerpoint/2010/main" val="121149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0BE4F5-DDAC-694E-A934-6525F3D24016}" type="datetimeFigureOut">
              <a:rPr lang="en-US" smtClean="0"/>
              <a:t>1/11/17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AE3B64-8C9B-944C-AC5B-7B25DEE1667A}" type="slidenum">
              <a:rPr lang="en-US" smtClean="0"/>
              <a:t>‹#›</a:t>
            </a:fld>
            <a:endParaRPr lang="en-US"/>
          </a:p>
        </p:txBody>
      </p:sp>
    </p:spTree>
    <p:extLst>
      <p:ext uri="{BB962C8B-B14F-4D97-AF65-F5344CB8AC3E}">
        <p14:creationId xmlns:p14="http://schemas.microsoft.com/office/powerpoint/2010/main" val="139707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0BE4F5-DDAC-694E-A934-6525F3D24016}" type="datetimeFigureOut">
              <a:rPr lang="en-US" smtClean="0"/>
              <a:t>1/11/17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AE3B64-8C9B-944C-AC5B-7B25DEE1667A}" type="slidenum">
              <a:rPr lang="en-US" smtClean="0"/>
              <a:t>‹#›</a:t>
            </a:fld>
            <a:endParaRPr lang="en-US"/>
          </a:p>
        </p:txBody>
      </p:sp>
    </p:spTree>
    <p:extLst>
      <p:ext uri="{BB962C8B-B14F-4D97-AF65-F5344CB8AC3E}">
        <p14:creationId xmlns:p14="http://schemas.microsoft.com/office/powerpoint/2010/main" val="3276738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0BE4F5-DDAC-694E-A934-6525F3D24016}" type="datetimeFigureOut">
              <a:rPr lang="en-US" smtClean="0"/>
              <a:t>1/11/17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E3B64-8C9B-944C-AC5B-7B25DEE1667A}" type="slidenum">
              <a:rPr lang="en-US" smtClean="0"/>
              <a:t>‹#›</a:t>
            </a:fld>
            <a:endParaRPr lang="en-US"/>
          </a:p>
        </p:txBody>
      </p:sp>
    </p:spTree>
    <p:extLst>
      <p:ext uri="{BB962C8B-B14F-4D97-AF65-F5344CB8AC3E}">
        <p14:creationId xmlns:p14="http://schemas.microsoft.com/office/powerpoint/2010/main" val="727863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0BE4F5-DDAC-694E-A934-6525F3D24016}" type="datetimeFigureOut">
              <a:rPr lang="en-US" smtClean="0"/>
              <a:t>1/11/17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E3B64-8C9B-944C-AC5B-7B25DEE1667A}" type="slidenum">
              <a:rPr lang="en-US" smtClean="0"/>
              <a:t>‹#›</a:t>
            </a:fld>
            <a:endParaRPr lang="en-US"/>
          </a:p>
        </p:txBody>
      </p:sp>
    </p:spTree>
    <p:extLst>
      <p:ext uri="{BB962C8B-B14F-4D97-AF65-F5344CB8AC3E}">
        <p14:creationId xmlns:p14="http://schemas.microsoft.com/office/powerpoint/2010/main" val="10003910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0BE4F5-DDAC-694E-A934-6525F3D24016}" type="datetimeFigureOut">
              <a:rPr lang="en-US" smtClean="0"/>
              <a:t>1/11/17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E3B64-8C9B-944C-AC5B-7B25DEE1667A}" type="slidenum">
              <a:rPr lang="en-US" smtClean="0"/>
              <a:t>‹#›</a:t>
            </a:fld>
            <a:endParaRPr lang="en-US"/>
          </a:p>
        </p:txBody>
      </p:sp>
    </p:spTree>
    <p:extLst>
      <p:ext uri="{BB962C8B-B14F-4D97-AF65-F5344CB8AC3E}">
        <p14:creationId xmlns:p14="http://schemas.microsoft.com/office/powerpoint/2010/main" val="3160486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EMI Assessment Issues</a:t>
            </a:r>
            <a:endParaRPr lang="en-US" dirty="0"/>
          </a:p>
        </p:txBody>
      </p:sp>
      <p:sp>
        <p:nvSpPr>
          <p:cNvPr id="3" name="Subtitle 2"/>
          <p:cNvSpPr>
            <a:spLocks noGrp="1"/>
          </p:cNvSpPr>
          <p:nvPr>
            <p:ph type="subTitle" idx="1"/>
          </p:nvPr>
        </p:nvSpPr>
        <p:spPr/>
        <p:txBody>
          <a:bodyPr/>
          <a:lstStyle/>
          <a:p>
            <a:r>
              <a:rPr lang="en-US" dirty="0" smtClean="0"/>
              <a:t>Week 1</a:t>
            </a:r>
          </a:p>
          <a:p>
            <a:r>
              <a:rPr lang="en-US" dirty="0" smtClean="0"/>
              <a:t>CATT Hybrid</a:t>
            </a:r>
            <a:endParaRPr lang="en-US" dirty="0"/>
          </a:p>
        </p:txBody>
      </p:sp>
    </p:spTree>
    <p:extLst>
      <p:ext uri="{BB962C8B-B14F-4D97-AF65-F5344CB8AC3E}">
        <p14:creationId xmlns:p14="http://schemas.microsoft.com/office/powerpoint/2010/main" val="1936403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Student Reliability:</a:t>
            </a:r>
            <a:endParaRPr lang="en-US" dirty="0"/>
          </a:p>
        </p:txBody>
      </p:sp>
      <p:sp>
        <p:nvSpPr>
          <p:cNvPr id="5" name="Subtitle 4"/>
          <p:cNvSpPr>
            <a:spLocks noGrp="1"/>
          </p:cNvSpPr>
          <p:nvPr>
            <p:ph type="subTitle" idx="1"/>
          </p:nvPr>
        </p:nvSpPr>
        <p:spPr/>
        <p:txBody>
          <a:bodyPr/>
          <a:lstStyle/>
          <a:p>
            <a:r>
              <a:rPr lang="en-US" dirty="0" smtClean="0"/>
              <a:t>Possible Solutions</a:t>
            </a:r>
            <a:endParaRPr lang="en-US" dirty="0"/>
          </a:p>
        </p:txBody>
      </p:sp>
      <p:pic>
        <p:nvPicPr>
          <p:cNvPr id="7" name="Picture Placeholder 6"/>
          <p:cNvPicPr>
            <a:picLocks noGrp="1" noChangeAspect="1"/>
          </p:cNvPicPr>
          <p:nvPr>
            <p:ph type="pic" idx="13"/>
          </p:nvPr>
        </p:nvPicPr>
        <p:blipFill>
          <a:blip r:embed="rId2"/>
          <a:srcRect l="-60922" r="-60922"/>
          <a:stretch>
            <a:fillRect/>
          </a:stretch>
        </p:blipFill>
        <p:spPr/>
      </p:pic>
    </p:spTree>
    <p:extLst>
      <p:ext uri="{BB962C8B-B14F-4D97-AF65-F5344CB8AC3E}">
        <p14:creationId xmlns:p14="http://schemas.microsoft.com/office/powerpoint/2010/main" val="204793496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Solutions</a:t>
            </a:r>
            <a:endParaRPr lang="en-US" dirty="0"/>
          </a:p>
        </p:txBody>
      </p:sp>
      <p:sp>
        <p:nvSpPr>
          <p:cNvPr id="6" name="Content Placeholder 5"/>
          <p:cNvSpPr>
            <a:spLocks noGrp="1"/>
          </p:cNvSpPr>
          <p:nvPr>
            <p:ph idx="1"/>
          </p:nvPr>
        </p:nvSpPr>
        <p:spPr/>
        <p:txBody>
          <a:bodyPr/>
          <a:lstStyle/>
          <a:p>
            <a:endParaRPr lang="en-US" dirty="0" smtClean="0"/>
          </a:p>
          <a:p>
            <a:r>
              <a:rPr lang="en-US" dirty="0" smtClean="0"/>
              <a:t>Have a practice test before giving a graded one. The content of the questions can be different, but it can have the same directions and question types. This helps students understand the test language and what is expected of them. </a:t>
            </a:r>
            <a:endParaRPr lang="en-US" dirty="0"/>
          </a:p>
        </p:txBody>
      </p:sp>
    </p:spTree>
    <p:extLst>
      <p:ext uri="{BB962C8B-B14F-4D97-AF65-F5344CB8AC3E}">
        <p14:creationId xmlns:p14="http://schemas.microsoft.com/office/powerpoint/2010/main" val="143220741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endParaRPr lang="en-US" dirty="0" smtClean="0"/>
          </a:p>
          <a:p>
            <a:r>
              <a:rPr lang="en-US" dirty="0" smtClean="0"/>
              <a:t>Scaffold the use of English during the semester. Use less English and more </a:t>
            </a:r>
            <a:r>
              <a:rPr lang="en-US" dirty="0" smtClean="0"/>
              <a:t>of the home language </a:t>
            </a:r>
            <a:r>
              <a:rPr lang="en-US" dirty="0" smtClean="0"/>
              <a:t>at first and slowly use more English as the semester progresses. We do this with content; it makes sense to do the same with English as they build confidence and learn more. </a:t>
            </a:r>
            <a:endParaRPr lang="en-US" dirty="0"/>
          </a:p>
        </p:txBody>
      </p:sp>
    </p:spTree>
    <p:extLst>
      <p:ext uri="{BB962C8B-B14F-4D97-AF65-F5344CB8AC3E}">
        <p14:creationId xmlns:p14="http://schemas.microsoft.com/office/powerpoint/2010/main" val="254427906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endParaRPr lang="en-US" dirty="0" smtClean="0"/>
          </a:p>
          <a:p>
            <a:r>
              <a:rPr lang="en-US" dirty="0" smtClean="0"/>
              <a:t>Be aware of when students are struggling with language and either provide the extra support they need with elements such as modified materials, visuals, etc. or adjust the amount of English used. </a:t>
            </a:r>
            <a:endParaRPr lang="en-US" dirty="0"/>
          </a:p>
        </p:txBody>
      </p:sp>
      <p:pic>
        <p:nvPicPr>
          <p:cNvPr id="4" name="Picture 3"/>
          <p:cNvPicPr>
            <a:picLocks noChangeAspect="1"/>
          </p:cNvPicPr>
          <p:nvPr/>
        </p:nvPicPr>
        <p:blipFill>
          <a:blip r:embed="rId2"/>
          <a:stretch>
            <a:fillRect/>
          </a:stretch>
        </p:blipFill>
        <p:spPr>
          <a:xfrm>
            <a:off x="3266789" y="4181824"/>
            <a:ext cx="2546064" cy="1966959"/>
          </a:xfrm>
          <a:prstGeom prst="rect">
            <a:avLst/>
          </a:prstGeom>
        </p:spPr>
      </p:pic>
    </p:spTree>
    <p:extLst>
      <p:ext uri="{BB962C8B-B14F-4D97-AF65-F5344CB8AC3E}">
        <p14:creationId xmlns:p14="http://schemas.microsoft.com/office/powerpoint/2010/main" val="43623460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Summing it up</a:t>
            </a:r>
            <a:endParaRPr lang="en-US" dirty="0"/>
          </a:p>
        </p:txBody>
      </p:sp>
      <p:sp>
        <p:nvSpPr>
          <p:cNvPr id="3" name="Content Placeholder 2"/>
          <p:cNvSpPr>
            <a:spLocks noGrp="1"/>
          </p:cNvSpPr>
          <p:nvPr>
            <p:ph idx="1"/>
          </p:nvPr>
        </p:nvSpPr>
        <p:spPr/>
        <p:txBody>
          <a:bodyPr/>
          <a:lstStyle/>
          <a:p>
            <a:pPr marL="457200" indent="-457200">
              <a:buAutoNum type="arabicPeriod"/>
            </a:pPr>
            <a:r>
              <a:rPr lang="en-US" dirty="0" smtClean="0"/>
              <a:t>What are some EMI-related assessment issues?</a:t>
            </a:r>
          </a:p>
          <a:p>
            <a:pPr marL="457200" indent="-457200">
              <a:buAutoNum type="arabicPeriod"/>
            </a:pPr>
            <a:r>
              <a:rPr lang="en-US" dirty="0" smtClean="0"/>
              <a:t>What are some problems related to student reliability?</a:t>
            </a:r>
          </a:p>
          <a:p>
            <a:pPr marL="457200" indent="-457200">
              <a:buAutoNum type="arabicPeriod"/>
            </a:pPr>
            <a:r>
              <a:rPr lang="en-US" dirty="0" smtClean="0"/>
              <a:t>What are some solutions to those problems? </a:t>
            </a:r>
          </a:p>
        </p:txBody>
      </p:sp>
    </p:spTree>
    <p:extLst>
      <p:ext uri="{BB962C8B-B14F-4D97-AF65-F5344CB8AC3E}">
        <p14:creationId xmlns:p14="http://schemas.microsoft.com/office/powerpoint/2010/main" val="1529813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EMI Assessment Issues</a:t>
            </a:r>
            <a:endParaRPr lang="en-US" dirty="0"/>
          </a:p>
        </p:txBody>
      </p:sp>
      <p:sp>
        <p:nvSpPr>
          <p:cNvPr id="3" name="Content Placeholder 2"/>
          <p:cNvSpPr>
            <a:spLocks noGrp="1"/>
          </p:cNvSpPr>
          <p:nvPr>
            <p:ph idx="1"/>
          </p:nvPr>
        </p:nvSpPr>
        <p:spPr/>
        <p:txBody>
          <a:bodyPr/>
          <a:lstStyle/>
          <a:p>
            <a:endParaRPr lang="en-US" dirty="0" smtClean="0"/>
          </a:p>
          <a:p>
            <a:r>
              <a:rPr lang="en-US" dirty="0" smtClean="0"/>
              <a:t>When using a rubric for a writing assignment or presentation, be careful that the criterion is focused on content knowledge and not language use.</a:t>
            </a:r>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3201950" y="3538099"/>
            <a:ext cx="2660986" cy="2349239"/>
          </a:xfrm>
          <a:prstGeom prst="rect">
            <a:avLst/>
          </a:prstGeom>
        </p:spPr>
      </p:pic>
    </p:spTree>
    <p:extLst>
      <p:ext uri="{BB962C8B-B14F-4D97-AF65-F5344CB8AC3E}">
        <p14:creationId xmlns:p14="http://schemas.microsoft.com/office/powerpoint/2010/main" val="202379822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EMI Assessment Issues</a:t>
            </a:r>
            <a:endParaRPr lang="en-US" dirty="0"/>
          </a:p>
        </p:txBody>
      </p:sp>
      <p:sp>
        <p:nvSpPr>
          <p:cNvPr id="3" name="Content Placeholder 2"/>
          <p:cNvSpPr>
            <a:spLocks noGrp="1"/>
          </p:cNvSpPr>
          <p:nvPr>
            <p:ph idx="1"/>
          </p:nvPr>
        </p:nvSpPr>
        <p:spPr>
          <a:xfrm>
            <a:off x="211651" y="1283291"/>
            <a:ext cx="8704162" cy="5172853"/>
          </a:xfrm>
        </p:spPr>
        <p:txBody>
          <a:bodyPr>
            <a:normAutofit lnSpcReduction="10000"/>
          </a:bodyPr>
          <a:lstStyle/>
          <a:p>
            <a:r>
              <a:rPr lang="en-US" dirty="0" smtClean="0"/>
              <a:t>Make explicit your language and content expectations in assessments:</a:t>
            </a:r>
          </a:p>
          <a:p>
            <a:pPr lvl="1"/>
            <a:r>
              <a:rPr lang="en-US" dirty="0" smtClean="0"/>
              <a:t>Must students understand all test questions in English?</a:t>
            </a:r>
          </a:p>
          <a:p>
            <a:pPr lvl="1"/>
            <a:r>
              <a:rPr lang="en-US" dirty="0" smtClean="0"/>
              <a:t>Must they produce short answers written in English during time-limited tests?</a:t>
            </a:r>
          </a:p>
          <a:p>
            <a:pPr lvl="1"/>
            <a:r>
              <a:rPr lang="en-US" dirty="0" smtClean="0"/>
              <a:t>Is code-switching allowed in their production on tests?</a:t>
            </a:r>
          </a:p>
          <a:p>
            <a:pPr lvl="1"/>
            <a:r>
              <a:rPr lang="en-US" dirty="0" smtClean="0"/>
              <a:t>Are you evaluating their language usage (grammar, vocabulary diversity, etc.), or only the content they express with it (in tests, research papers, </a:t>
            </a:r>
            <a:r>
              <a:rPr lang="en-US" smtClean="0"/>
              <a:t>presentations, etc</a:t>
            </a:r>
            <a:r>
              <a:rPr lang="en-US" dirty="0" smtClean="0"/>
              <a:t>.)?</a:t>
            </a:r>
          </a:p>
          <a:p>
            <a:pPr marL="457200" lvl="1" indent="0">
              <a:buNone/>
            </a:pPr>
            <a:endParaRPr lang="en-US" dirty="0" smtClean="0"/>
          </a:p>
          <a:p>
            <a:pPr lvl="1"/>
            <a:endParaRPr lang="en-US" dirty="0"/>
          </a:p>
        </p:txBody>
      </p:sp>
    </p:spTree>
    <p:extLst>
      <p:ext uri="{BB962C8B-B14F-4D97-AF65-F5344CB8AC3E}">
        <p14:creationId xmlns:p14="http://schemas.microsoft.com/office/powerpoint/2010/main" val="1044515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EMI Assessment Issues</a:t>
            </a:r>
          </a:p>
        </p:txBody>
      </p:sp>
      <p:sp>
        <p:nvSpPr>
          <p:cNvPr id="3" name="Content Placeholder 2"/>
          <p:cNvSpPr>
            <a:spLocks noGrp="1"/>
          </p:cNvSpPr>
          <p:nvPr>
            <p:ph idx="1"/>
          </p:nvPr>
        </p:nvSpPr>
        <p:spPr/>
        <p:txBody>
          <a:bodyPr/>
          <a:lstStyle/>
          <a:p>
            <a:endParaRPr lang="en-US" dirty="0" smtClean="0"/>
          </a:p>
          <a:p>
            <a:r>
              <a:rPr lang="en-US" dirty="0"/>
              <a:t>I</a:t>
            </a:r>
            <a:r>
              <a:rPr lang="en-US" dirty="0" smtClean="0"/>
              <a:t>f </a:t>
            </a:r>
            <a:r>
              <a:rPr lang="en-US" dirty="0" smtClean="0"/>
              <a:t>a student’s lack of ability in the English language is impeding his/her ability to express knowledge of content in a presentation, report or other assignment, it is better to use </a:t>
            </a:r>
            <a:r>
              <a:rPr lang="en-US" dirty="0" smtClean="0"/>
              <a:t>the home language </a:t>
            </a:r>
            <a:r>
              <a:rPr lang="en-US" dirty="0" smtClean="0"/>
              <a:t>or to use both languages (</a:t>
            </a:r>
            <a:r>
              <a:rPr lang="en-US" dirty="0" err="1" smtClean="0"/>
              <a:t>translanguaging</a:t>
            </a:r>
            <a:r>
              <a:rPr lang="en-US" dirty="0" smtClean="0"/>
              <a:t>). </a:t>
            </a:r>
          </a:p>
          <a:p>
            <a:r>
              <a:rPr lang="en-US" dirty="0" smtClean="0"/>
              <a:t>This raises the validity of the assignment.</a:t>
            </a:r>
            <a:endParaRPr lang="en-US" dirty="0"/>
          </a:p>
        </p:txBody>
      </p:sp>
    </p:spTree>
    <p:extLst>
      <p:ext uri="{BB962C8B-B14F-4D97-AF65-F5344CB8AC3E}">
        <p14:creationId xmlns:p14="http://schemas.microsoft.com/office/powerpoint/2010/main" val="42274146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Reliability</a:t>
            </a:r>
            <a:endParaRPr lang="en-US" dirty="0"/>
          </a:p>
        </p:txBody>
      </p:sp>
      <p:sp>
        <p:nvSpPr>
          <p:cNvPr id="3" name="Content Placeholder 2"/>
          <p:cNvSpPr>
            <a:spLocks noGrp="1"/>
          </p:cNvSpPr>
          <p:nvPr>
            <p:ph idx="1"/>
          </p:nvPr>
        </p:nvSpPr>
        <p:spPr/>
        <p:txBody>
          <a:bodyPr/>
          <a:lstStyle/>
          <a:p>
            <a:endParaRPr lang="en-US" dirty="0" smtClean="0"/>
          </a:p>
          <a:p>
            <a:r>
              <a:rPr lang="en-US" dirty="0" smtClean="0"/>
              <a:t>We have focused the last two weeks on rater reliability and test reliability.</a:t>
            </a:r>
          </a:p>
          <a:p>
            <a:endParaRPr lang="en-US" dirty="0"/>
          </a:p>
          <a:p>
            <a:r>
              <a:rPr lang="en-US" dirty="0" smtClean="0"/>
              <a:t>Today we will end this lesson taking a closer look at student reliability.</a:t>
            </a:r>
            <a:endParaRPr lang="en-US" dirty="0"/>
          </a:p>
        </p:txBody>
      </p:sp>
    </p:spTree>
    <p:extLst>
      <p:ext uri="{BB962C8B-B14F-4D97-AF65-F5344CB8AC3E}">
        <p14:creationId xmlns:p14="http://schemas.microsoft.com/office/powerpoint/2010/main" val="19035578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Reliability</a:t>
            </a:r>
            <a:endParaRPr lang="en-US" dirty="0"/>
          </a:p>
        </p:txBody>
      </p:sp>
      <p:sp>
        <p:nvSpPr>
          <p:cNvPr id="3" name="Content Placeholder 2"/>
          <p:cNvSpPr>
            <a:spLocks noGrp="1"/>
          </p:cNvSpPr>
          <p:nvPr>
            <p:ph idx="1"/>
          </p:nvPr>
        </p:nvSpPr>
        <p:spPr/>
        <p:txBody>
          <a:bodyPr/>
          <a:lstStyle/>
          <a:p>
            <a:endParaRPr lang="en-US" dirty="0" smtClean="0"/>
          </a:p>
          <a:p>
            <a:r>
              <a:rPr lang="en-US" dirty="0"/>
              <a:t>Making sure students have adequate test-taking strategies to demonstrate their “true” score</a:t>
            </a:r>
          </a:p>
          <a:p>
            <a:endParaRPr lang="en-US" dirty="0" smtClean="0"/>
          </a:p>
          <a:p>
            <a:r>
              <a:rPr lang="en-US" dirty="0" smtClean="0"/>
              <a:t>One test-taking strategy to always keep in mind is language use. </a:t>
            </a:r>
            <a:endParaRPr lang="en-US" dirty="0"/>
          </a:p>
        </p:txBody>
      </p:sp>
      <p:pic>
        <p:nvPicPr>
          <p:cNvPr id="4" name="Picture 3"/>
          <p:cNvPicPr>
            <a:picLocks noChangeAspect="1"/>
          </p:cNvPicPr>
          <p:nvPr/>
        </p:nvPicPr>
        <p:blipFill>
          <a:blip r:embed="rId2"/>
          <a:stretch>
            <a:fillRect/>
          </a:stretch>
        </p:blipFill>
        <p:spPr>
          <a:xfrm>
            <a:off x="4907501" y="4720588"/>
            <a:ext cx="2475240" cy="1647160"/>
          </a:xfrm>
          <a:prstGeom prst="rect">
            <a:avLst/>
          </a:prstGeom>
        </p:spPr>
      </p:pic>
    </p:spTree>
    <p:extLst>
      <p:ext uri="{BB962C8B-B14F-4D97-AF65-F5344CB8AC3E}">
        <p14:creationId xmlns:p14="http://schemas.microsoft.com/office/powerpoint/2010/main" val="4694802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Student Reliability</a:t>
            </a:r>
            <a:endParaRPr lang="en-US" dirty="0"/>
          </a:p>
        </p:txBody>
      </p:sp>
      <p:sp>
        <p:nvSpPr>
          <p:cNvPr id="6" name="Text Placeholder 5"/>
          <p:cNvSpPr>
            <a:spLocks noGrp="1"/>
          </p:cNvSpPr>
          <p:nvPr>
            <p:ph type="body" sz="half" idx="2"/>
          </p:nvPr>
        </p:nvSpPr>
        <p:spPr/>
        <p:txBody>
          <a:bodyPr>
            <a:normAutofit fontScale="55000" lnSpcReduction="20000"/>
          </a:bodyPr>
          <a:lstStyle/>
          <a:p>
            <a:pPr marL="285750" indent="-285750" algn="l">
              <a:buFont typeface="Arial"/>
              <a:buChar char="•"/>
            </a:pPr>
            <a:r>
              <a:rPr lang="en-US" sz="2400" dirty="0" smtClean="0"/>
              <a:t>There are several “signs” that students are not able to take assessments in English only.</a:t>
            </a:r>
          </a:p>
          <a:p>
            <a:pPr marL="285750" indent="-285750">
              <a:buFont typeface="Arial"/>
              <a:buChar char="•"/>
            </a:pPr>
            <a:endParaRPr lang="en-US" sz="2400" dirty="0"/>
          </a:p>
          <a:p>
            <a:pPr marL="285750" indent="-285750" algn="l">
              <a:buFont typeface="Arial"/>
              <a:buChar char="•"/>
            </a:pPr>
            <a:r>
              <a:rPr lang="en-US" sz="2400" dirty="0" smtClean="0"/>
              <a:t>It’s important to be on the lookout for these signs.</a:t>
            </a:r>
          </a:p>
          <a:p>
            <a:endParaRPr lang="en-US" sz="2400" dirty="0"/>
          </a:p>
          <a:p>
            <a:endParaRPr lang="en-US" dirty="0"/>
          </a:p>
        </p:txBody>
      </p:sp>
      <p:pic>
        <p:nvPicPr>
          <p:cNvPr id="7" name="Picture Placeholder 6"/>
          <p:cNvPicPr>
            <a:picLocks noGrp="1" noChangeAspect="1"/>
          </p:cNvPicPr>
          <p:nvPr>
            <p:ph type="pic" idx="1"/>
          </p:nvPr>
        </p:nvPicPr>
        <p:blipFill>
          <a:blip r:embed="rId2"/>
          <a:srcRect t="-68549" b="-68549"/>
          <a:stretch>
            <a:fillRect/>
          </a:stretch>
        </p:blipFill>
        <p:spPr/>
      </p:pic>
    </p:spTree>
    <p:extLst>
      <p:ext uri="{BB962C8B-B14F-4D97-AF65-F5344CB8AC3E}">
        <p14:creationId xmlns:p14="http://schemas.microsoft.com/office/powerpoint/2010/main" val="10663215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Student Reliability Signs</a:t>
            </a:r>
            <a:endParaRPr lang="en-US" dirty="0"/>
          </a:p>
        </p:txBody>
      </p:sp>
      <p:sp>
        <p:nvSpPr>
          <p:cNvPr id="6" name="Content Placeholder 5"/>
          <p:cNvSpPr>
            <a:spLocks noGrp="1"/>
          </p:cNvSpPr>
          <p:nvPr>
            <p:ph idx="1"/>
          </p:nvPr>
        </p:nvSpPr>
        <p:spPr/>
        <p:txBody>
          <a:bodyPr/>
          <a:lstStyle/>
          <a:p>
            <a:endParaRPr lang="en-US" dirty="0" smtClean="0"/>
          </a:p>
          <a:p>
            <a:r>
              <a:rPr lang="en-US" dirty="0" smtClean="0"/>
              <a:t>When students get frustrated or give up very easily.</a:t>
            </a:r>
          </a:p>
          <a:p>
            <a:endParaRPr lang="en-US" dirty="0"/>
          </a:p>
          <a:p>
            <a:r>
              <a:rPr lang="en-US" dirty="0" smtClean="0"/>
              <a:t>When students have demonstrated knowledge of content in activities during class, but they struggle with tests.</a:t>
            </a:r>
            <a:endParaRPr lang="en-US" dirty="0"/>
          </a:p>
        </p:txBody>
      </p:sp>
    </p:spTree>
    <p:extLst>
      <p:ext uri="{BB962C8B-B14F-4D97-AF65-F5344CB8AC3E}">
        <p14:creationId xmlns:p14="http://schemas.microsoft.com/office/powerpoint/2010/main" val="20389237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6">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1000"/>
                                        <p:tgtEl>
                                          <p:spTgt spid="6">
                                            <p:txEl>
                                              <p:pRg st="3" end="3"/>
                                            </p:txEl>
                                          </p:spTgt>
                                        </p:tgtEl>
                                      </p:cBhvr>
                                    </p:animEffect>
                                    <p:anim calcmode="lin" valueType="num">
                                      <p:cBhvr>
                                        <p:cTn id="16"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6">
                                            <p:txEl>
                                              <p:pRg st="3" end="3"/>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6">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Reliability Signs</a:t>
            </a:r>
          </a:p>
        </p:txBody>
      </p:sp>
      <p:sp>
        <p:nvSpPr>
          <p:cNvPr id="3" name="Content Placeholder 2"/>
          <p:cNvSpPr>
            <a:spLocks noGrp="1"/>
          </p:cNvSpPr>
          <p:nvPr>
            <p:ph idx="1"/>
          </p:nvPr>
        </p:nvSpPr>
        <p:spPr/>
        <p:txBody>
          <a:bodyPr/>
          <a:lstStyle/>
          <a:p>
            <a:endParaRPr lang="en-US" dirty="0" smtClean="0"/>
          </a:p>
          <a:p>
            <a:r>
              <a:rPr lang="en-US" dirty="0" smtClean="0"/>
              <a:t>When students begin cheating/ plagiarizing and haven’t in the past.</a:t>
            </a:r>
          </a:p>
          <a:p>
            <a:endParaRPr lang="en-US" dirty="0"/>
          </a:p>
          <a:p>
            <a:r>
              <a:rPr lang="en-US" dirty="0" smtClean="0"/>
              <a:t>When students lose motivation as the semester progresses and gets more difficult.</a:t>
            </a:r>
          </a:p>
          <a:p>
            <a:endParaRPr lang="en-US" dirty="0"/>
          </a:p>
          <a:p>
            <a:endParaRPr lang="en-US" dirty="0"/>
          </a:p>
        </p:txBody>
      </p:sp>
    </p:spTree>
    <p:extLst>
      <p:ext uri="{BB962C8B-B14F-4D97-AF65-F5344CB8AC3E}">
        <p14:creationId xmlns:p14="http://schemas.microsoft.com/office/powerpoint/2010/main" val="38568422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anim calcmode="lin" valueType="num">
                                      <p:cBhvr>
                                        <p:cTn id="1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1270</TotalTime>
  <Words>500</Words>
  <Application>Microsoft Macintosh PowerPoint</Application>
  <PresentationFormat>On-screen Show (4:3)</PresentationFormat>
  <Paragraphs>55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EMI Assessment Issues</vt:lpstr>
      <vt:lpstr>EMI Assessment Issues</vt:lpstr>
      <vt:lpstr>EMI Assessment Issues</vt:lpstr>
      <vt:lpstr>EMI Assessment Issues</vt:lpstr>
      <vt:lpstr> Reliability</vt:lpstr>
      <vt:lpstr>Student Reliability</vt:lpstr>
      <vt:lpstr>Student Reliability</vt:lpstr>
      <vt:lpstr>Student Reliability Signs</vt:lpstr>
      <vt:lpstr>Student Reliability Signs</vt:lpstr>
      <vt:lpstr>Student Reliability:</vt:lpstr>
      <vt:lpstr>Solutions</vt:lpstr>
      <vt:lpstr>Solutions</vt:lpstr>
      <vt:lpstr>Solutions</vt:lpstr>
      <vt:lpstr>Summing it up</vt:lpstr>
    </vt:vector>
  </TitlesOfParts>
  <Company>University of Arizona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EMI Assessment Issues</dc:title>
  <dc:creator>COH</dc:creator>
  <cp:lastModifiedBy>COH</cp:lastModifiedBy>
  <cp:revision>4</cp:revision>
  <dcterms:created xsi:type="dcterms:W3CDTF">2017-01-11T20:32:43Z</dcterms:created>
  <dcterms:modified xsi:type="dcterms:W3CDTF">2017-01-12T17:43:03Z</dcterms:modified>
</cp:coreProperties>
</file>