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0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82ED52E-37E9-F94F-B9F9-D99DF142FA53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F7CA4719-34E0-424D-999F-4E907D1A2A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andlet@email.arizona.edu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Before you begin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Please take some time to view the </a:t>
            </a:r>
            <a:r>
              <a:rPr lang="en-US" sz="3200" u="sng" dirty="0" smtClean="0"/>
              <a:t>CATT Assessment Syllabus.</a:t>
            </a:r>
          </a:p>
          <a:p>
            <a:r>
              <a:rPr lang="en-US" sz="3200" dirty="0" smtClean="0"/>
              <a:t>Please read the </a:t>
            </a:r>
            <a:r>
              <a:rPr lang="en-US" sz="3200" u="sng" dirty="0" smtClean="0"/>
              <a:t>welcome letter</a:t>
            </a:r>
            <a:r>
              <a:rPr lang="en-US" sz="3200" dirty="0" smtClean="0"/>
              <a:t> from me so you can “meet” your instructor. </a:t>
            </a:r>
          </a:p>
          <a:p>
            <a:r>
              <a:rPr lang="en-US" sz="3200" dirty="0" smtClean="0"/>
              <a:t>Both of these resources are located in </a:t>
            </a:r>
            <a:r>
              <a:rPr lang="en-US" sz="3200" u="sng" dirty="0" smtClean="0"/>
              <a:t>D2L</a:t>
            </a:r>
            <a:r>
              <a:rPr lang="en-US" sz="3200" dirty="0" smtClean="0"/>
              <a:t> when you click on “</a:t>
            </a:r>
            <a:r>
              <a:rPr lang="en-US" sz="3200" u="sng" dirty="0" smtClean="0"/>
              <a:t>Content</a:t>
            </a:r>
            <a:r>
              <a:rPr lang="en-US" sz="3200" dirty="0" smtClean="0"/>
              <a:t>” and then “</a:t>
            </a:r>
            <a:r>
              <a:rPr lang="en-US" sz="3200" u="sng" dirty="0" smtClean="0"/>
              <a:t>Assessment</a:t>
            </a:r>
            <a:r>
              <a:rPr lang="en-US" sz="3200" dirty="0" smtClean="0"/>
              <a:t>”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80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Teachers learn how to teach without learning much about how to assess</a:t>
            </a:r>
            <a:r>
              <a:rPr lang="en-US" dirty="0"/>
              <a:t>. (Heritage, 2007)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922204"/>
            <a:ext cx="8242300" cy="33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887371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Assessment literacy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87371"/>
            <a:ext cx="7313613" cy="49038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 smtClean="0"/>
              <a:t>Assessment literacy is the </a:t>
            </a:r>
            <a:r>
              <a:rPr lang="en-US" sz="3200" dirty="0"/>
              <a:t>kinds of assessment know-how and understanding that teachers need to assess their students effectively </a:t>
            </a:r>
          </a:p>
          <a:p>
            <a:r>
              <a:rPr lang="en-US" sz="3200" b="1" dirty="0" smtClean="0"/>
              <a:t>Assessment </a:t>
            </a:r>
            <a:r>
              <a:rPr lang="en-US" sz="3200" b="1" dirty="0"/>
              <a:t>literate educators </a:t>
            </a:r>
            <a:r>
              <a:rPr lang="en-US" sz="3200" dirty="0"/>
              <a:t>should have knowledge and skills related to the basic principles of quality assessment practices. </a:t>
            </a:r>
          </a:p>
          <a:p>
            <a:r>
              <a:rPr lang="en-US" sz="3200" dirty="0"/>
              <a:t>(SERVE Center, University of North Carolina, 2004) </a:t>
            </a:r>
          </a:p>
        </p:txBody>
      </p:sp>
    </p:spTree>
    <p:extLst>
      <p:ext uri="{BB962C8B-B14F-4D97-AF65-F5344CB8AC3E}">
        <p14:creationId xmlns:p14="http://schemas.microsoft.com/office/powerpoint/2010/main" val="8058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305989"/>
            <a:ext cx="7313613" cy="619629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u="sng" dirty="0"/>
              <a:t>Assessment-literate teachers </a:t>
            </a:r>
            <a:r>
              <a:rPr lang="en-US" sz="2800" dirty="0"/>
              <a:t>come to any assessment knowing . . . </a:t>
            </a:r>
          </a:p>
          <a:p>
            <a:pPr algn="ctr"/>
            <a:r>
              <a:rPr lang="en-US" dirty="0" smtClean="0"/>
              <a:t>what </a:t>
            </a:r>
            <a:r>
              <a:rPr lang="en-US" dirty="0"/>
              <a:t>they are assessing, </a:t>
            </a:r>
          </a:p>
          <a:p>
            <a:pPr algn="ctr"/>
            <a:r>
              <a:rPr lang="en-US" dirty="0"/>
              <a:t>why they are doing so, </a:t>
            </a:r>
          </a:p>
          <a:p>
            <a:pPr algn="ctr"/>
            <a:r>
              <a:rPr lang="en-US" dirty="0"/>
              <a:t>how best to assess the achievement of interest, </a:t>
            </a:r>
          </a:p>
          <a:p>
            <a:pPr algn="ctr"/>
            <a:r>
              <a:rPr lang="en-US" dirty="0"/>
              <a:t>how to generate sound samples of performance, </a:t>
            </a:r>
          </a:p>
          <a:p>
            <a:pPr algn="ctr"/>
            <a:r>
              <a:rPr lang="en-US" dirty="0"/>
              <a:t>what can go wrong, </a:t>
            </a:r>
          </a:p>
          <a:p>
            <a:pPr algn="ctr"/>
            <a:r>
              <a:rPr lang="en-US" dirty="0"/>
              <a:t>and how to prevent these problems before they occur. </a:t>
            </a:r>
          </a:p>
          <a:p>
            <a:pPr marL="0" indent="0">
              <a:buNone/>
            </a:pPr>
            <a:r>
              <a:rPr lang="en-US" i="1" dirty="0"/>
              <a:t>Assessment literacy for the 21st Century </a:t>
            </a:r>
            <a:r>
              <a:rPr lang="en-US" dirty="0"/>
              <a:t>(</a:t>
            </a:r>
            <a:r>
              <a:rPr lang="en-US" dirty="0" err="1"/>
              <a:t>Stiggins</a:t>
            </a:r>
            <a:r>
              <a:rPr lang="en-US" dirty="0"/>
              <a:t>, 1995) </a:t>
            </a:r>
          </a:p>
        </p:txBody>
      </p:sp>
    </p:spTree>
    <p:extLst>
      <p:ext uri="{BB962C8B-B14F-4D97-AF65-F5344CB8AC3E}">
        <p14:creationId xmlns:p14="http://schemas.microsoft.com/office/powerpoint/2010/main" val="7609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 the blank…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______________ is perhaps the most critical of all teaching skills.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6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079500"/>
            <a:ext cx="7137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2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367188"/>
            <a:ext cx="7313613" cy="54240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4400" dirty="0"/>
              <a:t>__________ is perhaps the most critical of all teaching skills. </a:t>
            </a:r>
          </a:p>
          <a:p>
            <a:r>
              <a:rPr lang="en-US" sz="4400" b="1" dirty="0"/>
              <a:t>Decision-making 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65" y="917970"/>
            <a:ext cx="2116184" cy="132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1289"/>
            <a:ext cx="7313613" cy="546991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400" dirty="0" smtClean="0"/>
              <a:t>Since </a:t>
            </a:r>
            <a:r>
              <a:rPr lang="en-US" sz="4400" dirty="0"/>
              <a:t>the 1970’s, there has been a group of educators and researchers who have argued that </a:t>
            </a:r>
            <a:r>
              <a:rPr lang="en-US" sz="4400" b="1" dirty="0"/>
              <a:t>the key to being a good teacher lies in the decisions that teachers make</a:t>
            </a:r>
            <a:r>
              <a:rPr lang="en-US" sz="4400" dirty="0"/>
              <a:t>. 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Anderson, 2003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29" y="4605149"/>
            <a:ext cx="2116184" cy="132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7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2788196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Good assessments </a:t>
            </a:r>
            <a:r>
              <a:rPr lang="en-US" b="0" dirty="0"/>
              <a:t>lie at the core of good decision making. </a:t>
            </a:r>
            <a:br>
              <a:rPr lang="en-US" b="0" dirty="0"/>
            </a:b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-52995" r="-5299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2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2036480"/>
          </a:xfrm>
        </p:spPr>
        <p:txBody>
          <a:bodyPr/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1. What </a:t>
            </a:r>
            <a:r>
              <a:rPr lang="en-US" sz="3600" dirty="0"/>
              <a:t>are some assessment-related challenges you face </a:t>
            </a:r>
            <a:r>
              <a:rPr lang="en-US" sz="3600" dirty="0" smtClean="0"/>
              <a:t>as a content teacher using English as a medium of instruction?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2. How </a:t>
            </a:r>
            <a:r>
              <a:rPr lang="en-US" sz="3600" dirty="0"/>
              <a:t>do you deal with these challenges?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88" y="3733078"/>
            <a:ext cx="4881678" cy="29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Basic Principles of Assessment: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Five Cardinal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4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Principles of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CATT Program: </a:t>
            </a:r>
          </a:p>
          <a:p>
            <a:r>
              <a:rPr lang="en-US" dirty="0" smtClean="0"/>
              <a:t>Created by Dr. Eddy White: CESL Assessment Coordinator</a:t>
            </a:r>
          </a:p>
          <a:p>
            <a:r>
              <a:rPr lang="en-US" dirty="0" smtClean="0"/>
              <a:t>Adapted by Tara Chandler: Assessment Module 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1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Principles of Assessment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8402" b="8402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What </a:t>
            </a:r>
            <a:r>
              <a:rPr lang="en-US" sz="3600" dirty="0"/>
              <a:t>are the ‘</a:t>
            </a:r>
            <a:r>
              <a:rPr lang="en-US" sz="3600" b="1" dirty="0"/>
              <a:t>five cardinal criteria</a:t>
            </a:r>
            <a:r>
              <a:rPr lang="en-US" sz="3600" dirty="0"/>
              <a:t>’ </a:t>
            </a:r>
            <a:r>
              <a:rPr lang="en-US" sz="3600" dirty="0" smtClean="0"/>
              <a:t>that </a:t>
            </a:r>
            <a:r>
              <a:rPr lang="en-US" sz="3600" dirty="0"/>
              <a:t>can be used to design and evaluate all types of assessment?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518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Five key assessment principles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Validity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Reliability </a:t>
            </a:r>
          </a:p>
          <a:p>
            <a:pPr>
              <a:buFont typeface="Arial"/>
              <a:buChar char="•"/>
            </a:pPr>
            <a:r>
              <a:rPr lang="en-US" dirty="0"/>
              <a:t>Practicality </a:t>
            </a:r>
          </a:p>
          <a:p>
            <a:pPr>
              <a:buFont typeface="Arial"/>
              <a:buChar char="•"/>
            </a:pPr>
            <a:r>
              <a:rPr lang="en-US" dirty="0" err="1"/>
              <a:t>Washback</a:t>
            </a:r>
            <a:r>
              <a:rPr lang="en-US" dirty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Authenticity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141" y="1962408"/>
            <a:ext cx="3935415" cy="28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5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key assessment principles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6160" r="6160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principles can be expressed in question form. </a:t>
            </a:r>
          </a:p>
        </p:txBody>
      </p:sp>
    </p:spTree>
    <p:extLst>
      <p:ext uri="{BB962C8B-B14F-4D97-AF65-F5344CB8AC3E}">
        <p14:creationId xmlns:p14="http://schemas.microsoft.com/office/powerpoint/2010/main" val="1106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Key Assessment Principles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Validity - Does the assessment measure what we really want to measure?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 Reliability- Is all work being consistently marked to the same standard?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3. Practicality - Is the procedure relatively easy to administer?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Washback</a:t>
            </a:r>
            <a:r>
              <a:rPr lang="en-US" b="1" dirty="0"/>
              <a:t> - Does the assessment have positive effects on learning and teaching?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Authenticity - Are students asked to perform real-world tasks?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Validity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2017" b="20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439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b="1" dirty="0" smtClean="0"/>
              <a:t>Most </a:t>
            </a:r>
            <a:r>
              <a:rPr lang="en-US" sz="3200" b="1" dirty="0"/>
              <a:t>significant cardinal principle of assessment evaluation.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validity is not established, all other considerations may be rendered useless. 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84847"/>
            <a:ext cx="8496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7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Reliability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Student reliability</a:t>
            </a:r>
            <a:r>
              <a:rPr lang="en-US" dirty="0" smtClean="0"/>
              <a:t>- Making sure students have adequate test-taking strategies to demonstrate their “true” score</a:t>
            </a:r>
          </a:p>
          <a:p>
            <a:r>
              <a:rPr lang="en-US" b="1" dirty="0" smtClean="0"/>
              <a:t>Rater reliability</a:t>
            </a:r>
            <a:r>
              <a:rPr lang="en-US" dirty="0" smtClean="0"/>
              <a:t>- Making sure that assessments are given consistent scores with as few errors as possible</a:t>
            </a:r>
          </a:p>
          <a:p>
            <a:r>
              <a:rPr lang="en-US" b="1" dirty="0" smtClean="0"/>
              <a:t>Test reliability</a:t>
            </a:r>
            <a:r>
              <a:rPr lang="en-US" dirty="0" smtClean="0"/>
              <a:t>- Focusing more on objective tests with clear answers and a reasonable length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the future..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Validity</a:t>
            </a:r>
            <a:r>
              <a:rPr lang="en-US" sz="3600" dirty="0" smtClean="0"/>
              <a:t> and </a:t>
            </a:r>
            <a:r>
              <a:rPr lang="en-US" sz="3600" u="sng" dirty="0" smtClean="0"/>
              <a:t>reliability</a:t>
            </a:r>
            <a:r>
              <a:rPr lang="en-US" sz="3600" dirty="0" smtClean="0"/>
              <a:t> will be addressed in more depth in the following weeks when we look at </a:t>
            </a:r>
            <a:r>
              <a:rPr lang="en-US" sz="3600" dirty="0" smtClean="0"/>
              <a:t>reflecting on a test you have created and evaluating a rubric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4378016"/>
            <a:ext cx="3568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4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Principle</a:t>
            </a:r>
            <a:r>
              <a:rPr lang="en-US" sz="2800" dirty="0"/>
              <a:t>: To wisely make use of time and other resources available to the teacher</a:t>
            </a:r>
          </a:p>
          <a:p>
            <a:r>
              <a:rPr lang="en-US" sz="2800" b="1" dirty="0" smtClean="0"/>
              <a:t>Example</a:t>
            </a:r>
            <a:r>
              <a:rPr lang="en-US" sz="2800" dirty="0" smtClean="0"/>
              <a:t>: With a class of 35+ students, it is impractical to administer an assessment where the teacher interviews each student individually.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00" y="4200003"/>
            <a:ext cx="3306383" cy="24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5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Washback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Providing </a:t>
            </a:r>
            <a:r>
              <a:rPr lang="en-US" sz="3600" b="1" dirty="0" smtClean="0"/>
              <a:t>ample feedback</a:t>
            </a:r>
            <a:r>
              <a:rPr lang="en-US" sz="3600" dirty="0" smtClean="0"/>
              <a:t>, both </a:t>
            </a:r>
            <a:r>
              <a:rPr lang="en-US" sz="3600" u="sng" dirty="0" smtClean="0"/>
              <a:t>praise</a:t>
            </a:r>
            <a:r>
              <a:rPr lang="en-US" sz="3600" dirty="0" smtClean="0"/>
              <a:t> to build motivation </a:t>
            </a:r>
            <a:r>
              <a:rPr lang="en-US" sz="3600" u="sng" dirty="0" smtClean="0"/>
              <a:t>and</a:t>
            </a:r>
            <a:r>
              <a:rPr lang="en-US" sz="3600" dirty="0" smtClean="0"/>
              <a:t> </a:t>
            </a:r>
            <a:r>
              <a:rPr lang="en-US" sz="3600" u="sng" dirty="0" smtClean="0"/>
              <a:t>constructive criticism </a:t>
            </a:r>
            <a:r>
              <a:rPr lang="en-US" sz="3600" dirty="0" smtClean="0"/>
              <a:t>to encourage further learning, builds </a:t>
            </a:r>
            <a:r>
              <a:rPr lang="en-US" sz="3600" b="1" dirty="0" smtClean="0"/>
              <a:t>positive </a:t>
            </a:r>
            <a:r>
              <a:rPr lang="en-US" sz="3600" b="1" dirty="0" err="1" smtClean="0"/>
              <a:t>washback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1735139"/>
            <a:ext cx="3919450" cy="35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2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assessment?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748" b="74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Authenticity</a:t>
            </a:r>
            <a:endParaRPr lang="en-US" sz="5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Principle</a:t>
            </a:r>
            <a:r>
              <a:rPr lang="en-US" sz="3600" dirty="0" smtClean="0"/>
              <a:t>: Assessing students on tasks that will be used in the “real world” later on</a:t>
            </a:r>
          </a:p>
          <a:p>
            <a:endParaRPr lang="en-US" sz="3600" dirty="0"/>
          </a:p>
          <a:p>
            <a:r>
              <a:rPr lang="en-US" sz="3600" b="1" dirty="0" smtClean="0"/>
              <a:t>Example</a:t>
            </a:r>
            <a:r>
              <a:rPr lang="en-US" sz="3600" dirty="0" smtClean="0"/>
              <a:t>: Building a machine based on formulas learned in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679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Summing it up…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Stop and consider the answers to the following questions: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is assessment?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is the purpose of assessment?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is assessment literacy?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are some of the important decisions you will make in your classroom about assessment?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are the basic principles of assessment?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is the most important principle of assessment?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 you have a </a:t>
            </a:r>
            <a:r>
              <a:rPr lang="en-US" sz="3600" dirty="0" smtClean="0"/>
              <a:t>question</a:t>
            </a:r>
            <a:r>
              <a:rPr lang="en-US" sz="3600" dirty="0" smtClean="0"/>
              <a:t>?</a:t>
            </a:r>
          </a:p>
          <a:p>
            <a:pPr marL="0" indent="0">
              <a:buNone/>
            </a:pPr>
            <a:r>
              <a:rPr lang="en-US" sz="3600" dirty="0" smtClean="0"/>
              <a:t>Please email me at </a:t>
            </a:r>
            <a:r>
              <a:rPr lang="en-US" sz="3600" dirty="0" smtClean="0">
                <a:hlinkClick r:id="rId2"/>
              </a:rPr>
              <a:t>chandlet@</a:t>
            </a:r>
            <a:r>
              <a:rPr lang="en-US" sz="3600" dirty="0" smtClean="0">
                <a:hlinkClick r:id="rId2"/>
              </a:rPr>
              <a:t>email.arizona.edu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/>
              <a:t>Please allow me at least 24 hours to respond to your email. Thanks!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883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Thanks so much for viewing this lesson. I look forward to discussing with you in the Week 1 Discussion Board!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651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54766" b="-54766"/>
          <a:stretch>
            <a:fillRect/>
          </a:stretch>
        </p:blipFill>
        <p:spPr>
          <a:xfrm>
            <a:off x="893119" y="-933270"/>
            <a:ext cx="7313613" cy="41614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162350"/>
            <a:ext cx="6350000" cy="45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5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2157092"/>
          </a:xfrm>
        </p:spPr>
        <p:txBody>
          <a:bodyPr/>
          <a:lstStyle/>
          <a:p>
            <a:r>
              <a:rPr lang="en-US" dirty="0" smtClean="0"/>
              <a:t>What is the PURPOSE of Assessment?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748" b="74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9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Assessment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050" dirty="0">
              <a:latin typeface="Arial"/>
            </a:endParaRPr>
          </a:p>
          <a:p>
            <a:r>
              <a:rPr lang="en-US" dirty="0">
                <a:latin typeface="Times New Roman"/>
              </a:rPr>
              <a:t>I</a:t>
            </a:r>
            <a:r>
              <a:rPr lang="en-US" dirty="0" smtClean="0">
                <a:latin typeface="Times New Roman"/>
              </a:rPr>
              <a:t>dentify </a:t>
            </a:r>
            <a:r>
              <a:rPr lang="en-US" dirty="0">
                <a:latin typeface="Times New Roman"/>
              </a:rPr>
              <a:t>strengths and weaknesses of individual students, </a:t>
            </a:r>
          </a:p>
          <a:p>
            <a:r>
              <a:rPr lang="en-US" dirty="0">
                <a:latin typeface="Times New Roman"/>
              </a:rPr>
              <a:t>A</a:t>
            </a:r>
            <a:r>
              <a:rPr lang="en-US" dirty="0" smtClean="0">
                <a:latin typeface="Times New Roman"/>
              </a:rPr>
              <a:t>djust </a:t>
            </a:r>
            <a:r>
              <a:rPr lang="en-US" dirty="0">
                <a:latin typeface="Times New Roman"/>
              </a:rPr>
              <a:t>instruction to build on </a:t>
            </a:r>
            <a:r>
              <a:rPr lang="en-US" dirty="0" err="1" smtClean="0">
                <a:latin typeface="Times New Roman"/>
              </a:rPr>
              <a:t>students</a:t>
            </a:r>
            <a:r>
              <a:rPr lang="en-US" dirty="0" err="1" smtClean="0">
                <a:latin typeface="MS PGothic"/>
              </a:rPr>
              <a:t>’</a:t>
            </a:r>
            <a:r>
              <a:rPr lang="en-US" dirty="0" err="1" smtClean="0">
                <a:latin typeface="Times New Roman"/>
              </a:rPr>
              <a:t>strengths</a:t>
            </a:r>
            <a:r>
              <a:rPr lang="en-US" dirty="0" smtClean="0">
                <a:latin typeface="Times New Roman"/>
              </a:rPr>
              <a:t> </a:t>
            </a:r>
            <a:r>
              <a:rPr lang="en-US" dirty="0">
                <a:latin typeface="Times New Roman"/>
              </a:rPr>
              <a:t>and alleviate weaknesses, </a:t>
            </a:r>
          </a:p>
          <a:p>
            <a:r>
              <a:rPr lang="en-US" dirty="0">
                <a:latin typeface="Times New Roman"/>
              </a:rPr>
              <a:t>M</a:t>
            </a:r>
            <a:r>
              <a:rPr lang="en-US" dirty="0" smtClean="0">
                <a:latin typeface="Times New Roman"/>
              </a:rPr>
              <a:t>onitor </a:t>
            </a:r>
            <a:r>
              <a:rPr lang="en-US" dirty="0">
                <a:latin typeface="Times New Roman"/>
              </a:rPr>
              <a:t>the effectiveness of instruction, </a:t>
            </a:r>
          </a:p>
          <a:p>
            <a:r>
              <a:rPr lang="en-US" dirty="0">
                <a:latin typeface="Times New Roman"/>
              </a:rPr>
              <a:t>P</a:t>
            </a:r>
            <a:r>
              <a:rPr lang="en-US" dirty="0" smtClean="0">
                <a:latin typeface="Times New Roman"/>
              </a:rPr>
              <a:t>rovide </a:t>
            </a:r>
            <a:r>
              <a:rPr lang="en-US" dirty="0">
                <a:latin typeface="Times New Roman"/>
              </a:rPr>
              <a:t>feedback to students (sponsors, parents, etc.), and </a:t>
            </a:r>
          </a:p>
          <a:p>
            <a:r>
              <a:rPr lang="en-US" dirty="0">
                <a:latin typeface="Times New Roman"/>
              </a:rPr>
              <a:t>M</a:t>
            </a:r>
            <a:r>
              <a:rPr lang="en-US" dirty="0" smtClean="0">
                <a:latin typeface="Times New Roman"/>
              </a:rPr>
              <a:t>ake </a:t>
            </a:r>
            <a:r>
              <a:rPr lang="en-US" dirty="0">
                <a:latin typeface="Times New Roman"/>
              </a:rPr>
              <a:t>decisions about the advancement of students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3" y="367188"/>
            <a:ext cx="8262339" cy="61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4" y="566081"/>
            <a:ext cx="5196032" cy="40696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36" y="1438152"/>
            <a:ext cx="3600055" cy="50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suggests that teacher spend from </a:t>
            </a:r>
            <a:r>
              <a:rPr lang="en-US" b="1" dirty="0" smtClean="0"/>
              <a:t>one-quarter </a:t>
            </a:r>
            <a:r>
              <a:rPr lang="en-US" dirty="0" smtClean="0"/>
              <a:t>to </a:t>
            </a:r>
            <a:r>
              <a:rPr lang="en-US" b="1" dirty="0" smtClean="0"/>
              <a:t>one-third</a:t>
            </a:r>
            <a:r>
              <a:rPr lang="en-US" dirty="0" smtClean="0"/>
              <a:t> of </a:t>
            </a:r>
            <a:r>
              <a:rPr lang="en-US" u="sng" dirty="0" smtClean="0"/>
              <a:t>their professional time</a:t>
            </a:r>
            <a:r>
              <a:rPr lang="en-US" dirty="0" smtClean="0"/>
              <a:t> on assessment-related activities.  (</a:t>
            </a:r>
            <a:r>
              <a:rPr lang="en-US" dirty="0" err="1" smtClean="0"/>
              <a:t>Stiggins</a:t>
            </a:r>
            <a:r>
              <a:rPr lang="en-US" dirty="0" smtClean="0"/>
              <a:t>, 2007)</a:t>
            </a:r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en-US" dirty="0" smtClean="0"/>
              <a:t>Are we trained and prepared to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      use this time advantageously?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92" y="33274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2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477</TotalTime>
  <Words>804</Words>
  <Application>Microsoft Macintosh PowerPoint</Application>
  <PresentationFormat>On-screen Show (4:3)</PresentationFormat>
  <Paragraphs>107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Inkwell</vt:lpstr>
      <vt:lpstr>Before you begin…</vt:lpstr>
      <vt:lpstr>Basic Principles of Assessment</vt:lpstr>
      <vt:lpstr>What is assessment?</vt:lpstr>
      <vt:lpstr>PowerPoint Presentation</vt:lpstr>
      <vt:lpstr>What is the PURPOSE of Assessment?</vt:lpstr>
      <vt:lpstr>Purpose of Assessment</vt:lpstr>
      <vt:lpstr>PowerPoint Presentation</vt:lpstr>
      <vt:lpstr>PowerPoint Presentation</vt:lpstr>
      <vt:lpstr>Problem…</vt:lpstr>
      <vt:lpstr> Teachers learn how to teach without learning much about how to assess. (Heritage, 2007) </vt:lpstr>
      <vt:lpstr> Assessment literacy </vt:lpstr>
      <vt:lpstr>PowerPoint Presentation</vt:lpstr>
      <vt:lpstr>Fill in the blank…</vt:lpstr>
      <vt:lpstr>PowerPoint Presentation</vt:lpstr>
      <vt:lpstr>PowerPoint Presentation</vt:lpstr>
      <vt:lpstr>PowerPoint Presentation</vt:lpstr>
      <vt:lpstr>  Good assessments lie at the core of good decision making.  </vt:lpstr>
      <vt:lpstr>  1. What are some assessment-related challenges you face as a content teacher using English as a medium of instruction?  2. How do you deal with these challenges?  </vt:lpstr>
      <vt:lpstr>The Basic Principles of Assessment:</vt:lpstr>
      <vt:lpstr>The Basic Principles of Assessment</vt:lpstr>
      <vt:lpstr> Five key assessment principles </vt:lpstr>
      <vt:lpstr>Five key assessment principles </vt:lpstr>
      <vt:lpstr> Key Assessment Principles </vt:lpstr>
      <vt:lpstr>Validity</vt:lpstr>
      <vt:lpstr>PowerPoint Presentation</vt:lpstr>
      <vt:lpstr>Reliability</vt:lpstr>
      <vt:lpstr>In the future..</vt:lpstr>
      <vt:lpstr>Practicality</vt:lpstr>
      <vt:lpstr>Washback</vt:lpstr>
      <vt:lpstr>Authenticity</vt:lpstr>
      <vt:lpstr>Summing it up…</vt:lpstr>
      <vt:lpstr>Questions?</vt:lpstr>
      <vt:lpstr>Thanks!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Principles of Assessment</dc:title>
  <dc:creator>Tara Chandler</dc:creator>
  <cp:lastModifiedBy>Tara Chandler</cp:lastModifiedBy>
  <cp:revision>71</cp:revision>
  <dcterms:created xsi:type="dcterms:W3CDTF">2015-05-22T16:32:48Z</dcterms:created>
  <dcterms:modified xsi:type="dcterms:W3CDTF">2017-01-15T19:08:54Z</dcterms:modified>
</cp:coreProperties>
</file>