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0" r:id="rId6"/>
    <p:sldId id="262" r:id="rId7"/>
    <p:sldId id="261" r:id="rId8"/>
    <p:sldId id="263" r:id="rId9"/>
    <p:sldId id="264" r:id="rId10"/>
    <p:sldId id="265" r:id="rId11"/>
    <p:sldId id="27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7" d="100"/>
          <a:sy n="97" d="100"/>
        </p:scale>
        <p:origin x="-111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1/11/17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1/11/17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1/11/17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1/11/17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1/11/17</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you begin…</a:t>
            </a:r>
            <a:endParaRPr lang="en-US" dirty="0"/>
          </a:p>
        </p:txBody>
      </p:sp>
      <p:sp>
        <p:nvSpPr>
          <p:cNvPr id="3" name="Content Placeholder 2"/>
          <p:cNvSpPr>
            <a:spLocks noGrp="1"/>
          </p:cNvSpPr>
          <p:nvPr>
            <p:ph idx="1"/>
          </p:nvPr>
        </p:nvSpPr>
        <p:spPr/>
        <p:txBody>
          <a:bodyPr/>
          <a:lstStyle/>
          <a:p>
            <a:r>
              <a:rPr lang="en-US" dirty="0" smtClean="0"/>
              <a:t>Make sure you have completed the following:</a:t>
            </a:r>
          </a:p>
          <a:p>
            <a:pPr lvl="1">
              <a:buFont typeface="Cambria"/>
              <a:buChar char="1"/>
            </a:pPr>
            <a:endParaRPr lang="en-US" sz="2400" dirty="0" smtClean="0">
              <a:latin typeface="Times New Roman"/>
            </a:endParaRPr>
          </a:p>
          <a:p>
            <a:pPr lvl="1">
              <a:buFont typeface="Cambria"/>
              <a:buChar char="1"/>
            </a:pPr>
            <a:r>
              <a:rPr lang="en-US" sz="2400" dirty="0" smtClean="0">
                <a:latin typeface="Times New Roman"/>
              </a:rPr>
              <a:t> Read “What is Plagiarism”</a:t>
            </a:r>
          </a:p>
          <a:p>
            <a:pPr marL="349250" lvl="1" indent="0">
              <a:buNone/>
            </a:pPr>
            <a:r>
              <a:rPr lang="en-US" sz="2400" dirty="0" smtClean="0">
                <a:latin typeface="Times New Roman"/>
              </a:rPr>
              <a:t>2.  Turn in the Create a Quiz assignment into D2L</a:t>
            </a:r>
            <a:endParaRPr lang="en-US" sz="2400" dirty="0">
              <a:latin typeface="Times New Roman"/>
            </a:endParaRPr>
          </a:p>
          <a:p>
            <a:pPr marL="0" indent="0">
              <a:buNone/>
            </a:pPr>
            <a:endParaRPr lang="en-US" dirty="0"/>
          </a:p>
        </p:txBody>
      </p:sp>
    </p:spTree>
    <p:extLst>
      <p:ext uri="{BB962C8B-B14F-4D97-AF65-F5344CB8AC3E}">
        <p14:creationId xmlns:p14="http://schemas.microsoft.com/office/powerpoint/2010/main" val="34249317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Plagiarism</a:t>
            </a:r>
            <a:endParaRPr lang="en-US" dirty="0"/>
          </a:p>
        </p:txBody>
      </p:sp>
      <p:sp>
        <p:nvSpPr>
          <p:cNvPr id="6" name="Content Placeholder 5"/>
          <p:cNvSpPr>
            <a:spLocks noGrp="1"/>
          </p:cNvSpPr>
          <p:nvPr>
            <p:ph idx="1"/>
          </p:nvPr>
        </p:nvSpPr>
        <p:spPr/>
        <p:txBody>
          <a:bodyPr/>
          <a:lstStyle/>
          <a:p>
            <a:endParaRPr lang="en-US" dirty="0" smtClean="0"/>
          </a:p>
          <a:p>
            <a:r>
              <a:rPr lang="en-US" dirty="0" smtClean="0"/>
              <a:t>It is better (and leads to higher validity) if students use </a:t>
            </a:r>
            <a:r>
              <a:rPr lang="en-US" dirty="0" err="1" smtClean="0"/>
              <a:t>translanguaging</a:t>
            </a:r>
            <a:r>
              <a:rPr lang="en-US" dirty="0" smtClean="0"/>
              <a:t> instead of plagiarizing. </a:t>
            </a:r>
          </a:p>
          <a:p>
            <a:endParaRPr lang="en-US" dirty="0"/>
          </a:p>
          <a:p>
            <a:r>
              <a:rPr lang="en-US" dirty="0" smtClean="0"/>
              <a:t>In other words, letting students use Portuguese in order to accurately express their content knowledge is more important than using English all of the time.</a:t>
            </a:r>
            <a:endParaRPr lang="en-US" dirty="0"/>
          </a:p>
        </p:txBody>
      </p:sp>
    </p:spTree>
    <p:extLst>
      <p:ext uri="{BB962C8B-B14F-4D97-AF65-F5344CB8AC3E}">
        <p14:creationId xmlns:p14="http://schemas.microsoft.com/office/powerpoint/2010/main" val="14713761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circle(in)">
                                      <p:cBhvr>
                                        <p:cTn id="7" dur="20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circle(in)">
                                      <p:cBhvr>
                                        <p:cTn id="12" dur="2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Summing it up…</a:t>
            </a:r>
            <a:endParaRPr lang="en-US" dirty="0"/>
          </a:p>
        </p:txBody>
      </p:sp>
      <p:sp>
        <p:nvSpPr>
          <p:cNvPr id="3" name="Content Placeholder 2"/>
          <p:cNvSpPr>
            <a:spLocks noGrp="1"/>
          </p:cNvSpPr>
          <p:nvPr>
            <p:ph idx="1"/>
          </p:nvPr>
        </p:nvSpPr>
        <p:spPr/>
        <p:txBody>
          <a:bodyPr>
            <a:normAutofit/>
          </a:bodyPr>
          <a:lstStyle/>
          <a:p>
            <a:r>
              <a:rPr lang="en-US" dirty="0"/>
              <a:t>Stop and consider the answers to the following questions:</a:t>
            </a:r>
          </a:p>
          <a:p>
            <a:pPr marL="457200" indent="-457200">
              <a:buAutoNum type="arabicPeriod"/>
            </a:pPr>
            <a:r>
              <a:rPr lang="en-US" dirty="0" smtClean="0"/>
              <a:t>What is plagiarism?</a:t>
            </a:r>
          </a:p>
          <a:p>
            <a:pPr marL="457200" indent="-457200">
              <a:buAutoNum type="arabicPeriod"/>
            </a:pPr>
            <a:r>
              <a:rPr lang="en-US" dirty="0" smtClean="0"/>
              <a:t>Why do some students turn to plagiarism?</a:t>
            </a:r>
          </a:p>
          <a:p>
            <a:pPr marL="457200" indent="-457200">
              <a:buAutoNum type="arabicPeriod"/>
            </a:pPr>
            <a:r>
              <a:rPr lang="en-US" dirty="0" smtClean="0"/>
              <a:t>What is the teacher’s responsibility related to plagiarism</a:t>
            </a:r>
            <a:r>
              <a:rPr lang="en-US" dirty="0" smtClean="0"/>
              <a:t>?</a:t>
            </a:r>
            <a:endParaRPr lang="en-US" dirty="0" smtClean="0"/>
          </a:p>
        </p:txBody>
      </p:sp>
    </p:spTree>
    <p:extLst>
      <p:ext uri="{BB962C8B-B14F-4D97-AF65-F5344CB8AC3E}">
        <p14:creationId xmlns:p14="http://schemas.microsoft.com/office/powerpoint/2010/main" val="17187378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Scale>
                                      <p:cBhvr>
                                        <p:cTn id="14" dur="1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1" end="1"/>
                                            </p:txEl>
                                          </p:spTgt>
                                        </p:tgtEl>
                                        <p:attrNameLst>
                                          <p:attrName>ppt_x</p:attrName>
                                          <p:attrName>ppt_y</p:attrName>
                                        </p:attrNameLst>
                                      </p:cBhvr>
                                    </p:animMotion>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Scale>
                                      <p:cBhvr>
                                        <p:cTn id="21"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3">
                                            <p:txEl>
                                              <p:pRg st="2" end="2"/>
                                            </p:txEl>
                                          </p:spTgt>
                                        </p:tgtEl>
                                        <p:attrNameLst>
                                          <p:attrName>ppt_x</p:attrName>
                                          <p:attrName>ppt_y</p:attrName>
                                        </p:attrNameLst>
                                      </p:cBhvr>
                                    </p:animMotion>
                                    <p:animEffect transition="in" filter="fade">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Scale>
                                      <p:cBhvr>
                                        <p:cTn id="28"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3">
                                            <p:txEl>
                                              <p:pRg st="3" end="3"/>
                                            </p:txEl>
                                          </p:spTgt>
                                        </p:tgtEl>
                                        <p:attrNameLst>
                                          <p:attrName>ppt_x</p:attrName>
                                          <p:attrName>ppt_y</p:attrName>
                                        </p:attrNameLst>
                                      </p:cBhvr>
                                    </p:animMotion>
                                    <p:animEffect transition="in" filter="fade">
                                      <p:cBhvr>
                                        <p:cTn id="30"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Plagiarism</a:t>
            </a:r>
            <a:endParaRPr lang="en-US" dirty="0"/>
          </a:p>
        </p:txBody>
      </p:sp>
      <p:sp>
        <p:nvSpPr>
          <p:cNvPr id="3" name="Subtitle 2"/>
          <p:cNvSpPr>
            <a:spLocks noGrp="1"/>
          </p:cNvSpPr>
          <p:nvPr>
            <p:ph type="subTitle" idx="1"/>
          </p:nvPr>
        </p:nvSpPr>
        <p:spPr/>
        <p:txBody>
          <a:bodyPr/>
          <a:lstStyle/>
          <a:p>
            <a:r>
              <a:rPr lang="en-US" dirty="0" smtClean="0"/>
              <a:t>CATT Hybrid</a:t>
            </a:r>
            <a:endParaRPr lang="en-US" dirty="0"/>
          </a:p>
          <a:p>
            <a:r>
              <a:rPr lang="en-US" dirty="0"/>
              <a:t> Tara Chandler: Assessment Module Instructor</a:t>
            </a:r>
          </a:p>
          <a:p>
            <a:endParaRPr lang="en-US" dirty="0"/>
          </a:p>
          <a:p>
            <a:endParaRPr lang="en-US" dirty="0"/>
          </a:p>
        </p:txBody>
      </p:sp>
    </p:spTree>
    <p:extLst>
      <p:ext uri="{BB962C8B-B14F-4D97-AF65-F5344CB8AC3E}">
        <p14:creationId xmlns:p14="http://schemas.microsoft.com/office/powerpoint/2010/main" val="275863373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Plagiarism?</a:t>
            </a:r>
            <a:endParaRPr lang="en-US" dirty="0"/>
          </a:p>
        </p:txBody>
      </p:sp>
      <p:sp>
        <p:nvSpPr>
          <p:cNvPr id="5" name="Text Placeholder 4"/>
          <p:cNvSpPr>
            <a:spLocks noGrp="1"/>
          </p:cNvSpPr>
          <p:nvPr>
            <p:ph type="body" sz="half" idx="2"/>
          </p:nvPr>
        </p:nvSpPr>
        <p:spPr/>
        <p:txBody>
          <a:bodyPr>
            <a:normAutofit fontScale="92500" lnSpcReduction="10000"/>
          </a:bodyPr>
          <a:lstStyle/>
          <a:p>
            <a:endParaRPr lang="en-US" dirty="0" smtClean="0"/>
          </a:p>
          <a:p>
            <a:pPr marL="285750" indent="-285750" algn="l">
              <a:buFont typeface="Arial"/>
              <a:buChar char="•"/>
            </a:pPr>
            <a:r>
              <a:rPr lang="en-US" sz="2400" dirty="0" smtClean="0"/>
              <a:t>There are several definitions.</a:t>
            </a:r>
          </a:p>
          <a:p>
            <a:pPr marL="285750" indent="-285750" algn="l">
              <a:buFont typeface="Arial"/>
              <a:buChar char="•"/>
            </a:pPr>
            <a:endParaRPr lang="en-US" sz="2400" dirty="0"/>
          </a:p>
          <a:p>
            <a:pPr marL="285750" indent="-285750" algn="l">
              <a:buFont typeface="Arial"/>
              <a:buChar char="•"/>
            </a:pPr>
            <a:endParaRPr lang="en-US" sz="2400" dirty="0" smtClean="0"/>
          </a:p>
          <a:p>
            <a:pPr marL="285750" indent="-285750" algn="l">
              <a:buFont typeface="Arial"/>
              <a:buChar char="•"/>
            </a:pPr>
            <a:r>
              <a:rPr lang="en-US" sz="2400" dirty="0" smtClean="0"/>
              <a:t>In general, it is when someone uses ideas or words from another person and doesn’t cite where those ideas or words are from.</a:t>
            </a:r>
            <a:endParaRPr lang="en-US" sz="2400" dirty="0"/>
          </a:p>
        </p:txBody>
      </p:sp>
      <p:pic>
        <p:nvPicPr>
          <p:cNvPr id="6" name="Picture Placeholder 5"/>
          <p:cNvPicPr>
            <a:picLocks noGrp="1" noChangeAspect="1"/>
          </p:cNvPicPr>
          <p:nvPr>
            <p:ph type="pic" idx="1"/>
          </p:nvPr>
        </p:nvPicPr>
        <p:blipFill>
          <a:blip r:embed="rId2"/>
          <a:srcRect t="-81032" b="-81032"/>
          <a:stretch>
            <a:fillRect/>
          </a:stretch>
        </p:blipFill>
        <p:spPr/>
      </p:pic>
    </p:spTree>
    <p:extLst>
      <p:ext uri="{BB962C8B-B14F-4D97-AF65-F5344CB8AC3E}">
        <p14:creationId xmlns:p14="http://schemas.microsoft.com/office/powerpoint/2010/main" val="9898142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linds(horizontal)">
                                      <p:cBhvr>
                                        <p:cTn id="1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Plagiarism</a:t>
            </a:r>
            <a:endParaRPr lang="en-US" dirty="0"/>
          </a:p>
        </p:txBody>
      </p:sp>
      <p:sp>
        <p:nvSpPr>
          <p:cNvPr id="6" name="Content Placeholder 5"/>
          <p:cNvSpPr>
            <a:spLocks noGrp="1"/>
          </p:cNvSpPr>
          <p:nvPr>
            <p:ph idx="1"/>
          </p:nvPr>
        </p:nvSpPr>
        <p:spPr/>
        <p:txBody>
          <a:bodyPr>
            <a:normAutofit lnSpcReduction="10000"/>
          </a:bodyPr>
          <a:lstStyle/>
          <a:p>
            <a:r>
              <a:rPr lang="en-US" dirty="0" smtClean="0"/>
              <a:t>It is more prevalent now than it used to be.</a:t>
            </a:r>
          </a:p>
          <a:p>
            <a:r>
              <a:rPr lang="en-US" dirty="0" smtClean="0"/>
              <a:t>Cultures (outside of the U.S. and U.K.) have various attitudes towards plagiarism and perhaps even define it in different ways. </a:t>
            </a:r>
          </a:p>
          <a:p>
            <a:r>
              <a:rPr lang="en-US" dirty="0" smtClean="0"/>
              <a:t>There are examples from Asian, Middle Eastern, and African countries where students were expected to copy since it was a sign of respect and/or knowledge was seen as the property of everyone (collectivism) rather than of an individual.</a:t>
            </a:r>
          </a:p>
          <a:p>
            <a:pPr marL="0" indent="0">
              <a:buNone/>
            </a:pPr>
            <a:r>
              <a:rPr lang="en-US" dirty="0" smtClean="0"/>
              <a:t>(</a:t>
            </a:r>
            <a:r>
              <a:rPr lang="en-US" b="1" dirty="0" err="1" smtClean="0"/>
              <a:t>Yusof</a:t>
            </a:r>
            <a:r>
              <a:rPr lang="en-US" b="1" dirty="0" smtClean="0"/>
              <a:t>, 2009</a:t>
            </a:r>
            <a:r>
              <a:rPr lang="en-US" dirty="0" smtClean="0"/>
              <a:t>)</a:t>
            </a:r>
            <a:endParaRPr lang="en-US" dirty="0"/>
          </a:p>
        </p:txBody>
      </p:sp>
    </p:spTree>
    <p:extLst>
      <p:ext uri="{BB962C8B-B14F-4D97-AF65-F5344CB8AC3E}">
        <p14:creationId xmlns:p14="http://schemas.microsoft.com/office/powerpoint/2010/main" val="25174706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heckerboard(across)">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checkerboard(across)">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checkerboard(across)">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Plagiarism</a:t>
            </a:r>
            <a:endParaRPr lang="en-US" dirty="0"/>
          </a:p>
        </p:txBody>
      </p:sp>
      <p:sp>
        <p:nvSpPr>
          <p:cNvPr id="3" name="Content Placeholder 2"/>
          <p:cNvSpPr>
            <a:spLocks noGrp="1"/>
          </p:cNvSpPr>
          <p:nvPr>
            <p:ph idx="1"/>
          </p:nvPr>
        </p:nvSpPr>
        <p:spPr/>
        <p:txBody>
          <a:bodyPr>
            <a:normAutofit lnSpcReduction="10000"/>
          </a:bodyPr>
          <a:lstStyle/>
          <a:p>
            <a:r>
              <a:rPr lang="en-US" dirty="0" smtClean="0"/>
              <a:t>In the U.S., U.K. and other Western cultures, plagiarism is a very serious offense.</a:t>
            </a:r>
          </a:p>
          <a:p>
            <a:endParaRPr lang="en-US" dirty="0"/>
          </a:p>
          <a:p>
            <a:r>
              <a:rPr lang="en-US" dirty="0" smtClean="0"/>
              <a:t>For students who are now learning English as an L2, this might be a new concept for them.</a:t>
            </a:r>
          </a:p>
          <a:p>
            <a:endParaRPr lang="en-US" dirty="0"/>
          </a:p>
          <a:p>
            <a:r>
              <a:rPr lang="en-US" dirty="0" smtClean="0"/>
              <a:t>If students are going to read and write in English, this is an important cultural concept for them to understand about using information in English. </a:t>
            </a:r>
            <a:endParaRPr lang="en-US" dirty="0"/>
          </a:p>
        </p:txBody>
      </p:sp>
    </p:spTree>
    <p:extLst>
      <p:ext uri="{BB962C8B-B14F-4D97-AF65-F5344CB8AC3E}">
        <p14:creationId xmlns:p14="http://schemas.microsoft.com/office/powerpoint/2010/main" val="27719224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Plagiarism and Assessment</a:t>
            </a:r>
            <a:endParaRPr lang="en-US" dirty="0"/>
          </a:p>
        </p:txBody>
      </p:sp>
      <p:pic>
        <p:nvPicPr>
          <p:cNvPr id="8" name="Content Placeholder 7"/>
          <p:cNvPicPr>
            <a:picLocks noGrp="1" noChangeAspect="1"/>
          </p:cNvPicPr>
          <p:nvPr>
            <p:ph idx="1"/>
          </p:nvPr>
        </p:nvPicPr>
        <p:blipFill>
          <a:blip r:embed="rId2"/>
          <a:srcRect t="-26232" b="-26232"/>
          <a:stretch>
            <a:fillRect/>
          </a:stretch>
        </p:blipFill>
        <p:spPr/>
      </p:pic>
      <p:sp>
        <p:nvSpPr>
          <p:cNvPr id="6" name="Text Placeholder 5"/>
          <p:cNvSpPr>
            <a:spLocks noGrp="1"/>
          </p:cNvSpPr>
          <p:nvPr>
            <p:ph type="body" sz="half" idx="2"/>
          </p:nvPr>
        </p:nvSpPr>
        <p:spPr/>
        <p:txBody>
          <a:bodyPr/>
          <a:lstStyle/>
          <a:p>
            <a:endParaRPr lang="en-US" dirty="0" smtClean="0"/>
          </a:p>
          <a:p>
            <a:pPr algn="l"/>
            <a:r>
              <a:rPr lang="en-US" sz="2800" dirty="0" smtClean="0"/>
              <a:t>Plagiarism is tied closely together with both the </a:t>
            </a:r>
            <a:r>
              <a:rPr lang="en-US" sz="2800" b="1" dirty="0" smtClean="0"/>
              <a:t>validity</a:t>
            </a:r>
            <a:r>
              <a:rPr lang="en-US" sz="2800" dirty="0" smtClean="0"/>
              <a:t> and </a:t>
            </a:r>
            <a:r>
              <a:rPr lang="en-US" sz="2800" b="1" dirty="0" smtClean="0"/>
              <a:t>reliability</a:t>
            </a:r>
            <a:r>
              <a:rPr lang="en-US" sz="2800" dirty="0" smtClean="0"/>
              <a:t> of an assessment.</a:t>
            </a:r>
            <a:endParaRPr lang="en-US" sz="2800" dirty="0"/>
          </a:p>
        </p:txBody>
      </p:sp>
    </p:spTree>
    <p:extLst>
      <p:ext uri="{BB962C8B-B14F-4D97-AF65-F5344CB8AC3E}">
        <p14:creationId xmlns:p14="http://schemas.microsoft.com/office/powerpoint/2010/main" val="299879041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Plagiarism</a:t>
            </a:r>
            <a:endParaRPr lang="en-US" dirty="0"/>
          </a:p>
        </p:txBody>
      </p:sp>
      <p:sp>
        <p:nvSpPr>
          <p:cNvPr id="5" name="Text Placeholder 4"/>
          <p:cNvSpPr>
            <a:spLocks noGrp="1"/>
          </p:cNvSpPr>
          <p:nvPr>
            <p:ph type="body" idx="1"/>
          </p:nvPr>
        </p:nvSpPr>
        <p:spPr/>
        <p:txBody>
          <a:bodyPr/>
          <a:lstStyle/>
          <a:p>
            <a:r>
              <a:rPr lang="en-US" dirty="0" smtClean="0"/>
              <a:t>Validity</a:t>
            </a:r>
            <a:endParaRPr lang="en-US" dirty="0"/>
          </a:p>
        </p:txBody>
      </p:sp>
      <p:sp>
        <p:nvSpPr>
          <p:cNvPr id="6" name="Content Placeholder 5"/>
          <p:cNvSpPr>
            <a:spLocks noGrp="1"/>
          </p:cNvSpPr>
          <p:nvPr>
            <p:ph sz="half" idx="2"/>
          </p:nvPr>
        </p:nvSpPr>
        <p:spPr/>
        <p:txBody>
          <a:bodyPr/>
          <a:lstStyle/>
          <a:p>
            <a:r>
              <a:rPr lang="en-US" dirty="0"/>
              <a:t>Does the assessment measure what we really want to measure</a:t>
            </a:r>
            <a:r>
              <a:rPr lang="en-US" dirty="0" smtClean="0"/>
              <a:t>?</a:t>
            </a:r>
            <a:endParaRPr lang="en-US" dirty="0"/>
          </a:p>
          <a:p>
            <a:pPr marL="457200" indent="-457200">
              <a:buFont typeface="+mj-lt"/>
              <a:buAutoNum type="arabicPeriod"/>
            </a:pPr>
            <a:r>
              <a:rPr lang="en-US" dirty="0" smtClean="0"/>
              <a:t>If students are copying other people’s ideas, are the teachers measuring what the students know?</a:t>
            </a:r>
          </a:p>
          <a:p>
            <a:pPr marL="0" indent="0">
              <a:buNone/>
            </a:pPr>
            <a:endParaRPr lang="en-US" dirty="0" smtClean="0"/>
          </a:p>
          <a:p>
            <a:pPr marL="457200" indent="-457200">
              <a:buFont typeface="+mj-lt"/>
              <a:buAutoNum type="arabicPeriod"/>
            </a:pPr>
            <a:endParaRPr lang="en-US" dirty="0"/>
          </a:p>
        </p:txBody>
      </p:sp>
      <p:sp>
        <p:nvSpPr>
          <p:cNvPr id="7" name="Text Placeholder 6"/>
          <p:cNvSpPr>
            <a:spLocks noGrp="1"/>
          </p:cNvSpPr>
          <p:nvPr>
            <p:ph type="body" sz="quarter" idx="3"/>
          </p:nvPr>
        </p:nvSpPr>
        <p:spPr/>
        <p:txBody>
          <a:bodyPr/>
          <a:lstStyle/>
          <a:p>
            <a:r>
              <a:rPr lang="en-US" dirty="0" smtClean="0"/>
              <a:t>Reliability</a:t>
            </a:r>
            <a:endParaRPr lang="en-US" dirty="0"/>
          </a:p>
        </p:txBody>
      </p:sp>
      <p:sp>
        <p:nvSpPr>
          <p:cNvPr id="8" name="Content Placeholder 7"/>
          <p:cNvSpPr>
            <a:spLocks noGrp="1"/>
          </p:cNvSpPr>
          <p:nvPr>
            <p:ph sz="quarter" idx="4"/>
          </p:nvPr>
        </p:nvSpPr>
        <p:spPr/>
        <p:txBody>
          <a:bodyPr>
            <a:normAutofit lnSpcReduction="10000"/>
          </a:bodyPr>
          <a:lstStyle/>
          <a:p>
            <a:r>
              <a:rPr lang="en-US" dirty="0"/>
              <a:t>Is all work being consistently marked to the same standard</a:t>
            </a:r>
            <a:r>
              <a:rPr lang="en-US" dirty="0" smtClean="0"/>
              <a:t>?</a:t>
            </a:r>
          </a:p>
          <a:p>
            <a:pPr marL="457200" indent="-457200">
              <a:buFont typeface="+mj-lt"/>
              <a:buAutoNum type="arabicPeriod"/>
            </a:pPr>
            <a:r>
              <a:rPr lang="en-US" dirty="0" smtClean="0"/>
              <a:t>If some students are using someone else’s ideas, (and they are better/ more complex, etc.) is that being consistently (and fairly) marked against the students who are using their own ideas?</a:t>
            </a:r>
            <a:endParaRPr lang="en-US" dirty="0"/>
          </a:p>
        </p:txBody>
      </p:sp>
    </p:spTree>
    <p:extLst>
      <p:ext uri="{BB962C8B-B14F-4D97-AF65-F5344CB8AC3E}">
        <p14:creationId xmlns:p14="http://schemas.microsoft.com/office/powerpoint/2010/main" val="39912296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p:tgtEl>
                                          <p:spTgt spid="6">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6">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p:tgtEl>
                                          <p:spTgt spid="6">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6">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p:tgtEl>
                                          <p:spTgt spid="8">
                                            <p:txEl>
                                              <p:pRg st="0" end="0"/>
                                            </p:txEl>
                                          </p:spTgt>
                                        </p:tgtEl>
                                        <p:attrNameLst>
                                          <p:attrName>ppt_y</p:attrName>
                                        </p:attrNameLst>
                                      </p:cBhvr>
                                      <p:tavLst>
                                        <p:tav tm="0">
                                          <p:val>
                                            <p:strVal val="#ppt_y+#ppt_h*1.125000"/>
                                          </p:val>
                                        </p:tav>
                                        <p:tav tm="100000">
                                          <p:val>
                                            <p:strVal val="#ppt_y"/>
                                          </p:val>
                                        </p:tav>
                                      </p:tavLst>
                                    </p:anim>
                                    <p:animEffect transition="in" filter="wipe(up)">
                                      <p:cBhvr>
                                        <p:cTn id="20" dur="500"/>
                                        <p:tgtEl>
                                          <p:spTgt spid="8">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anim calcmode="lin" valueType="num">
                                      <p:cBhvr additive="base">
                                        <p:cTn id="25" dur="500"/>
                                        <p:tgtEl>
                                          <p:spTgt spid="8">
                                            <p:txEl>
                                              <p:pRg st="1" end="1"/>
                                            </p:txEl>
                                          </p:spTgt>
                                        </p:tgtEl>
                                        <p:attrNameLst>
                                          <p:attrName>ppt_y</p:attrName>
                                        </p:attrNameLst>
                                      </p:cBhvr>
                                      <p:tavLst>
                                        <p:tav tm="0">
                                          <p:val>
                                            <p:strVal val="#ppt_y+#ppt_h*1.125000"/>
                                          </p:val>
                                        </p:tav>
                                        <p:tav tm="100000">
                                          <p:val>
                                            <p:strVal val="#ppt_y"/>
                                          </p:val>
                                        </p:tav>
                                      </p:tavLst>
                                    </p:anim>
                                    <p:animEffect transition="in" filter="wipe(up)">
                                      <p:cBhvr>
                                        <p:cTn id="26"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Plagiarism</a:t>
            </a:r>
            <a:endParaRPr lang="en-US" dirty="0"/>
          </a:p>
        </p:txBody>
      </p:sp>
      <p:sp>
        <p:nvSpPr>
          <p:cNvPr id="8" name="Content Placeholder 7"/>
          <p:cNvSpPr>
            <a:spLocks noGrp="1"/>
          </p:cNvSpPr>
          <p:nvPr>
            <p:ph idx="1"/>
          </p:nvPr>
        </p:nvSpPr>
        <p:spPr/>
        <p:txBody>
          <a:bodyPr/>
          <a:lstStyle/>
          <a:p>
            <a:r>
              <a:rPr lang="en-US" dirty="0" smtClean="0"/>
              <a:t>It is our responsibility to…</a:t>
            </a:r>
          </a:p>
          <a:p>
            <a:pPr marL="457200" indent="-457200">
              <a:buFont typeface="+mj-lt"/>
              <a:buAutoNum type="arabicPeriod"/>
            </a:pPr>
            <a:r>
              <a:rPr lang="en-US" dirty="0" smtClean="0"/>
              <a:t>Teach students what plagiarism is and how to      avoid it.</a:t>
            </a:r>
          </a:p>
          <a:p>
            <a:pPr marL="457200" indent="-457200">
              <a:buFont typeface="+mj-lt"/>
              <a:buAutoNum type="arabicPeriod"/>
            </a:pPr>
            <a:r>
              <a:rPr lang="en-US" dirty="0" smtClean="0"/>
              <a:t>Create assessments where students are not given too much opportunity for cheating/plagiarism.</a:t>
            </a:r>
          </a:p>
          <a:p>
            <a:pPr marL="457200" indent="-457200">
              <a:buFont typeface="+mj-lt"/>
              <a:buAutoNum type="arabicPeriod"/>
            </a:pPr>
            <a:r>
              <a:rPr lang="en-US" dirty="0" smtClean="0"/>
              <a:t>Follow up with consequences as necessary if students do plagiarize.</a:t>
            </a:r>
            <a:endParaRPr lang="en-US" dirty="0"/>
          </a:p>
        </p:txBody>
      </p:sp>
    </p:spTree>
    <p:extLst>
      <p:ext uri="{BB962C8B-B14F-4D97-AF65-F5344CB8AC3E}">
        <p14:creationId xmlns:p14="http://schemas.microsoft.com/office/powerpoint/2010/main" val="19815780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randombar(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randombar(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randombar(horizontal)">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randombar(horizontal)">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Plagiarism…</a:t>
            </a:r>
            <a:endParaRPr lang="en-US" dirty="0"/>
          </a:p>
        </p:txBody>
      </p:sp>
      <p:sp>
        <p:nvSpPr>
          <p:cNvPr id="6" name="Text Placeholder 5"/>
          <p:cNvSpPr>
            <a:spLocks noGrp="1"/>
          </p:cNvSpPr>
          <p:nvPr>
            <p:ph type="body" sz="half" idx="2"/>
          </p:nvPr>
        </p:nvSpPr>
        <p:spPr/>
        <p:txBody>
          <a:bodyPr/>
          <a:lstStyle/>
          <a:p>
            <a:endParaRPr lang="en-US" dirty="0"/>
          </a:p>
          <a:p>
            <a:pPr algn="l"/>
            <a:r>
              <a:rPr lang="en-US" sz="2400" dirty="0" smtClean="0"/>
              <a:t>can also be an indication that students don’t have the ability to use English well enough to form their own ideas in their L2. This can be one reason why students turn to plagiarism. </a:t>
            </a:r>
            <a:endParaRPr lang="en-US" sz="2400" dirty="0"/>
          </a:p>
        </p:txBody>
      </p:sp>
      <p:pic>
        <p:nvPicPr>
          <p:cNvPr id="7" name="Picture Placeholder 6"/>
          <p:cNvPicPr>
            <a:picLocks noGrp="1" noChangeAspect="1"/>
          </p:cNvPicPr>
          <p:nvPr>
            <p:ph type="pic" idx="1"/>
          </p:nvPr>
        </p:nvPicPr>
        <p:blipFill>
          <a:blip r:embed="rId2"/>
          <a:srcRect t="-59645" b="-59645"/>
          <a:stretch>
            <a:fillRect/>
          </a:stretch>
        </p:blipFill>
        <p:spPr>
          <a:xfrm>
            <a:off x="5091113" y="358775"/>
            <a:ext cx="3657600" cy="5318125"/>
          </a:xfrm>
        </p:spPr>
      </p:pic>
    </p:spTree>
    <p:extLst>
      <p:ext uri="{BB962C8B-B14F-4D97-AF65-F5344CB8AC3E}">
        <p14:creationId xmlns:p14="http://schemas.microsoft.com/office/powerpoint/2010/main" val="177013285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5665</TotalTime>
  <Words>491</Words>
  <Application>Microsoft Macintosh PowerPoint</Application>
  <PresentationFormat>On-screen Show (4:3)</PresentationFormat>
  <Paragraphs>53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Breeze</vt:lpstr>
      <vt:lpstr>Before you begin…</vt:lpstr>
      <vt:lpstr>Plagiarism</vt:lpstr>
      <vt:lpstr>What is Plagiarism?</vt:lpstr>
      <vt:lpstr>Plagiarism</vt:lpstr>
      <vt:lpstr>Plagiarism</vt:lpstr>
      <vt:lpstr>Plagiarism and Assessment</vt:lpstr>
      <vt:lpstr>Plagiarism</vt:lpstr>
      <vt:lpstr>Plagiarism</vt:lpstr>
      <vt:lpstr>Plagiarism…</vt:lpstr>
      <vt:lpstr>Plagiarism</vt:lpstr>
      <vt:lpstr>Summing it up…</vt:lpstr>
    </vt:vector>
  </TitlesOfParts>
  <Company>University of Arizona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Before you begin…</dc:title>
  <dc:creator>Tara Chandler</dc:creator>
  <cp:lastModifiedBy>COH</cp:lastModifiedBy>
  <cp:revision>83</cp:revision>
  <dcterms:created xsi:type="dcterms:W3CDTF">2015-06-10T21:25:13Z</dcterms:created>
  <dcterms:modified xsi:type="dcterms:W3CDTF">2017-01-12T17:46:03Z</dcterms:modified>
</cp:coreProperties>
</file>