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7" r:id="rId2"/>
    <p:sldId id="256"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8" r:id="rId32"/>
    <p:sldId id="28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15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5D1AFC7-A40E-4540-9524-5A1009FFAC3D}" type="datetimeFigureOut">
              <a:rPr lang="en-US" smtClean="0"/>
              <a:t>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9DE57-F17C-9740-8E1A-A55FBAFD3EAC}" type="slidenum">
              <a:rPr lang="en-US" smtClean="0"/>
              <a:t>‹#›</a:t>
            </a:fld>
            <a:endParaRPr lang="en-US" dirty="0"/>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1AFC7-A40E-4540-9524-5A1009FFAC3D}" type="datetimeFigureOut">
              <a:rPr lang="en-US" smtClean="0"/>
              <a:t>1/16/17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29DE57-F17C-9740-8E1A-A55FBAFD3EA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dirty="0" smtClean="0"/>
              <a:t>Drag picture to placeholder or click icon to add</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dirty="0" smtClean="0"/>
              <a:t>Drag picture to placeholder or click icon to add</a:t>
            </a:r>
            <a:endParaRPr dirty="0"/>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dirty="0" smtClean="0"/>
              <a:t>Drag picture to placeholder or click icon to add</a:t>
            </a:r>
            <a:endParaRPr dirty="0"/>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dirty="0" smtClean="0"/>
              <a:t>Drag picture to placeholder or click icon to add</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5D1AFC7-A40E-4540-9524-5A1009FFAC3D}" type="datetimeFigureOut">
              <a:rPr lang="en-US" smtClean="0"/>
              <a:t>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5D1AFC7-A40E-4540-9524-5A1009FFAC3D}" type="datetimeFigureOut">
              <a:rPr lang="en-US" smtClean="0"/>
              <a:t>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D1AFC7-A40E-4540-9524-5A1009FFAC3D}" type="datetimeFigureOut">
              <a:rPr lang="en-US" smtClean="0"/>
              <a:t>1/16/17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29DE57-F17C-9740-8E1A-A55FBAFD3EA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82ED52E-37E9-F94F-B9F9-D99DF142FA53}" type="datetimeFigureOut">
              <a:rPr lang="en-US" smtClean="0"/>
              <a:t>1/16/17</a:t>
            </a:fld>
            <a:endParaRPr lang="en-US" dirty="0"/>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F7CA4719-34E0-424D-999F-4E907D1A2A9D}" type="slidenum">
              <a:rPr lang="en-US" smtClean="0"/>
              <a:t>‹#›</a:t>
            </a:fld>
            <a:endParaRPr lang="en-US" dirty="0"/>
          </a:p>
        </p:txBody>
      </p:sp>
    </p:spTree>
    <p:extLst>
      <p:ext uri="{BB962C8B-B14F-4D97-AF65-F5344CB8AC3E}">
        <p14:creationId xmlns:p14="http://schemas.microsoft.com/office/powerpoint/2010/main" val="18821996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5D1AFC7-A40E-4540-9524-5A1009FFAC3D}" type="datetimeFigureOut">
              <a:rPr lang="en-US" smtClean="0"/>
              <a:t>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95D1AFC7-A40E-4540-9524-5A1009FFAC3D}" type="datetimeFigureOut">
              <a:rPr lang="en-US" smtClean="0"/>
              <a:t>1/16/17</a:t>
            </a:fld>
            <a:endParaRPr lang="en-US" dirty="0"/>
          </a:p>
        </p:txBody>
      </p:sp>
      <p:sp>
        <p:nvSpPr>
          <p:cNvPr id="5" name="Footer Placeholder 4"/>
          <p:cNvSpPr>
            <a:spLocks noGrp="1"/>
          </p:cNvSpPr>
          <p:nvPr>
            <p:ph type="ftr" sz="quarter" idx="11"/>
          </p:nvPr>
        </p:nvSpPr>
        <p:spPr>
          <a:xfrm>
            <a:off x="7238999" y="6356350"/>
            <a:ext cx="1446213"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429DE57-F17C-9740-8E1A-A55FBAFD3EAC}" type="slidenum">
              <a:rPr lang="en-US" smtClean="0"/>
              <a:t>‹#›</a:t>
            </a:fld>
            <a:endParaRPr lang="en-US" dirty="0"/>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5D1AFC7-A40E-4540-9524-5A1009FFAC3D}" type="datetimeFigureOut">
              <a:rPr lang="en-US" smtClean="0"/>
              <a:t>1/16/17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5D1AFC7-A40E-4540-9524-5A1009FFAC3D}" type="datetimeFigureOut">
              <a:rPr lang="en-US" smtClean="0"/>
              <a:t>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9DE57-F17C-9740-8E1A-A55FBAFD3EAC}" type="slidenum">
              <a:rPr lang="en-US" smtClean="0"/>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D1AFC7-A40E-4540-9524-5A1009FFAC3D}" type="datetimeFigureOut">
              <a:rPr lang="en-US" smtClean="0"/>
              <a:t>1/16/17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29DE57-F17C-9740-8E1A-A55FBAFD3EA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95D1AFC7-A40E-4540-9524-5A1009FFAC3D}" type="datetimeFigureOut">
              <a:rPr lang="en-US" smtClean="0"/>
              <a:t>1/16/17</a:t>
            </a:fld>
            <a:endParaRPr lang="en-US" dirty="0"/>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E429DE57-F17C-9740-8E1A-A55FBAFD3EA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handlet@email.arizon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png"/><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handlet@email.arizona.edu"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begin…</a:t>
            </a:r>
            <a:endParaRPr lang="en-US" dirty="0"/>
          </a:p>
        </p:txBody>
      </p:sp>
      <p:sp>
        <p:nvSpPr>
          <p:cNvPr id="3" name="Content Placeholder 2"/>
          <p:cNvSpPr>
            <a:spLocks noGrp="1"/>
          </p:cNvSpPr>
          <p:nvPr>
            <p:ph idx="1"/>
          </p:nvPr>
        </p:nvSpPr>
        <p:spPr>
          <a:xfrm>
            <a:off x="739775" y="2484302"/>
            <a:ext cx="7662864" cy="4047459"/>
          </a:xfrm>
        </p:spPr>
        <p:txBody>
          <a:bodyPr>
            <a:normAutofit/>
          </a:bodyPr>
          <a:lstStyle/>
          <a:p>
            <a:r>
              <a:rPr lang="en-US" sz="2400" u="sng" dirty="0"/>
              <a:t>Read</a:t>
            </a:r>
            <a:r>
              <a:rPr lang="en-US" sz="2400" dirty="0"/>
              <a:t> the following two articles/chapters in D2L</a:t>
            </a:r>
          </a:p>
          <a:p>
            <a:pPr marL="0" indent="0">
              <a:buNone/>
            </a:pPr>
            <a:r>
              <a:rPr lang="en-US" sz="2400" dirty="0"/>
              <a:t>	1. </a:t>
            </a:r>
            <a:r>
              <a:rPr lang="en-US" sz="2400" dirty="0" smtClean="0"/>
              <a:t>Creating and Effective Assignment</a:t>
            </a:r>
          </a:p>
          <a:p>
            <a:pPr marL="0" indent="0">
              <a:buNone/>
            </a:pPr>
            <a:r>
              <a:rPr lang="en-US" sz="2400" dirty="0"/>
              <a:t>	2. </a:t>
            </a:r>
            <a:r>
              <a:rPr lang="en-US" sz="2400" dirty="0" smtClean="0"/>
              <a:t>Teacher-made Test Formats</a:t>
            </a:r>
            <a:endParaRPr lang="en-US" sz="2400" u="sng" dirty="0"/>
          </a:p>
          <a:p>
            <a:pPr marL="0" indent="0">
              <a:buNone/>
            </a:pPr>
            <a:r>
              <a:rPr lang="en-US" u="sng" dirty="0" smtClean="0"/>
              <a:t>Email</a:t>
            </a:r>
            <a:r>
              <a:rPr lang="en-US" dirty="0" smtClean="0"/>
              <a:t> me with any questions you have: </a:t>
            </a:r>
            <a:r>
              <a:rPr lang="en-US" dirty="0" smtClean="0">
                <a:hlinkClick r:id="rId2"/>
              </a:rPr>
              <a:t>chandlet@email.arizona.edu</a:t>
            </a:r>
            <a:endParaRPr lang="en-US" dirty="0" smtClean="0"/>
          </a:p>
          <a:p>
            <a:endParaRPr lang="en-US" u="sng" dirty="0"/>
          </a:p>
        </p:txBody>
      </p:sp>
    </p:spTree>
    <p:extLst>
      <p:ext uri="{BB962C8B-B14F-4D97-AF65-F5344CB8AC3E}">
        <p14:creationId xmlns:p14="http://schemas.microsoft.com/office/powerpoint/2010/main" val="38433528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a:xfrm>
            <a:off x="914400" y="367188"/>
            <a:ext cx="7313613" cy="5424012"/>
          </a:xfrm>
        </p:spPr>
        <p:txBody>
          <a:bodyPr/>
          <a:lstStyle/>
          <a:p>
            <a:endParaRPr lang="en-US" dirty="0"/>
          </a:p>
          <a:p>
            <a:endParaRPr lang="en-US" dirty="0"/>
          </a:p>
          <a:p>
            <a:r>
              <a:rPr lang="en-US" sz="4400" dirty="0"/>
              <a:t>__________ is perhaps the most critical of all teaching skills. </a:t>
            </a:r>
          </a:p>
          <a:p>
            <a:r>
              <a:rPr lang="en-US" sz="4400" b="1" dirty="0"/>
              <a:t>Decision-making </a:t>
            </a:r>
            <a:endParaRPr lang="en-US" sz="4400" dirty="0"/>
          </a:p>
        </p:txBody>
      </p:sp>
      <p:pic>
        <p:nvPicPr>
          <p:cNvPr id="5" name="Picture 4"/>
          <p:cNvPicPr>
            <a:picLocks noChangeAspect="1"/>
          </p:cNvPicPr>
          <p:nvPr/>
        </p:nvPicPr>
        <p:blipFill>
          <a:blip r:embed="rId2"/>
          <a:stretch>
            <a:fillRect/>
          </a:stretch>
        </p:blipFill>
        <p:spPr>
          <a:xfrm>
            <a:off x="1892565" y="917970"/>
            <a:ext cx="2116184" cy="1328767"/>
          </a:xfrm>
          <a:prstGeom prst="rect">
            <a:avLst/>
          </a:prstGeom>
        </p:spPr>
      </p:pic>
    </p:spTree>
    <p:extLst>
      <p:ext uri="{BB962C8B-B14F-4D97-AF65-F5344CB8AC3E}">
        <p14:creationId xmlns:p14="http://schemas.microsoft.com/office/powerpoint/2010/main" val="36324559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51425" y="381000"/>
            <a:ext cx="3635375" cy="5355225"/>
          </a:xfrm>
        </p:spPr>
        <p:txBody>
          <a:bodyPr/>
          <a:lstStyle/>
          <a:p>
            <a:r>
              <a:rPr lang="en-US" dirty="0"/>
              <a:t>Good assessments lie at the core of good decision making. </a:t>
            </a:r>
            <a:br>
              <a:rPr lang="en-US" dirty="0"/>
            </a:br>
            <a:endParaRPr lang="en-US" dirty="0"/>
          </a:p>
        </p:txBody>
      </p:sp>
      <p:sp>
        <p:nvSpPr>
          <p:cNvPr id="5" name="Text Placeholder 4"/>
          <p:cNvSpPr>
            <a:spLocks noGrp="1"/>
          </p:cNvSpPr>
          <p:nvPr>
            <p:ph type="body" sz="half" idx="2"/>
          </p:nvPr>
        </p:nvSpPr>
        <p:spPr/>
        <p:txBody>
          <a:bodyPr/>
          <a:lstStyle/>
          <a:p>
            <a:endParaRPr lang="en-US" dirty="0"/>
          </a:p>
        </p:txBody>
      </p:sp>
      <p:sp>
        <p:nvSpPr>
          <p:cNvPr id="6" name="Picture Placeholder 5"/>
          <p:cNvSpPr>
            <a:spLocks noGrp="1"/>
          </p:cNvSpPr>
          <p:nvPr>
            <p:ph type="pic" sz="quarter" idx="13"/>
          </p:nvPr>
        </p:nvSpPr>
        <p:spPr/>
      </p:sp>
      <p:pic>
        <p:nvPicPr>
          <p:cNvPr id="7" name="Picture 6"/>
          <p:cNvPicPr>
            <a:picLocks noGrp="1" noChangeAspect="1"/>
          </p:cNvPicPr>
          <p:nvPr/>
        </p:nvPicPr>
        <p:blipFill>
          <a:blip r:embed="rId2"/>
          <a:srcRect l="-52995" r="-52995"/>
          <a:stretch>
            <a:fillRect/>
          </a:stretch>
        </p:blipFill>
        <p:spPr>
          <a:xfrm rot="21240000">
            <a:off x="364107" y="1930203"/>
            <a:ext cx="3954929" cy="2569935"/>
          </a:xfrm>
          <a:prstGeom prst="rect">
            <a:avLst/>
          </a:prstGeom>
          <a:solidFill>
            <a:schemeClr val="bg1">
              <a:lumMod val="85000"/>
            </a:schemeClr>
          </a:solidFill>
        </p:spPr>
      </p:pic>
    </p:spTree>
    <p:extLst>
      <p:ext uri="{BB962C8B-B14F-4D97-AF65-F5344CB8AC3E}">
        <p14:creationId xmlns:p14="http://schemas.microsoft.com/office/powerpoint/2010/main" val="38646475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a:t>
            </a:r>
            <a:endParaRPr lang="en-US" dirty="0"/>
          </a:p>
        </p:txBody>
      </p:sp>
      <p:sp>
        <p:nvSpPr>
          <p:cNvPr id="6" name="Content Placeholder 5"/>
          <p:cNvSpPr>
            <a:spLocks noGrp="1"/>
          </p:cNvSpPr>
          <p:nvPr>
            <p:ph idx="1"/>
          </p:nvPr>
        </p:nvSpPr>
        <p:spPr/>
        <p:txBody>
          <a:bodyPr/>
          <a:lstStyle/>
          <a:p>
            <a:r>
              <a:rPr lang="en-US" dirty="0" smtClean="0"/>
              <a:t>Think about assessments you have given in the past:</a:t>
            </a:r>
          </a:p>
          <a:p>
            <a:pPr marL="457200" indent="-457200">
              <a:buAutoNum type="arabicPeriod"/>
            </a:pPr>
            <a:r>
              <a:rPr lang="en-US" dirty="0" smtClean="0"/>
              <a:t>Think of an assessment success, what was valid about that test?</a:t>
            </a:r>
          </a:p>
          <a:p>
            <a:pPr marL="457200" indent="-457200">
              <a:buAutoNum type="arabicPeriod"/>
            </a:pPr>
            <a:r>
              <a:rPr lang="en-US" dirty="0" smtClean="0"/>
              <a:t>Think of an assessment that did not go well, was it valid?</a:t>
            </a:r>
          </a:p>
          <a:p>
            <a:pPr marL="0" indent="0">
              <a:buNone/>
            </a:pPr>
            <a:r>
              <a:rPr lang="en-US" sz="2400" b="1" dirty="0"/>
              <a:t>If validity is not established, all other considerations may be rendered useless.  </a:t>
            </a:r>
          </a:p>
          <a:p>
            <a:pPr marL="0" indent="0">
              <a:buNone/>
            </a:pPr>
            <a:endParaRPr lang="en-US" dirty="0" smtClean="0"/>
          </a:p>
        </p:txBody>
      </p:sp>
      <p:pic>
        <p:nvPicPr>
          <p:cNvPr id="7" name="Picture 6"/>
          <p:cNvPicPr>
            <a:picLocks noChangeAspect="1"/>
          </p:cNvPicPr>
          <p:nvPr/>
        </p:nvPicPr>
        <p:blipFill>
          <a:blip r:embed="rId2"/>
          <a:stretch>
            <a:fillRect/>
          </a:stretch>
        </p:blipFill>
        <p:spPr>
          <a:xfrm>
            <a:off x="2874726" y="513224"/>
            <a:ext cx="3000320" cy="1859424"/>
          </a:xfrm>
          <a:prstGeom prst="rect">
            <a:avLst/>
          </a:prstGeom>
        </p:spPr>
      </p:pic>
    </p:spTree>
    <p:extLst>
      <p:ext uri="{BB962C8B-B14F-4D97-AF65-F5344CB8AC3E}">
        <p14:creationId xmlns:p14="http://schemas.microsoft.com/office/powerpoint/2010/main" val="3920033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Tests</a:t>
            </a:r>
            <a:endParaRPr lang="en-US" dirty="0"/>
          </a:p>
        </p:txBody>
      </p:sp>
      <p:sp>
        <p:nvSpPr>
          <p:cNvPr id="3" name="Text Placeholder 2"/>
          <p:cNvSpPr>
            <a:spLocks noGrp="1"/>
          </p:cNvSpPr>
          <p:nvPr>
            <p:ph type="body" sz="half" idx="2"/>
          </p:nvPr>
        </p:nvSpPr>
        <p:spPr/>
        <p:txBody>
          <a:bodyPr/>
          <a:lstStyle/>
          <a:p>
            <a:r>
              <a:rPr lang="en-US" dirty="0" smtClean="0"/>
              <a:t>The ideas for the following slides are taken from the following source:</a:t>
            </a:r>
          </a:p>
          <a:p>
            <a:r>
              <a:rPr lang="en-US" i="1" dirty="0" smtClean="0"/>
              <a:t>A Practical Guide to Assessing Language Learners</a:t>
            </a:r>
            <a:r>
              <a:rPr lang="en-US" dirty="0" smtClean="0"/>
              <a:t> (Coombe, Folse &amp;Hubley, 2007) copyright University of Michigan</a:t>
            </a:r>
            <a:endParaRPr lang="en-US" i="1" dirty="0"/>
          </a:p>
        </p:txBody>
      </p:sp>
      <p:pic>
        <p:nvPicPr>
          <p:cNvPr id="5" name="Picture Placeholder 4"/>
          <p:cNvPicPr>
            <a:picLocks noGrp="1" noChangeAspect="1"/>
          </p:cNvPicPr>
          <p:nvPr>
            <p:ph type="pic" sz="quarter" idx="13"/>
          </p:nvPr>
        </p:nvPicPr>
        <p:blipFill>
          <a:blip r:embed="rId2"/>
          <a:srcRect l="18838" r="18838"/>
          <a:stretch>
            <a:fillRect/>
          </a:stretch>
        </p:blipFill>
        <p:spPr/>
      </p:pic>
    </p:spTree>
    <p:extLst>
      <p:ext uri="{BB962C8B-B14F-4D97-AF65-F5344CB8AC3E}">
        <p14:creationId xmlns:p14="http://schemas.microsoft.com/office/powerpoint/2010/main" val="15961681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22300"/>
            <a:ext cx="9144000" cy="5351191"/>
          </a:xfrm>
          <a:prstGeom prst="rect">
            <a:avLst/>
          </a:prstGeom>
        </p:spPr>
      </p:pic>
    </p:spTree>
    <p:extLst>
      <p:ext uri="{BB962C8B-B14F-4D97-AF65-F5344CB8AC3E}">
        <p14:creationId xmlns:p14="http://schemas.microsoft.com/office/powerpoint/2010/main" val="29321286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Because you are an EMI/Content teacher…</a:t>
            </a:r>
            <a:endParaRPr lang="en-US" dirty="0"/>
          </a:p>
        </p:txBody>
      </p:sp>
      <p:sp>
        <p:nvSpPr>
          <p:cNvPr id="3" name="Content Placeholder 2"/>
          <p:cNvSpPr>
            <a:spLocks noGrp="1"/>
          </p:cNvSpPr>
          <p:nvPr>
            <p:ph idx="1"/>
          </p:nvPr>
        </p:nvSpPr>
        <p:spPr/>
        <p:txBody>
          <a:bodyPr/>
          <a:lstStyle/>
          <a:p>
            <a:r>
              <a:rPr lang="en-US" dirty="0" smtClean="0"/>
              <a:t>We will only focus on the following three types of tests:</a:t>
            </a:r>
          </a:p>
          <a:p>
            <a:pPr marL="457200" indent="-457200">
              <a:buAutoNum type="arabicPeriod"/>
            </a:pPr>
            <a:r>
              <a:rPr lang="en-US" dirty="0" smtClean="0"/>
              <a:t>Diagnostic Tests</a:t>
            </a:r>
          </a:p>
          <a:p>
            <a:pPr marL="457200" indent="-457200">
              <a:buAutoNum type="arabicPeriod"/>
            </a:pPr>
            <a:r>
              <a:rPr lang="en-US" dirty="0" smtClean="0"/>
              <a:t>Progress Tests</a:t>
            </a:r>
          </a:p>
          <a:p>
            <a:pPr marL="457200" indent="-457200">
              <a:buAutoNum type="arabicPeriod"/>
            </a:pPr>
            <a:r>
              <a:rPr lang="en-US" dirty="0" smtClean="0"/>
              <a:t>Achievement Tests</a:t>
            </a:r>
          </a:p>
          <a:p>
            <a:pPr marL="457200" indent="-457200">
              <a:buAutoNum type="arabicPeriod"/>
            </a:pPr>
            <a:endParaRPr lang="en-US" dirty="0"/>
          </a:p>
        </p:txBody>
      </p:sp>
      <p:pic>
        <p:nvPicPr>
          <p:cNvPr id="4" name="Picture 3"/>
          <p:cNvPicPr>
            <a:picLocks noChangeAspect="1"/>
          </p:cNvPicPr>
          <p:nvPr/>
        </p:nvPicPr>
        <p:blipFill>
          <a:blip r:embed="rId2"/>
          <a:stretch>
            <a:fillRect/>
          </a:stretch>
        </p:blipFill>
        <p:spPr>
          <a:xfrm>
            <a:off x="4572000" y="3422650"/>
            <a:ext cx="3429000" cy="2374900"/>
          </a:xfrm>
          <a:prstGeom prst="rect">
            <a:avLst/>
          </a:prstGeom>
        </p:spPr>
      </p:pic>
    </p:spTree>
    <p:extLst>
      <p:ext uri="{BB962C8B-B14F-4D97-AF65-F5344CB8AC3E}">
        <p14:creationId xmlns:p14="http://schemas.microsoft.com/office/powerpoint/2010/main" val="3520838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Tests</a:t>
            </a:r>
            <a:endParaRPr lang="en-US" dirty="0"/>
          </a:p>
        </p:txBody>
      </p:sp>
      <p:sp>
        <p:nvSpPr>
          <p:cNvPr id="3" name="Content Placeholder 2"/>
          <p:cNvSpPr>
            <a:spLocks noGrp="1"/>
          </p:cNvSpPr>
          <p:nvPr>
            <p:ph idx="1"/>
          </p:nvPr>
        </p:nvSpPr>
        <p:spPr/>
        <p:txBody>
          <a:bodyPr/>
          <a:lstStyle/>
          <a:p>
            <a:r>
              <a:rPr lang="en-US" b="1" dirty="0" smtClean="0"/>
              <a:t>Purpose</a:t>
            </a:r>
            <a:r>
              <a:rPr lang="en-US" dirty="0" smtClean="0"/>
              <a:t>: To identify the student’s English language ability</a:t>
            </a:r>
          </a:p>
          <a:p>
            <a:r>
              <a:rPr lang="en-US" b="1" dirty="0" smtClean="0"/>
              <a:t>Application</a:t>
            </a:r>
            <a:r>
              <a:rPr lang="en-US" dirty="0" smtClean="0"/>
              <a:t>: Provide a test early in the semester to assess the English language ability of your students. This information can help you determine the level of EMI you will use in your classroom</a:t>
            </a:r>
          </a:p>
          <a:p>
            <a:r>
              <a:rPr lang="en-US" b="1" dirty="0" smtClean="0"/>
              <a:t>Example</a:t>
            </a:r>
            <a:r>
              <a:rPr lang="en-US" dirty="0" smtClean="0"/>
              <a:t>: Ask students to read an article independently and write a summary of the ideas.</a:t>
            </a:r>
            <a:endParaRPr lang="en-US" dirty="0"/>
          </a:p>
        </p:txBody>
      </p:sp>
    </p:spTree>
    <p:extLst>
      <p:ext uri="{BB962C8B-B14F-4D97-AF65-F5344CB8AC3E}">
        <p14:creationId xmlns:p14="http://schemas.microsoft.com/office/powerpoint/2010/main" val="874645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Diagnostic Tests</a:t>
            </a:r>
            <a:endParaRPr lang="en-US" dirty="0"/>
          </a:p>
        </p:txBody>
      </p:sp>
      <p:sp>
        <p:nvSpPr>
          <p:cNvPr id="5" name="Text Placeholder 4"/>
          <p:cNvSpPr>
            <a:spLocks noGrp="1"/>
          </p:cNvSpPr>
          <p:nvPr>
            <p:ph type="body" sz="half" idx="2"/>
          </p:nvPr>
        </p:nvSpPr>
        <p:spPr/>
        <p:txBody>
          <a:bodyPr/>
          <a:lstStyle/>
          <a:p>
            <a:r>
              <a:rPr lang="en-US" dirty="0" smtClean="0"/>
              <a:t>The information you gain from this test can help you determine:</a:t>
            </a:r>
          </a:p>
          <a:p>
            <a:pPr marL="457200" indent="-457200">
              <a:buAutoNum type="arabicPeriod"/>
            </a:pPr>
            <a:r>
              <a:rPr lang="en-US" dirty="0" smtClean="0"/>
              <a:t>How much English to use in your lessons</a:t>
            </a:r>
          </a:p>
          <a:p>
            <a:pPr marL="457200" indent="-457200">
              <a:buAutoNum type="arabicPeriod"/>
            </a:pPr>
            <a:r>
              <a:rPr lang="en-US" dirty="0" smtClean="0"/>
              <a:t>How much scaffolding to provide</a:t>
            </a:r>
          </a:p>
          <a:p>
            <a:pPr marL="457200" indent="-457200">
              <a:buAutoNum type="arabicPeriod"/>
            </a:pPr>
            <a:r>
              <a:rPr lang="en-US" dirty="0" smtClean="0"/>
              <a:t>How you will need to modify/create materials in your content area</a:t>
            </a:r>
            <a:endParaRPr lang="en-US" dirty="0"/>
          </a:p>
        </p:txBody>
      </p:sp>
      <p:pic>
        <p:nvPicPr>
          <p:cNvPr id="7" name="Picture Placeholder 6"/>
          <p:cNvPicPr>
            <a:picLocks noGrp="1" noChangeAspect="1"/>
          </p:cNvPicPr>
          <p:nvPr>
            <p:ph type="pic" sz="quarter" idx="13"/>
          </p:nvPr>
        </p:nvPicPr>
        <p:blipFill>
          <a:blip r:embed="rId2"/>
          <a:srcRect l="12548" r="12548"/>
          <a:stretch>
            <a:fillRect/>
          </a:stretch>
        </p:blipFill>
        <p:spPr/>
      </p:pic>
    </p:spTree>
    <p:extLst>
      <p:ext uri="{BB962C8B-B14F-4D97-AF65-F5344CB8AC3E}">
        <p14:creationId xmlns:p14="http://schemas.microsoft.com/office/powerpoint/2010/main" val="26916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edg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edg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edg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edg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Diagnostic Tests</a:t>
            </a:r>
            <a:endParaRPr lang="en-US" dirty="0"/>
          </a:p>
        </p:txBody>
      </p:sp>
      <p:sp>
        <p:nvSpPr>
          <p:cNvPr id="6" name="Content Placeholder 5"/>
          <p:cNvSpPr>
            <a:spLocks noGrp="1"/>
          </p:cNvSpPr>
          <p:nvPr>
            <p:ph idx="1"/>
          </p:nvPr>
        </p:nvSpPr>
        <p:spPr/>
        <p:txBody>
          <a:bodyPr/>
          <a:lstStyle/>
          <a:p>
            <a:r>
              <a:rPr lang="en-US" dirty="0" smtClean="0"/>
              <a:t>This same information of the students’ level of English fluency might be available from their English language instructor making it unnecessary for you to do your own diagnostic.</a:t>
            </a:r>
          </a:p>
          <a:p>
            <a:r>
              <a:rPr lang="en-US" dirty="0" smtClean="0"/>
              <a:t>This information might also be available from a previously taken placement or standardized test of English (see Table 2 on slide 14)</a:t>
            </a:r>
            <a:endParaRPr lang="en-US" dirty="0"/>
          </a:p>
        </p:txBody>
      </p:sp>
    </p:spTree>
    <p:extLst>
      <p:ext uri="{BB962C8B-B14F-4D97-AF65-F5344CB8AC3E}">
        <p14:creationId xmlns:p14="http://schemas.microsoft.com/office/powerpoint/2010/main" val="771753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Tests or In-course Tasks</a:t>
            </a:r>
            <a:endParaRPr lang="en-US" dirty="0"/>
          </a:p>
        </p:txBody>
      </p:sp>
      <p:sp>
        <p:nvSpPr>
          <p:cNvPr id="4" name="Content Placeholder 3"/>
          <p:cNvSpPr>
            <a:spLocks noGrp="1"/>
          </p:cNvSpPr>
          <p:nvPr>
            <p:ph sz="half" idx="1"/>
          </p:nvPr>
        </p:nvSpPr>
        <p:spPr>
          <a:xfrm>
            <a:off x="740663" y="2602490"/>
            <a:ext cx="4503011" cy="4109197"/>
          </a:xfrm>
        </p:spPr>
        <p:txBody>
          <a:bodyPr>
            <a:normAutofit/>
          </a:bodyPr>
          <a:lstStyle/>
          <a:p>
            <a:r>
              <a:rPr lang="en-US" b="1" dirty="0" smtClean="0"/>
              <a:t>Purpose</a:t>
            </a:r>
            <a:r>
              <a:rPr lang="en-US" dirty="0" smtClean="0"/>
              <a:t>: To provide information about mastery or difficulty with course materials</a:t>
            </a:r>
          </a:p>
          <a:p>
            <a:r>
              <a:rPr lang="en-US" b="1" dirty="0" smtClean="0"/>
              <a:t>Application</a:t>
            </a:r>
            <a:r>
              <a:rPr lang="en-US" dirty="0" smtClean="0"/>
              <a:t>: This can be a test or an alternative assessment: </a:t>
            </a:r>
          </a:p>
          <a:p>
            <a:r>
              <a:rPr lang="en-US" b="1" dirty="0" smtClean="0"/>
              <a:t>Examples:</a:t>
            </a:r>
            <a:r>
              <a:rPr lang="en-US" dirty="0" smtClean="0"/>
              <a:t> 1. A test in English or Russian or both of a chapter/unit covered in your content area. 2. A project applying concepts taught in a chapter/unit.</a:t>
            </a:r>
          </a:p>
          <a:p>
            <a:endParaRPr lang="en-US" dirty="0" smtClean="0"/>
          </a:p>
          <a:p>
            <a:endParaRPr lang="en-US" dirty="0"/>
          </a:p>
        </p:txBody>
      </p:sp>
      <p:pic>
        <p:nvPicPr>
          <p:cNvPr id="6" name="Content Placeholder 5"/>
          <p:cNvPicPr>
            <a:picLocks noGrp="1" noChangeAspect="1"/>
          </p:cNvPicPr>
          <p:nvPr>
            <p:ph sz="half" idx="2"/>
          </p:nvPr>
        </p:nvPicPr>
        <p:blipFill>
          <a:blip r:embed="rId2"/>
          <a:srcRect l="-7906" r="-7906"/>
          <a:stretch>
            <a:fillRect/>
          </a:stretch>
        </p:blipFill>
        <p:spPr>
          <a:xfrm>
            <a:off x="5207050" y="2784475"/>
            <a:ext cx="3195587" cy="2759274"/>
          </a:xfrm>
        </p:spPr>
      </p:pic>
    </p:spTree>
    <p:extLst>
      <p:ext uri="{BB962C8B-B14F-4D97-AF65-F5344CB8AC3E}">
        <p14:creationId xmlns:p14="http://schemas.microsoft.com/office/powerpoint/2010/main" val="2736053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Validity in Tests</a:t>
            </a:r>
            <a:endParaRPr lang="en-US" dirty="0"/>
          </a:p>
        </p:txBody>
      </p:sp>
      <p:sp>
        <p:nvSpPr>
          <p:cNvPr id="3" name="Subtitle 2"/>
          <p:cNvSpPr>
            <a:spLocks noGrp="1"/>
          </p:cNvSpPr>
          <p:nvPr>
            <p:ph type="subTitle" idx="1"/>
          </p:nvPr>
        </p:nvSpPr>
        <p:spPr/>
        <p:txBody>
          <a:bodyPr/>
          <a:lstStyle/>
          <a:p>
            <a:r>
              <a:rPr lang="en-US" dirty="0" smtClean="0"/>
              <a:t> </a:t>
            </a:r>
            <a:r>
              <a:rPr lang="en-US" dirty="0"/>
              <a:t>CATT Program: </a:t>
            </a:r>
            <a:endParaRPr lang="en-US" dirty="0" smtClean="0"/>
          </a:p>
          <a:p>
            <a:r>
              <a:rPr lang="en-US" dirty="0" smtClean="0"/>
              <a:t> </a:t>
            </a:r>
            <a:r>
              <a:rPr lang="en-US" dirty="0"/>
              <a:t>Tara Chandler: Assessment Module Instructor</a:t>
            </a:r>
          </a:p>
          <a:p>
            <a:pPr algn="l"/>
            <a:endParaRPr lang="en-US" dirty="0"/>
          </a:p>
        </p:txBody>
      </p:sp>
    </p:spTree>
    <p:extLst>
      <p:ext uri="{BB962C8B-B14F-4D97-AF65-F5344CB8AC3E}">
        <p14:creationId xmlns:p14="http://schemas.microsoft.com/office/powerpoint/2010/main" val="9970174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Progress Tests or In-course Tasks</a:t>
            </a:r>
          </a:p>
        </p:txBody>
      </p:sp>
      <p:sp>
        <p:nvSpPr>
          <p:cNvPr id="6" name="Text Placeholder 5"/>
          <p:cNvSpPr>
            <a:spLocks noGrp="1"/>
          </p:cNvSpPr>
          <p:nvPr>
            <p:ph type="body" sz="half" idx="2"/>
          </p:nvPr>
        </p:nvSpPr>
        <p:spPr>
          <a:xfrm>
            <a:off x="5051425" y="2649070"/>
            <a:ext cx="3635375" cy="3875836"/>
          </a:xfrm>
        </p:spPr>
        <p:txBody>
          <a:bodyPr>
            <a:noAutofit/>
          </a:bodyPr>
          <a:lstStyle/>
          <a:p>
            <a:pPr marL="342900" indent="-342900">
              <a:buFont typeface="Arial"/>
              <a:buChar char="•"/>
            </a:pPr>
            <a:r>
              <a:rPr lang="en-US" sz="2400" dirty="0" smtClean="0"/>
              <a:t>Next week, we will focus more on alternative assessments and using rubrics to score them with reliability.</a:t>
            </a:r>
          </a:p>
          <a:p>
            <a:endParaRPr lang="en-US" sz="2400" dirty="0"/>
          </a:p>
          <a:p>
            <a:pPr marL="342900" indent="-342900">
              <a:buFont typeface="Arial"/>
              <a:buChar char="•"/>
            </a:pPr>
            <a:r>
              <a:rPr lang="en-US" sz="2400" dirty="0" smtClean="0"/>
              <a:t>For the rest of today’s lesson, we will focus specifically on tests. </a:t>
            </a:r>
            <a:endParaRPr lang="en-US" sz="2400" dirty="0"/>
          </a:p>
        </p:txBody>
      </p:sp>
      <p:pic>
        <p:nvPicPr>
          <p:cNvPr id="8" name="Picture Placeholder 7"/>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6527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Progress </a:t>
            </a:r>
            <a:r>
              <a:rPr lang="en-US" dirty="0" smtClean="0"/>
              <a:t>Tests</a:t>
            </a:r>
            <a:endParaRPr lang="en-US" dirty="0"/>
          </a:p>
        </p:txBody>
      </p:sp>
      <p:sp>
        <p:nvSpPr>
          <p:cNvPr id="6" name="Content Placeholder 5"/>
          <p:cNvSpPr>
            <a:spLocks noGrp="1"/>
          </p:cNvSpPr>
          <p:nvPr>
            <p:ph idx="1"/>
          </p:nvPr>
        </p:nvSpPr>
        <p:spPr>
          <a:xfrm>
            <a:off x="739775" y="2291188"/>
            <a:ext cx="7662864" cy="4295979"/>
          </a:xfrm>
        </p:spPr>
        <p:txBody>
          <a:bodyPr>
            <a:normAutofit lnSpcReduction="10000"/>
          </a:bodyPr>
          <a:lstStyle/>
          <a:p>
            <a:r>
              <a:rPr lang="en-US" dirty="0" smtClean="0"/>
              <a:t>Allowing student to test in both languages is good when possible.</a:t>
            </a:r>
          </a:p>
          <a:p>
            <a:r>
              <a:rPr lang="en-US" dirty="0" smtClean="0"/>
              <a:t>Bilingual/multilingual testing when possible = more accurate testing. It is more valid since it is easier to know how much content knowledge students have rather than students being assessed on language use.</a:t>
            </a:r>
          </a:p>
          <a:p>
            <a:r>
              <a:rPr lang="en-US" dirty="0" smtClean="0"/>
              <a:t>It’s probable that students with higher proficiency in English will score better on English only tests (rather than bilingual) since it can be difficult to think about language use and expression of knowledge of content</a:t>
            </a:r>
          </a:p>
          <a:p>
            <a:r>
              <a:rPr lang="en-US" dirty="0" smtClean="0">
                <a:solidFill>
                  <a:srgbClr val="FF0000"/>
                </a:solidFill>
              </a:rPr>
              <a:t> (Van der Walt &amp; Kidd, 2013)</a:t>
            </a:r>
            <a:endParaRPr lang="en-US" dirty="0">
              <a:solidFill>
                <a:srgbClr val="FF0000"/>
              </a:solidFill>
            </a:endParaRPr>
          </a:p>
        </p:txBody>
      </p:sp>
    </p:spTree>
    <p:extLst>
      <p:ext uri="{BB962C8B-B14F-4D97-AF65-F5344CB8AC3E}">
        <p14:creationId xmlns:p14="http://schemas.microsoft.com/office/powerpoint/2010/main" val="1976947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anim calcmode="lin" valueType="num">
                                      <p:cBhvr>
                                        <p:cTn id="1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1000"/>
                                        <p:tgtEl>
                                          <p:spTgt spid="6">
                                            <p:txEl>
                                              <p:pRg st="3" end="3"/>
                                            </p:txEl>
                                          </p:spTgt>
                                        </p:tgtEl>
                                      </p:cBhvr>
                                    </p:animEffect>
                                    <p:anim calcmode="lin" valueType="num">
                                      <p:cBhvr>
                                        <p:cTn id="3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conclusion can we draw from this information?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smtClean="0"/>
              <a:t>Knowing the English proficiency level of your students will help you to make better choices for following assessments.</a:t>
            </a:r>
            <a:endParaRPr lang="en-US" sz="3600" dirty="0"/>
          </a:p>
        </p:txBody>
      </p:sp>
      <p:pic>
        <p:nvPicPr>
          <p:cNvPr id="5" name="Picture 4"/>
          <p:cNvPicPr>
            <a:picLocks noChangeAspect="1"/>
          </p:cNvPicPr>
          <p:nvPr/>
        </p:nvPicPr>
        <p:blipFill>
          <a:blip r:embed="rId2"/>
          <a:stretch>
            <a:fillRect/>
          </a:stretch>
        </p:blipFill>
        <p:spPr>
          <a:xfrm>
            <a:off x="128292" y="4508500"/>
            <a:ext cx="3104662" cy="2159000"/>
          </a:xfrm>
          <a:prstGeom prst="rect">
            <a:avLst/>
          </a:prstGeom>
        </p:spPr>
      </p:pic>
    </p:spTree>
    <p:extLst>
      <p:ext uri="{BB962C8B-B14F-4D97-AF65-F5344CB8AC3E}">
        <p14:creationId xmlns:p14="http://schemas.microsoft.com/office/powerpoint/2010/main" val="3173862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EMI-based testing…</a:t>
            </a:r>
            <a:endParaRPr lang="en-US" dirty="0"/>
          </a:p>
        </p:txBody>
      </p:sp>
      <p:sp>
        <p:nvSpPr>
          <p:cNvPr id="3" name="Content Placeholder 2"/>
          <p:cNvSpPr>
            <a:spLocks noGrp="1"/>
          </p:cNvSpPr>
          <p:nvPr>
            <p:ph idx="1"/>
          </p:nvPr>
        </p:nvSpPr>
        <p:spPr/>
        <p:txBody>
          <a:bodyPr/>
          <a:lstStyle/>
          <a:p>
            <a:r>
              <a:rPr lang="en-US" dirty="0" smtClean="0"/>
              <a:t>Just as you modify materials when teaching content, it is ok to modify your assessment materials (if in English).</a:t>
            </a:r>
          </a:p>
          <a:p>
            <a:r>
              <a:rPr lang="en-US" dirty="0" smtClean="0"/>
              <a:t>Using modified materials (in a relatively controlled study) on an English-only test probably helped students whose home language was not English.</a:t>
            </a:r>
          </a:p>
          <a:p>
            <a:endParaRPr lang="en-US" dirty="0" smtClean="0"/>
          </a:p>
          <a:p>
            <a:r>
              <a:rPr lang="en-US" dirty="0">
                <a:solidFill>
                  <a:srgbClr val="FF0000"/>
                </a:solidFill>
              </a:rPr>
              <a:t> (Van der Walt &amp; Kidd, 2013)</a:t>
            </a:r>
          </a:p>
          <a:p>
            <a:pPr marL="0" indent="0">
              <a:buNone/>
            </a:pPr>
            <a:endParaRPr lang="en-US" dirty="0"/>
          </a:p>
        </p:txBody>
      </p:sp>
      <p:pic>
        <p:nvPicPr>
          <p:cNvPr id="5" name="Picture 4"/>
          <p:cNvPicPr>
            <a:picLocks noChangeAspect="1"/>
          </p:cNvPicPr>
          <p:nvPr/>
        </p:nvPicPr>
        <p:blipFill>
          <a:blip r:embed="rId2"/>
          <a:stretch>
            <a:fillRect/>
          </a:stretch>
        </p:blipFill>
        <p:spPr>
          <a:xfrm>
            <a:off x="5125294" y="4419600"/>
            <a:ext cx="2844800" cy="2438400"/>
          </a:xfrm>
          <a:prstGeom prst="rect">
            <a:avLst/>
          </a:prstGeom>
        </p:spPr>
      </p:pic>
    </p:spTree>
    <p:extLst>
      <p:ext uri="{BB962C8B-B14F-4D97-AF65-F5344CB8AC3E}">
        <p14:creationId xmlns:p14="http://schemas.microsoft.com/office/powerpoint/2010/main" val="1088879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Progress </a:t>
            </a:r>
            <a:r>
              <a:rPr lang="en-US" dirty="0"/>
              <a:t>Tests </a:t>
            </a:r>
          </a:p>
        </p:txBody>
      </p:sp>
      <p:sp>
        <p:nvSpPr>
          <p:cNvPr id="3" name="Content Placeholder 2"/>
          <p:cNvSpPr>
            <a:spLocks noGrp="1"/>
          </p:cNvSpPr>
          <p:nvPr>
            <p:ph idx="1"/>
          </p:nvPr>
        </p:nvSpPr>
        <p:spPr>
          <a:xfrm>
            <a:off x="739775" y="2770094"/>
            <a:ext cx="7662864" cy="3784852"/>
          </a:xfrm>
        </p:spPr>
        <p:txBody>
          <a:bodyPr>
            <a:normAutofit/>
          </a:bodyPr>
          <a:lstStyle/>
          <a:p>
            <a:r>
              <a:rPr lang="en-US" dirty="0" smtClean="0"/>
              <a:t>Again, the purpose of progress tests throughout the semester is to </a:t>
            </a:r>
            <a:r>
              <a:rPr lang="en-US" dirty="0"/>
              <a:t>provide information about mastery or difficulty with course </a:t>
            </a:r>
            <a:r>
              <a:rPr lang="en-US" dirty="0" smtClean="0"/>
              <a:t>materials.</a:t>
            </a:r>
          </a:p>
          <a:p>
            <a:r>
              <a:rPr lang="en-US" dirty="0" smtClean="0"/>
              <a:t>Therefore, progress tests are formative assessments.</a:t>
            </a:r>
          </a:p>
          <a:p>
            <a:r>
              <a:rPr lang="en-US" dirty="0" smtClean="0"/>
              <a:t>Formative assessments are meant to provide information to guide teacher instruction and to give students an opportunity to get feedback from the instructor.</a:t>
            </a:r>
          </a:p>
          <a:p>
            <a:r>
              <a:rPr lang="en-US" dirty="0"/>
              <a:t>(</a:t>
            </a:r>
            <a:r>
              <a:rPr lang="en-US" dirty="0" err="1"/>
              <a:t>Coombe</a:t>
            </a:r>
            <a:r>
              <a:rPr lang="en-US" dirty="0"/>
              <a:t>, </a:t>
            </a:r>
            <a:r>
              <a:rPr lang="en-US" dirty="0" err="1"/>
              <a:t>Folse</a:t>
            </a:r>
            <a:r>
              <a:rPr lang="en-US" dirty="0"/>
              <a:t> &amp;</a:t>
            </a:r>
            <a:r>
              <a:rPr lang="en-US" dirty="0" err="1"/>
              <a:t>Hubley</a:t>
            </a:r>
            <a:r>
              <a:rPr lang="en-US" dirty="0"/>
              <a:t>, 2007) </a:t>
            </a:r>
          </a:p>
          <a:p>
            <a:endParaRPr lang="en-US" dirty="0"/>
          </a:p>
        </p:txBody>
      </p:sp>
      <p:pic>
        <p:nvPicPr>
          <p:cNvPr id="4" name="Picture 3"/>
          <p:cNvPicPr>
            <a:picLocks noChangeAspect="1"/>
          </p:cNvPicPr>
          <p:nvPr/>
        </p:nvPicPr>
        <p:blipFill>
          <a:blip r:embed="rId2"/>
          <a:stretch>
            <a:fillRect/>
          </a:stretch>
        </p:blipFill>
        <p:spPr>
          <a:xfrm>
            <a:off x="175555" y="256241"/>
            <a:ext cx="3289300" cy="2463800"/>
          </a:xfrm>
          <a:prstGeom prst="rect">
            <a:avLst/>
          </a:prstGeom>
        </p:spPr>
      </p:pic>
    </p:spTree>
    <p:extLst>
      <p:ext uri="{BB962C8B-B14F-4D97-AF65-F5344CB8AC3E}">
        <p14:creationId xmlns:p14="http://schemas.microsoft.com/office/powerpoint/2010/main" val="2247122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sz="2800" dirty="0" smtClean="0"/>
              <a:t>Having a variety of forms of assessments (tests, projects, portfolios, presentations, etc.) throughout a semester gives a more accurate depiction (</a:t>
            </a:r>
            <a:r>
              <a:rPr lang="en-US" sz="2800" u="sng" dirty="0" smtClean="0"/>
              <a:t>validity</a:t>
            </a:r>
            <a:r>
              <a:rPr lang="en-US" sz="2800" dirty="0" smtClean="0"/>
              <a:t>) of each student’s content knowledge. </a:t>
            </a:r>
          </a:p>
          <a:p>
            <a:r>
              <a:rPr lang="en-US" sz="2800" dirty="0" smtClean="0"/>
              <a:t>Why do you think this is so? </a:t>
            </a:r>
            <a:endParaRPr lang="en-US" sz="2800" dirty="0"/>
          </a:p>
        </p:txBody>
      </p:sp>
      <p:pic>
        <p:nvPicPr>
          <p:cNvPr id="4" name="Picture 3"/>
          <p:cNvPicPr>
            <a:picLocks noChangeAspect="1"/>
          </p:cNvPicPr>
          <p:nvPr/>
        </p:nvPicPr>
        <p:blipFill>
          <a:blip r:embed="rId2"/>
          <a:stretch>
            <a:fillRect/>
          </a:stretch>
        </p:blipFill>
        <p:spPr>
          <a:xfrm>
            <a:off x="2142474" y="345141"/>
            <a:ext cx="4169483" cy="2695020"/>
          </a:xfrm>
          <a:prstGeom prst="rect">
            <a:avLst/>
          </a:prstGeom>
        </p:spPr>
      </p:pic>
    </p:spTree>
    <p:extLst>
      <p:ext uri="{BB962C8B-B14F-4D97-AF65-F5344CB8AC3E}">
        <p14:creationId xmlns:p14="http://schemas.microsoft.com/office/powerpoint/2010/main" val="848296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Achievement Tests</a:t>
            </a:r>
            <a:endParaRPr lang="en-US" dirty="0"/>
          </a:p>
        </p:txBody>
      </p:sp>
      <p:sp>
        <p:nvSpPr>
          <p:cNvPr id="5" name="Text Placeholder 4"/>
          <p:cNvSpPr>
            <a:spLocks noGrp="1"/>
          </p:cNvSpPr>
          <p:nvPr>
            <p:ph type="body" sz="half" idx="2"/>
          </p:nvPr>
        </p:nvSpPr>
        <p:spPr/>
        <p:txBody>
          <a:bodyPr/>
          <a:lstStyle/>
          <a:p>
            <a:r>
              <a:rPr lang="en-US" b="1" dirty="0" smtClean="0"/>
              <a:t>Purpose:</a:t>
            </a:r>
            <a:r>
              <a:rPr lang="en-US" dirty="0" smtClean="0"/>
              <a:t> Provide information of students’ attainment of course outcomes at end of course or within a program</a:t>
            </a:r>
          </a:p>
          <a:p>
            <a:endParaRPr lang="en-US" dirty="0"/>
          </a:p>
          <a:p>
            <a:r>
              <a:rPr lang="en-US" b="1" dirty="0" smtClean="0"/>
              <a:t>Application</a:t>
            </a:r>
            <a:r>
              <a:rPr lang="en-US" dirty="0" smtClean="0"/>
              <a:t>: Final Exam or an alternative Final Assessment</a:t>
            </a:r>
            <a:endParaRPr lang="en-US" dirty="0"/>
          </a:p>
        </p:txBody>
      </p:sp>
      <p:pic>
        <p:nvPicPr>
          <p:cNvPr id="8" name="Picture Placeholder 7"/>
          <p:cNvPicPr>
            <a:picLocks noGrp="1" noChangeAspect="1"/>
          </p:cNvPicPr>
          <p:nvPr>
            <p:ph type="pic" sz="quarter" idx="13"/>
          </p:nvPr>
        </p:nvPicPr>
        <p:blipFill>
          <a:blip r:embed="rId2"/>
          <a:srcRect t="2153" b="2153"/>
          <a:stretch>
            <a:fillRect/>
          </a:stretch>
        </p:blipFill>
        <p:spPr/>
      </p:pic>
    </p:spTree>
    <p:extLst>
      <p:ext uri="{BB962C8B-B14F-4D97-AF65-F5344CB8AC3E}">
        <p14:creationId xmlns:p14="http://schemas.microsoft.com/office/powerpoint/2010/main" val="16510857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anim calcmode="lin" valueType="num">
                                      <p:cBhvr>
                                        <p:cTn id="1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Achievement Tests</a:t>
            </a:r>
          </a:p>
        </p:txBody>
      </p:sp>
      <p:sp>
        <p:nvSpPr>
          <p:cNvPr id="6" name="Content Placeholder 5"/>
          <p:cNvSpPr>
            <a:spLocks noGrp="1"/>
          </p:cNvSpPr>
          <p:nvPr>
            <p:ph type="body" sz="half" idx="2"/>
          </p:nvPr>
        </p:nvSpPr>
        <p:spPr/>
        <p:txBody>
          <a:bodyPr/>
          <a:lstStyle/>
          <a:p>
            <a:r>
              <a:rPr lang="en-US" sz="2800" dirty="0" smtClean="0"/>
              <a:t>The EMI-based principles for progress tests also apply to achievement tests.</a:t>
            </a:r>
          </a:p>
          <a:p>
            <a:pPr marL="0" indent="0">
              <a:buNone/>
            </a:pPr>
            <a:endParaRPr lang="en-US" dirty="0"/>
          </a:p>
        </p:txBody>
      </p:sp>
      <p:pic>
        <p:nvPicPr>
          <p:cNvPr id="10" name="Picture Placeholder 9"/>
          <p:cNvPicPr>
            <a:picLocks noGrp="1" noChangeAspect="1"/>
          </p:cNvPicPr>
          <p:nvPr>
            <p:ph type="pic" sz="quarter" idx="13"/>
          </p:nvPr>
        </p:nvPicPr>
        <p:blipFill>
          <a:blip r:embed="rId2"/>
          <a:srcRect/>
          <a:stretch>
            <a:fillRect/>
          </a:stretch>
        </p:blipFill>
        <p:spPr/>
      </p:pic>
      <p:pic>
        <p:nvPicPr>
          <p:cNvPr id="16" name="Picture Placeholder 15"/>
          <p:cNvPicPr>
            <a:picLocks noGrp="1" noChangeAspect="1"/>
          </p:cNvPicPr>
          <p:nvPr>
            <p:ph type="pic" sz="quarter" idx="14"/>
          </p:nvPr>
        </p:nvPicPr>
        <p:blipFill>
          <a:blip r:embed="rId3"/>
          <a:srcRect l="21380" r="21380"/>
          <a:stretch>
            <a:fillRect/>
          </a:stretch>
        </p:blipFill>
        <p:spPr/>
      </p:pic>
      <p:pic>
        <p:nvPicPr>
          <p:cNvPr id="15" name="Picture Placeholder 14"/>
          <p:cNvPicPr>
            <a:picLocks noGrp="1" noChangeAspect="1"/>
          </p:cNvPicPr>
          <p:nvPr>
            <p:ph type="pic" sz="quarter" idx="15"/>
          </p:nvPr>
        </p:nvPicPr>
        <p:blipFill>
          <a:blip r:embed="rId4"/>
          <a:srcRect/>
          <a:stretch>
            <a:fillRect/>
          </a:stretch>
        </p:blipFill>
        <p:spPr/>
      </p:pic>
    </p:spTree>
    <p:extLst>
      <p:ext uri="{BB962C8B-B14F-4D97-AF65-F5344CB8AC3E}">
        <p14:creationId xmlns:p14="http://schemas.microsoft.com/office/powerpoint/2010/main" val="27712931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Achievement Tests</a:t>
            </a:r>
            <a:endParaRPr lang="en-US" dirty="0"/>
          </a:p>
        </p:txBody>
      </p:sp>
      <p:sp>
        <p:nvSpPr>
          <p:cNvPr id="8" name="Content Placeholder 7"/>
          <p:cNvSpPr>
            <a:spLocks noGrp="1"/>
          </p:cNvSpPr>
          <p:nvPr>
            <p:ph idx="1"/>
          </p:nvPr>
        </p:nvSpPr>
        <p:spPr/>
        <p:txBody>
          <a:bodyPr/>
          <a:lstStyle/>
          <a:p>
            <a:r>
              <a:rPr lang="en-US" dirty="0" smtClean="0"/>
              <a:t>Achievement tests are formative assessments.</a:t>
            </a:r>
          </a:p>
          <a:p>
            <a:r>
              <a:rPr lang="en-US" dirty="0" smtClean="0"/>
              <a:t>Formative assessments are meant to inform the instructor whether the student has met the objectives set out in the curriculum</a:t>
            </a:r>
          </a:p>
          <a:p>
            <a:r>
              <a:rPr lang="en-US" dirty="0" smtClean="0"/>
              <a:t>Formative assessments are given at the end of a course.</a:t>
            </a:r>
            <a:endParaRPr lang="en-US" dirty="0"/>
          </a:p>
        </p:txBody>
      </p:sp>
      <p:pic>
        <p:nvPicPr>
          <p:cNvPr id="9" name="Picture 8"/>
          <p:cNvPicPr>
            <a:picLocks noChangeAspect="1"/>
          </p:cNvPicPr>
          <p:nvPr/>
        </p:nvPicPr>
        <p:blipFill>
          <a:blip r:embed="rId2"/>
          <a:stretch>
            <a:fillRect/>
          </a:stretch>
        </p:blipFill>
        <p:spPr>
          <a:xfrm>
            <a:off x="3069783" y="5065777"/>
            <a:ext cx="2286000" cy="1524000"/>
          </a:xfrm>
          <a:prstGeom prst="rect">
            <a:avLst/>
          </a:prstGeom>
        </p:spPr>
      </p:pic>
    </p:spTree>
    <p:extLst>
      <p:ext uri="{BB962C8B-B14F-4D97-AF65-F5344CB8AC3E}">
        <p14:creationId xmlns:p14="http://schemas.microsoft.com/office/powerpoint/2010/main" val="4261892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8">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8">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100"/>
                                        <p:tgtEl>
                                          <p:spTgt spid="8">
                                            <p:txEl>
                                              <p:pRg st="1" end="1"/>
                                            </p:txEl>
                                          </p:spTgt>
                                        </p:tgtEl>
                                      </p:cBhvr>
                                    </p:animEffect>
                                    <p:anim calcmode="lin" valueType="num">
                                      <p:cBhvr>
                                        <p:cTn id="17" dur="4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8">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8">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8">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
                                        <p:tgtEl>
                                          <p:spTgt spid="8">
                                            <p:txEl>
                                              <p:pRg st="2" end="2"/>
                                            </p:txEl>
                                          </p:spTgt>
                                        </p:tgtEl>
                                      </p:cBhvr>
                                    </p:animEffect>
                                    <p:anim calcmode="lin" valueType="num">
                                      <p:cBhvr>
                                        <p:cTn id="26" dur="4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8">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8">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8">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a:t>
            </a:r>
            <a:endParaRPr lang="en-US" dirty="0"/>
          </a:p>
        </p:txBody>
      </p:sp>
      <p:sp>
        <p:nvSpPr>
          <p:cNvPr id="5" name="Content Placeholder 4"/>
          <p:cNvSpPr>
            <a:spLocks noGrp="1"/>
          </p:cNvSpPr>
          <p:nvPr>
            <p:ph sz="half" idx="1"/>
          </p:nvPr>
        </p:nvSpPr>
        <p:spPr/>
        <p:txBody>
          <a:bodyPr>
            <a:normAutofit/>
          </a:bodyPr>
          <a:lstStyle/>
          <a:p>
            <a:r>
              <a:rPr lang="en-US" sz="4000" dirty="0" smtClean="0"/>
              <a:t>Progress Tests</a:t>
            </a:r>
            <a:endParaRPr lang="en-US" sz="4000" dirty="0"/>
          </a:p>
        </p:txBody>
      </p:sp>
      <p:sp>
        <p:nvSpPr>
          <p:cNvPr id="6" name="Content Placeholder 5"/>
          <p:cNvSpPr>
            <a:spLocks noGrp="1"/>
          </p:cNvSpPr>
          <p:nvPr>
            <p:ph sz="half" idx="13"/>
          </p:nvPr>
        </p:nvSpPr>
        <p:spPr/>
        <p:txBody>
          <a:bodyPr>
            <a:normAutofit fontScale="92500" lnSpcReduction="10000"/>
          </a:bodyPr>
          <a:lstStyle/>
          <a:p>
            <a:r>
              <a:rPr lang="en-US" sz="3600" dirty="0" smtClean="0"/>
              <a:t>EMI-based assessment principles</a:t>
            </a:r>
            <a:endParaRPr lang="en-US" sz="3600" dirty="0"/>
          </a:p>
        </p:txBody>
      </p:sp>
      <p:sp>
        <p:nvSpPr>
          <p:cNvPr id="7" name="Content Placeholder 6"/>
          <p:cNvSpPr>
            <a:spLocks noGrp="1"/>
          </p:cNvSpPr>
          <p:nvPr>
            <p:ph sz="half" idx="14"/>
          </p:nvPr>
        </p:nvSpPr>
        <p:spPr/>
        <p:txBody>
          <a:bodyPr>
            <a:normAutofit/>
          </a:bodyPr>
          <a:lstStyle/>
          <a:p>
            <a:r>
              <a:rPr lang="en-US" sz="3600" dirty="0" smtClean="0"/>
              <a:t>Diagnostic Test</a:t>
            </a:r>
            <a:endParaRPr lang="en-US" sz="3600" dirty="0"/>
          </a:p>
        </p:txBody>
      </p:sp>
      <p:sp>
        <p:nvSpPr>
          <p:cNvPr id="8" name="Content Placeholder 7"/>
          <p:cNvSpPr>
            <a:spLocks noGrp="1"/>
          </p:cNvSpPr>
          <p:nvPr>
            <p:ph sz="half" idx="15"/>
          </p:nvPr>
        </p:nvSpPr>
        <p:spPr/>
        <p:txBody>
          <a:bodyPr>
            <a:normAutofit/>
          </a:bodyPr>
          <a:lstStyle/>
          <a:p>
            <a:r>
              <a:rPr lang="en-US" sz="3600" dirty="0" smtClean="0"/>
              <a:t>Achievement Test</a:t>
            </a:r>
            <a:endParaRPr lang="en-US" sz="3600" dirty="0"/>
          </a:p>
        </p:txBody>
      </p:sp>
    </p:spTree>
    <p:extLst>
      <p:ext uri="{BB962C8B-B14F-4D97-AF65-F5344CB8AC3E}">
        <p14:creationId xmlns:p14="http://schemas.microsoft.com/office/powerpoint/2010/main" val="407604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Principles of Assessment- Week 1</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93280" y="2023729"/>
            <a:ext cx="7005238" cy="4340552"/>
          </a:xfrm>
          <a:prstGeom prst="rect">
            <a:avLst/>
          </a:prstGeom>
        </p:spPr>
      </p:pic>
    </p:spTree>
    <p:extLst>
      <p:ext uri="{BB962C8B-B14F-4D97-AF65-F5344CB8AC3E}">
        <p14:creationId xmlns:p14="http://schemas.microsoft.com/office/powerpoint/2010/main" val="30293962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sum it all up…</a:t>
            </a:r>
            <a:endParaRPr lang="en-US" dirty="0"/>
          </a:p>
        </p:txBody>
      </p:sp>
      <p:sp>
        <p:nvSpPr>
          <p:cNvPr id="8" name="Content Placeholder 7"/>
          <p:cNvSpPr>
            <a:spLocks noGrp="1"/>
          </p:cNvSpPr>
          <p:nvPr>
            <p:ph idx="1"/>
          </p:nvPr>
        </p:nvSpPr>
        <p:spPr/>
        <p:txBody>
          <a:bodyPr/>
          <a:lstStyle/>
          <a:p>
            <a:pPr marL="457200" indent="-457200">
              <a:buAutoNum type="arabicPeriod"/>
            </a:pPr>
            <a:r>
              <a:rPr lang="en-US" dirty="0" smtClean="0"/>
              <a:t>How can you maintain validity in your tests?</a:t>
            </a:r>
          </a:p>
          <a:p>
            <a:pPr marL="457200" indent="-457200">
              <a:buAutoNum type="arabicPeriod"/>
            </a:pPr>
            <a:r>
              <a:rPr lang="en-US" dirty="0" smtClean="0"/>
              <a:t>Describe the three types of tests discussed in today’s lesson.</a:t>
            </a:r>
          </a:p>
          <a:p>
            <a:pPr marL="457200" indent="-457200">
              <a:buAutoNum type="arabicPeriod"/>
            </a:pPr>
            <a:r>
              <a:rPr lang="en-US" dirty="0" smtClean="0"/>
              <a:t>What are some important principles to consider when deciding how much English/Russian to use in your assessments?</a:t>
            </a:r>
            <a:endParaRPr lang="en-US" dirty="0"/>
          </a:p>
        </p:txBody>
      </p:sp>
    </p:spTree>
    <p:extLst>
      <p:ext uri="{BB962C8B-B14F-4D97-AF65-F5344CB8AC3E}">
        <p14:creationId xmlns:p14="http://schemas.microsoft.com/office/powerpoint/2010/main" val="2453537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a:t>
            </a:r>
            <a:endParaRPr lang="en-US" dirty="0"/>
          </a:p>
        </p:txBody>
      </p:sp>
      <p:sp>
        <p:nvSpPr>
          <p:cNvPr id="3" name="Content Placeholder 2"/>
          <p:cNvSpPr>
            <a:spLocks noGrp="1"/>
          </p:cNvSpPr>
          <p:nvPr>
            <p:ph idx="1"/>
          </p:nvPr>
        </p:nvSpPr>
        <p:spPr/>
        <p:txBody>
          <a:bodyPr>
            <a:normAutofit/>
          </a:bodyPr>
          <a:lstStyle/>
          <a:p>
            <a:r>
              <a:rPr lang="en-US" sz="3600" dirty="0" smtClean="0"/>
              <a:t>Do you have a question?</a:t>
            </a:r>
          </a:p>
          <a:p>
            <a:pPr marL="0" indent="0">
              <a:buNone/>
            </a:pPr>
            <a:r>
              <a:rPr lang="en-US" sz="3600" dirty="0" smtClean="0"/>
              <a:t>Please email me at </a:t>
            </a:r>
            <a:r>
              <a:rPr lang="en-US" sz="3600" dirty="0" smtClean="0">
                <a:hlinkClick r:id="rId2"/>
              </a:rPr>
              <a:t>chandlet@email.arizona.edu</a:t>
            </a:r>
            <a:endParaRPr lang="en-US" sz="3600" dirty="0" smtClean="0"/>
          </a:p>
        </p:txBody>
      </p:sp>
    </p:spTree>
    <p:extLst>
      <p:ext uri="{BB962C8B-B14F-4D97-AF65-F5344CB8AC3E}">
        <p14:creationId xmlns:p14="http://schemas.microsoft.com/office/powerpoint/2010/main" val="42867340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Thanks!</a:t>
            </a:r>
            <a:endParaRPr lang="en-US" b="1" dirty="0"/>
          </a:p>
        </p:txBody>
      </p:sp>
      <p:sp>
        <p:nvSpPr>
          <p:cNvPr id="3" name="Content Placeholder 2"/>
          <p:cNvSpPr>
            <a:spLocks noGrp="1"/>
          </p:cNvSpPr>
          <p:nvPr>
            <p:ph idx="1"/>
          </p:nvPr>
        </p:nvSpPr>
        <p:spPr/>
        <p:txBody>
          <a:bodyPr>
            <a:normAutofit/>
          </a:bodyPr>
          <a:lstStyle/>
          <a:p>
            <a:pPr marL="0" indent="0">
              <a:buNone/>
            </a:pPr>
            <a:r>
              <a:rPr lang="en-US" sz="3600" dirty="0" smtClean="0"/>
              <a:t>Thanks so much for viewing this lesson. I look forward to discussing with you in the Week 2 Discussion Board!</a:t>
            </a:r>
            <a:endParaRPr lang="en-US" sz="3600" dirty="0"/>
          </a:p>
        </p:txBody>
      </p:sp>
    </p:spTree>
    <p:extLst>
      <p:ext uri="{BB962C8B-B14F-4D97-AF65-F5344CB8AC3E}">
        <p14:creationId xmlns:p14="http://schemas.microsoft.com/office/powerpoint/2010/main" val="3927610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t="-54766" b="-54766"/>
          <a:stretch>
            <a:fillRect/>
          </a:stretch>
        </p:blipFill>
        <p:spPr>
          <a:xfrm>
            <a:off x="893119" y="-933270"/>
            <a:ext cx="7313613" cy="4161463"/>
          </a:xfrm>
        </p:spPr>
      </p:pic>
      <p:pic>
        <p:nvPicPr>
          <p:cNvPr id="8" name="Picture 7"/>
          <p:cNvPicPr>
            <a:picLocks noChangeAspect="1"/>
          </p:cNvPicPr>
          <p:nvPr/>
        </p:nvPicPr>
        <p:blipFill>
          <a:blip r:embed="rId3"/>
          <a:stretch>
            <a:fillRect/>
          </a:stretch>
        </p:blipFill>
        <p:spPr>
          <a:xfrm>
            <a:off x="1397000" y="2162350"/>
            <a:ext cx="6350000" cy="4508231"/>
          </a:xfrm>
          <a:prstGeom prst="rect">
            <a:avLst/>
          </a:prstGeom>
        </p:spPr>
      </p:pic>
    </p:spTree>
    <p:extLst>
      <p:ext uri="{BB962C8B-B14F-4D97-AF65-F5344CB8AC3E}">
        <p14:creationId xmlns:p14="http://schemas.microsoft.com/office/powerpoint/2010/main" val="12108374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479" y="1419203"/>
            <a:ext cx="7368229" cy="2062103"/>
          </a:xfrm>
          <a:prstGeom prst="rect">
            <a:avLst/>
          </a:prstGeom>
        </p:spPr>
        <p:txBody>
          <a:bodyPr wrap="square">
            <a:spAutoFit/>
          </a:bodyPr>
          <a:lstStyle/>
          <a:p>
            <a:pPr algn="ctr"/>
            <a:r>
              <a:rPr lang="en-US" sz="3200" b="1" dirty="0"/>
              <a:t>The goal of assessment has to be, above</a:t>
            </a:r>
          </a:p>
          <a:p>
            <a:pPr algn="ctr"/>
            <a:r>
              <a:rPr lang="en-US" sz="3200" b="1" dirty="0"/>
              <a:t>all, to support the improvement of</a:t>
            </a:r>
          </a:p>
          <a:p>
            <a:pPr algn="ctr"/>
            <a:r>
              <a:rPr lang="en-US" sz="3200" b="1" dirty="0"/>
              <a:t>learning and teaching.</a:t>
            </a:r>
          </a:p>
          <a:p>
            <a:pPr algn="ctr"/>
            <a:r>
              <a:rPr lang="en-US" sz="3200" dirty="0"/>
              <a:t>(Frederiksen &amp; Collins, 1989)</a:t>
            </a:r>
          </a:p>
        </p:txBody>
      </p:sp>
      <p:pic>
        <p:nvPicPr>
          <p:cNvPr id="5" name="Picture 4"/>
          <p:cNvPicPr>
            <a:picLocks noChangeAspect="1"/>
          </p:cNvPicPr>
          <p:nvPr/>
        </p:nvPicPr>
        <p:blipFill>
          <a:blip r:embed="rId2"/>
          <a:stretch>
            <a:fillRect/>
          </a:stretch>
        </p:blipFill>
        <p:spPr>
          <a:xfrm>
            <a:off x="2442121" y="3781566"/>
            <a:ext cx="4127640" cy="2730092"/>
          </a:xfrm>
          <a:prstGeom prst="rect">
            <a:avLst/>
          </a:prstGeom>
        </p:spPr>
      </p:pic>
    </p:spTree>
    <p:extLst>
      <p:ext uri="{BB962C8B-B14F-4D97-AF65-F5344CB8AC3E}">
        <p14:creationId xmlns:p14="http://schemas.microsoft.com/office/powerpoint/2010/main" val="18182515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p:txBody>
      </p:sp>
      <p:sp>
        <p:nvSpPr>
          <p:cNvPr id="4" name="Title 3"/>
          <p:cNvSpPr>
            <a:spLocks noGrp="1"/>
          </p:cNvSpPr>
          <p:nvPr>
            <p:ph type="ctrTitle"/>
          </p:nvPr>
        </p:nvSpPr>
        <p:spPr/>
        <p:txBody>
          <a:bodyPr/>
          <a:lstStyle/>
          <a:p>
            <a:r>
              <a:rPr lang="en-US" dirty="0" smtClean="0"/>
              <a:t>The Basic Principles of Assessment:</a:t>
            </a:r>
            <a:endParaRPr lang="en-US" dirty="0"/>
          </a:p>
        </p:txBody>
      </p:sp>
      <p:sp>
        <p:nvSpPr>
          <p:cNvPr id="5" name="Subtitle 4"/>
          <p:cNvSpPr>
            <a:spLocks noGrp="1"/>
          </p:cNvSpPr>
          <p:nvPr>
            <p:ph type="subTitle" idx="1"/>
          </p:nvPr>
        </p:nvSpPr>
        <p:spPr/>
        <p:txBody>
          <a:bodyPr/>
          <a:lstStyle/>
          <a:p>
            <a:r>
              <a:rPr lang="en-US" dirty="0" smtClean="0"/>
              <a:t>The Five Cardinal Criteria</a:t>
            </a:r>
            <a:endParaRPr lang="en-US" dirty="0"/>
          </a:p>
        </p:txBody>
      </p:sp>
    </p:spTree>
    <p:extLst>
      <p:ext uri="{BB962C8B-B14F-4D97-AF65-F5344CB8AC3E}">
        <p14:creationId xmlns:p14="http://schemas.microsoft.com/office/powerpoint/2010/main" val="2611624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Key Assessment Principles </a:t>
            </a:r>
          </a:p>
        </p:txBody>
      </p:sp>
      <p:sp>
        <p:nvSpPr>
          <p:cNvPr id="6" name="Content Placeholder 5"/>
          <p:cNvSpPr>
            <a:spLocks noGrp="1"/>
          </p:cNvSpPr>
          <p:nvPr>
            <p:ph idx="1"/>
          </p:nvPr>
        </p:nvSpPr>
        <p:spPr/>
        <p:txBody>
          <a:bodyPr>
            <a:normAutofit fontScale="92500" lnSpcReduction="20000"/>
          </a:bodyPr>
          <a:lstStyle/>
          <a:p>
            <a:pPr marL="0" indent="0">
              <a:buNone/>
            </a:pPr>
            <a:r>
              <a:rPr lang="en-US" b="1" dirty="0" smtClean="0"/>
              <a:t>1</a:t>
            </a:r>
            <a:r>
              <a:rPr lang="en-US" b="1" dirty="0"/>
              <a:t>. Validity - Does the assessment measure what we really want to measure? </a:t>
            </a:r>
            <a:endParaRPr lang="en-US" dirty="0"/>
          </a:p>
          <a:p>
            <a:pPr marL="0" indent="0">
              <a:buNone/>
            </a:pPr>
            <a:r>
              <a:rPr lang="en-US" b="1" dirty="0"/>
              <a:t>2. Reliability- Is all work being consistently marked to the same standard? </a:t>
            </a:r>
            <a:endParaRPr lang="en-US" dirty="0"/>
          </a:p>
          <a:p>
            <a:pPr marL="0" indent="0">
              <a:buNone/>
            </a:pPr>
            <a:r>
              <a:rPr lang="en-US" b="1" dirty="0"/>
              <a:t>3. Practicality - Is the procedure relatively easy to administer? </a:t>
            </a:r>
            <a:endParaRPr lang="en-US" dirty="0"/>
          </a:p>
          <a:p>
            <a:pPr marL="0" indent="0">
              <a:buNone/>
            </a:pPr>
            <a:r>
              <a:rPr lang="en-US" b="1" dirty="0"/>
              <a:t>4. Washback - Does the assessment have positive effects on learning and teaching? </a:t>
            </a:r>
            <a:endParaRPr lang="en-US" dirty="0"/>
          </a:p>
          <a:p>
            <a:pPr marL="0" indent="0">
              <a:buNone/>
            </a:pPr>
            <a:r>
              <a:rPr lang="en-US" b="1" dirty="0"/>
              <a:t>5. Authenticity - Are students asked to perform real-world tasks? </a:t>
            </a:r>
            <a:endParaRPr lang="en-US" dirty="0"/>
          </a:p>
        </p:txBody>
      </p:sp>
    </p:spTree>
    <p:extLst>
      <p:ext uri="{BB962C8B-B14F-4D97-AF65-F5344CB8AC3E}">
        <p14:creationId xmlns:p14="http://schemas.microsoft.com/office/powerpoint/2010/main" val="926116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Remember, the most important of them all is </a:t>
            </a:r>
            <a:r>
              <a:rPr lang="en-US" u="sng" dirty="0" smtClean="0"/>
              <a:t>validity</a:t>
            </a:r>
            <a:r>
              <a:rPr lang="en-US" dirty="0" smtClean="0"/>
              <a:t>. </a:t>
            </a:r>
          </a:p>
          <a:p>
            <a:r>
              <a:rPr lang="en-US" b="1" dirty="0"/>
              <a:t>Does the assessment measure what we really want to measure? </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57200" y="184847"/>
            <a:ext cx="8085139" cy="3408085"/>
          </a:xfrm>
          <a:prstGeom prst="rect">
            <a:avLst/>
          </a:prstGeom>
        </p:spPr>
      </p:pic>
    </p:spTree>
    <p:extLst>
      <p:ext uri="{BB962C8B-B14F-4D97-AF65-F5344CB8AC3E}">
        <p14:creationId xmlns:p14="http://schemas.microsoft.com/office/powerpoint/2010/main" val="1993090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39775" y="2330778"/>
            <a:ext cx="7662864" cy="4145156"/>
          </a:xfrm>
        </p:spPr>
        <p:txBody>
          <a:bodyPr>
            <a:normAutofit lnSpcReduction="10000"/>
          </a:bodyPr>
          <a:lstStyle/>
          <a:p>
            <a:endParaRPr lang="en-US" dirty="0" smtClean="0"/>
          </a:p>
          <a:p>
            <a:endParaRPr lang="en-US" dirty="0"/>
          </a:p>
          <a:p>
            <a:r>
              <a:rPr lang="en-US" dirty="0" smtClean="0"/>
              <a:t>You are a </a:t>
            </a:r>
            <a:r>
              <a:rPr lang="en-US" u="sng" dirty="0" smtClean="0"/>
              <a:t>content teacher. </a:t>
            </a:r>
            <a:r>
              <a:rPr lang="en-US" dirty="0" smtClean="0"/>
              <a:t>Your </a:t>
            </a:r>
            <a:r>
              <a:rPr lang="en-US" u="sng" dirty="0" smtClean="0"/>
              <a:t>assessments should measure content</a:t>
            </a:r>
            <a:r>
              <a:rPr lang="en-US" dirty="0" smtClean="0"/>
              <a:t>, not English language ability.  </a:t>
            </a:r>
          </a:p>
          <a:p>
            <a:r>
              <a:rPr lang="en-US" dirty="0" smtClean="0"/>
              <a:t>Although in your daily teaching you will be modeling correct use of English and providing some feedback on use of English, </a:t>
            </a:r>
            <a:r>
              <a:rPr lang="en-US" b="1" dirty="0" smtClean="0"/>
              <a:t>to keep your assessments valid, test content. </a:t>
            </a:r>
          </a:p>
          <a:p>
            <a:r>
              <a:rPr lang="en-US" sz="2600" i="1" dirty="0" smtClean="0"/>
              <a:t>This may mean you test content in Russian and not in English</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57200" y="184848"/>
            <a:ext cx="8085139" cy="3094990"/>
          </a:xfrm>
          <a:prstGeom prst="rect">
            <a:avLst/>
          </a:prstGeom>
        </p:spPr>
      </p:pic>
    </p:spTree>
    <p:extLst>
      <p:ext uri="{BB962C8B-B14F-4D97-AF65-F5344CB8AC3E}">
        <p14:creationId xmlns:p14="http://schemas.microsoft.com/office/powerpoint/2010/main" val="1055430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2977</TotalTime>
  <Words>1115</Words>
  <Application>Microsoft Macintosh PowerPoint</Application>
  <PresentationFormat>On-screen Show (4:3)</PresentationFormat>
  <Paragraphs>113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Genesis</vt:lpstr>
      <vt:lpstr>Before you begin…</vt:lpstr>
      <vt:lpstr>Validity in Tests</vt:lpstr>
      <vt:lpstr>Review: Principles of Assessment- Week 1</vt:lpstr>
      <vt:lpstr>PowerPoint Presentation</vt:lpstr>
      <vt:lpstr>PowerPoint Presentation</vt:lpstr>
      <vt:lpstr>The Basic Principles of Assessment:</vt:lpstr>
      <vt:lpstr> Key Assessment Principles </vt:lpstr>
      <vt:lpstr>PowerPoint Presentation</vt:lpstr>
      <vt:lpstr>PowerPoint Presentation</vt:lpstr>
      <vt:lpstr>PowerPoint Presentation</vt:lpstr>
      <vt:lpstr>Good assessments lie at the core of good decision making.  </vt:lpstr>
      <vt:lpstr>j</vt:lpstr>
      <vt:lpstr>Types of Tests</vt:lpstr>
      <vt:lpstr>PowerPoint Presentation</vt:lpstr>
      <vt:lpstr>Because you are an EMI/Content teacher…</vt:lpstr>
      <vt:lpstr>Diagnostic Tests</vt:lpstr>
      <vt:lpstr>Diagnostic Tests</vt:lpstr>
      <vt:lpstr>Diagnostic Tests</vt:lpstr>
      <vt:lpstr>Progress Tests or In-course Tasks</vt:lpstr>
      <vt:lpstr>Progress Tests or In-course Tasks</vt:lpstr>
      <vt:lpstr>Progress Tests</vt:lpstr>
      <vt:lpstr>What conclusion can we draw from this information?</vt:lpstr>
      <vt:lpstr>More on EMI-based testing…</vt:lpstr>
      <vt:lpstr>                 Progress Tests </vt:lpstr>
      <vt:lpstr>                 </vt:lpstr>
      <vt:lpstr>Achievement Tests</vt:lpstr>
      <vt:lpstr>Achievement Tests</vt:lpstr>
      <vt:lpstr>Achievement Tests</vt:lpstr>
      <vt:lpstr>Review</vt:lpstr>
      <vt:lpstr>To sum it all up…</vt:lpstr>
      <vt:lpstr>Questions?</vt:lpstr>
      <vt:lpstr>Thanks!</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dc:title>
  <dc:creator>Tara Chandler</dc:creator>
  <cp:lastModifiedBy>Tara Chandler</cp:lastModifiedBy>
  <cp:revision>87</cp:revision>
  <dcterms:created xsi:type="dcterms:W3CDTF">2015-05-26T16:16:33Z</dcterms:created>
  <dcterms:modified xsi:type="dcterms:W3CDTF">2017-01-16T16:41:15Z</dcterms:modified>
</cp:coreProperties>
</file>