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6"/>
  </p:notesMasterIdLst>
  <p:handoutMasterIdLst>
    <p:handoutMasterId r:id="rId17"/>
  </p:handoutMasterIdLst>
  <p:sldIdLst>
    <p:sldId id="282" r:id="rId2"/>
    <p:sldId id="28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204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7446-0156-4802-B420-9290F1EAB96F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DB362-2CA8-4FF2-ADB3-B73C8002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5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57053" cy="465773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4615" y="2"/>
            <a:ext cx="3057053" cy="465773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r">
              <a:defRPr sz="1200"/>
            </a:lvl1pPr>
          </a:lstStyle>
          <a:p>
            <a:fld id="{E4F4AEB1-6A1B-4F77-AE84-5F30C59D595E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8500"/>
            <a:ext cx="46561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51" tIns="45875" rIns="91751" bIns="458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966" y="4422459"/>
            <a:ext cx="5641333" cy="4188778"/>
          </a:xfrm>
          <a:prstGeom prst="rect">
            <a:avLst/>
          </a:prstGeom>
        </p:spPr>
        <p:txBody>
          <a:bodyPr vert="horz" lIns="91751" tIns="45875" rIns="91751" bIns="4587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740"/>
            <a:ext cx="3057053" cy="465773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4615" y="8841740"/>
            <a:ext cx="3057053" cy="465773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r">
              <a:defRPr sz="1200"/>
            </a:lvl1pPr>
          </a:lstStyle>
          <a:p>
            <a:fld id="{9FB056A7-E2F8-4B03-8C73-6A882556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56A7-E2F8-4B03-8C73-6A882556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D13C-60F7-4A09-9248-34D3B1A1E3C4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159-4C1A-4F29-B005-156B533F33F9}" type="datetime1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79D1-E908-4722-92A2-00B89D1DF5DE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40F-373B-4FA3-8D87-861C10837E91}" type="datetime1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1320-3459-4DC4-BEC9-95E10EB39612}" type="datetime1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A072-1EDE-4FB8-8448-EA2375E46EE2}" type="datetime1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361-7DA1-4795-B700-C097040E363D}" type="datetime1">
              <a:rPr lang="en-US" smtClean="0"/>
              <a:t>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DBA3-0321-4BC6-9CF3-5ECECB94F9D7}" type="datetime1">
              <a:rPr lang="en-US" smtClean="0"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042A-A471-40DC-ACFB-DE4C04288D41}" type="datetime1">
              <a:rPr lang="en-US" smtClean="0"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1800-691E-4664-8E05-F653291BC9DC}" type="datetime1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36F9-8AF4-48D2-9645-68E7A1F1F799}" type="datetime1">
              <a:rPr lang="en-US" smtClean="0"/>
              <a:t>2/3/17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001ADD-0E51-49E9-A9F6-FECBD888E299}" type="datetime1">
              <a:rPr lang="en-US" smtClean="0"/>
              <a:t>2/3/17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111"/>
            <a:ext cx="7620000" cy="6282159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US" sz="3600" b="1" dirty="0" smtClean="0">
              <a:latin typeface="Agency FB" panose="020B0503020202020204" pitchFamily="34" charset="0"/>
            </a:endParaRPr>
          </a:p>
          <a:p>
            <a:pPr marL="114300" indent="0" algn="ctr">
              <a:buNone/>
            </a:pPr>
            <a:r>
              <a:rPr lang="en-US" sz="3600" b="1" dirty="0" smtClean="0">
                <a:latin typeface="Agency FB" panose="020B0503020202020204" pitchFamily="34" charset="0"/>
              </a:rPr>
              <a:t>C</a:t>
            </a:r>
            <a:r>
              <a:rPr lang="en-US" sz="3600" dirty="0" smtClean="0">
                <a:latin typeface="Agency FB" panose="020B0503020202020204" pitchFamily="34" charset="0"/>
              </a:rPr>
              <a:t>ontent </a:t>
            </a:r>
            <a:r>
              <a:rPr lang="en-US" sz="3600" b="1" dirty="0" smtClean="0">
                <a:latin typeface="Agency FB" panose="020B0503020202020204" pitchFamily="34" charset="0"/>
              </a:rPr>
              <a:t>A</a:t>
            </a:r>
            <a:r>
              <a:rPr lang="en-US" sz="3600" dirty="0" smtClean="0">
                <a:latin typeface="Agency FB" panose="020B0503020202020204" pitchFamily="34" charset="0"/>
              </a:rPr>
              <a:t>rea </a:t>
            </a:r>
            <a:r>
              <a:rPr lang="en-US" sz="3600" b="1" dirty="0" smtClean="0">
                <a:latin typeface="Agency FB" panose="020B0503020202020204" pitchFamily="34" charset="0"/>
              </a:rPr>
              <a:t>T</a:t>
            </a:r>
            <a:r>
              <a:rPr lang="en-US" sz="3600" dirty="0" smtClean="0">
                <a:latin typeface="Agency FB" panose="020B0503020202020204" pitchFamily="34" charset="0"/>
              </a:rPr>
              <a:t>eacher </a:t>
            </a:r>
            <a:r>
              <a:rPr lang="en-US" sz="3600" b="1" dirty="0" smtClean="0">
                <a:latin typeface="Agency FB" panose="020B0503020202020204" pitchFamily="34" charset="0"/>
              </a:rPr>
              <a:t>T</a:t>
            </a:r>
            <a:r>
              <a:rPr lang="en-US" sz="3600" dirty="0" smtClean="0">
                <a:latin typeface="Agency FB" panose="020B0503020202020204" pitchFamily="34" charset="0"/>
              </a:rPr>
              <a:t>raining (CATT)</a:t>
            </a:r>
            <a:endParaRPr lang="en-US" sz="3600" b="1" dirty="0">
              <a:latin typeface="Agency FB" panose="020B0503020202020204" pitchFamily="34" charset="0"/>
            </a:endParaRPr>
          </a:p>
          <a:p>
            <a:pPr marL="114300" indent="0">
              <a:buNone/>
            </a:pPr>
            <a:endParaRPr lang="en-US" sz="2400" b="1" dirty="0" smtClean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marL="114300" indent="0" algn="ctr">
              <a:buNone/>
            </a:pPr>
            <a:r>
              <a:rPr lang="en-US" sz="2400" b="1" dirty="0" smtClean="0">
                <a:latin typeface="Baskerville Old Face" panose="02020602080505020303" pitchFamily="18" charset="0"/>
              </a:rPr>
              <a:t>Modifying and Developing Materials</a:t>
            </a:r>
          </a:p>
          <a:p>
            <a:pPr marL="114300" indent="0" algn="ctr">
              <a:buNone/>
            </a:pPr>
            <a:r>
              <a:rPr lang="en-US" sz="4000" b="1" u="sng" dirty="0" smtClean="0">
                <a:latin typeface="Baskerville Old Face" panose="02020602080505020303" pitchFamily="18" charset="0"/>
              </a:rPr>
              <a:t>Day</a:t>
            </a:r>
            <a:r>
              <a:rPr lang="en-US" sz="4000" b="1" u="sng" dirty="0" smtClean="0">
                <a:latin typeface="Baskerville Old Face" panose="02020602080505020303" pitchFamily="18" charset="0"/>
              </a:rPr>
              <a:t> </a:t>
            </a:r>
            <a:r>
              <a:rPr lang="en-US" sz="4000" b="1" u="sng" dirty="0" smtClean="0">
                <a:latin typeface="Baskerville Old Face" panose="02020602080505020303" pitchFamily="18" charset="0"/>
              </a:rPr>
              <a:t>One</a:t>
            </a:r>
            <a:endParaRPr lang="en-US" sz="2800" b="1" u="sng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114300" indent="0" algn="ctr">
              <a:buNone/>
            </a:pPr>
            <a:r>
              <a:rPr lang="en-US" sz="1400" dirty="0" smtClean="0">
                <a:latin typeface="Baskerville Old Face" panose="02020602080505020303" pitchFamily="18" charset="0"/>
              </a:rPr>
              <a:t>PowerPoint Developed by Tara Chandler and Tory Hunziker, CESL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44" y="4551204"/>
            <a:ext cx="2243784" cy="230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7" y="4533468"/>
            <a:ext cx="1795843" cy="201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83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 English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begin, we will briefly review the whole guide Sourcing Materials in English</a:t>
            </a:r>
          </a:p>
          <a:p>
            <a:endParaRPr lang="en-US" dirty="0"/>
          </a:p>
          <a:p>
            <a:r>
              <a:rPr lang="en-US" dirty="0" smtClean="0"/>
              <a:t>Notice the main parts:</a:t>
            </a:r>
          </a:p>
          <a:p>
            <a:pPr lvl="1"/>
            <a:r>
              <a:rPr lang="en-US" dirty="0" smtClean="0"/>
              <a:t>Internet searches</a:t>
            </a:r>
          </a:p>
          <a:p>
            <a:pPr lvl="1"/>
            <a:r>
              <a:rPr lang="en-US" dirty="0" smtClean="0"/>
              <a:t>Develop relationship with publishers</a:t>
            </a:r>
          </a:p>
          <a:p>
            <a:pPr lvl="1"/>
            <a:r>
              <a:rPr lang="en-US" dirty="0" smtClean="0"/>
              <a:t>Copyright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Searches for English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ITMO libraries</a:t>
            </a:r>
          </a:p>
          <a:p>
            <a:r>
              <a:rPr lang="en-US" dirty="0" smtClean="0"/>
              <a:t>University of Arizona libraries</a:t>
            </a:r>
          </a:p>
          <a:p>
            <a:pPr lvl="1"/>
            <a:r>
              <a:rPr lang="en-US" dirty="0" smtClean="0"/>
              <a:t>Catalog, databases, research librarians</a:t>
            </a:r>
          </a:p>
          <a:p>
            <a:r>
              <a:rPr lang="en-US" dirty="0" smtClean="0"/>
              <a:t>Google Scholar</a:t>
            </a:r>
          </a:p>
          <a:p>
            <a:r>
              <a:rPr lang="en-US" dirty="0" smtClean="0"/>
              <a:t>Academic social media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review copies</a:t>
            </a:r>
          </a:p>
          <a:p>
            <a:r>
              <a:rPr lang="en-US" dirty="0" smtClean="0"/>
              <a:t>Follow publishers on social media</a:t>
            </a:r>
          </a:p>
          <a:p>
            <a:r>
              <a:rPr lang="en-US" dirty="0" smtClean="0"/>
              <a:t>Contact publishers with questions when you have them</a:t>
            </a:r>
          </a:p>
          <a:p>
            <a:r>
              <a:rPr lang="en-US" dirty="0" smtClean="0"/>
              <a:t>Get to know publisher representatives for your field when possible (conferences, social media, websites)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rules about using published materials</a:t>
            </a:r>
          </a:p>
          <a:p>
            <a:endParaRPr lang="en-US" dirty="0" smtClean="0"/>
          </a:p>
          <a:p>
            <a:r>
              <a:rPr lang="en-US" dirty="0" smtClean="0"/>
              <a:t>In general, you can use 10% or 1 chapter of a book for teaching without asking your students to buy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weblinks</a:t>
            </a:r>
            <a:r>
              <a:rPr lang="en-US" dirty="0" smtClean="0"/>
              <a:t> for more information about Fair Use and Educational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 English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have some idea about the structure and content of the guide, you can work with it </a:t>
            </a:r>
            <a:r>
              <a:rPr lang="en-US" smtClean="0"/>
              <a:t>more effectively.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Activity:</a:t>
            </a:r>
          </a:p>
          <a:p>
            <a:endParaRPr lang="en-US" dirty="0"/>
          </a:p>
          <a:p>
            <a:r>
              <a:rPr lang="en-US" dirty="0" smtClean="0"/>
              <a:t>Follow the guide to begin searching for materials in English for a class you teach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CATT Vision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417638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8145" y="3859481"/>
            <a:ext cx="7329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Prepare/Train/Develop your transition/continuation of teaching your content area in English.</a:t>
            </a:r>
          </a:p>
          <a:p>
            <a:endParaRPr lang="en-US" sz="2000" dirty="0"/>
          </a:p>
          <a:p>
            <a:r>
              <a:rPr lang="en-US" sz="2000" i="1" dirty="0" smtClean="0"/>
              <a:t>This module, </a:t>
            </a:r>
            <a:r>
              <a:rPr lang="en-US" sz="2000" dirty="0"/>
              <a:t>m</a:t>
            </a:r>
            <a:r>
              <a:rPr lang="en-US" sz="2000" dirty="0" smtClean="0"/>
              <a:t>odifying and developing materials, will give you ideas for how to modify or develop materials that support your students’ learning in a second </a:t>
            </a:r>
            <a:r>
              <a:rPr lang="en-US" sz="2000" dirty="0" smtClean="0"/>
              <a:t>language, and help you find materials in English.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15-Second 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I’ll call your name</a:t>
            </a:r>
          </a:p>
          <a:p>
            <a:r>
              <a:rPr lang="en-US" sz="3600" dirty="0" smtClean="0"/>
              <a:t>Content area</a:t>
            </a:r>
          </a:p>
          <a:p>
            <a:r>
              <a:rPr lang="en-US" sz="3600" dirty="0" smtClean="0"/>
              <a:t>Fun fact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Modifying Materials</a:t>
            </a:r>
          </a:p>
          <a:p>
            <a:endParaRPr lang="en-US" dirty="0"/>
          </a:p>
          <a:p>
            <a:r>
              <a:rPr lang="en-US" dirty="0" smtClean="0"/>
              <a:t>Sourcing Materials in English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and Developing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this course, you will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Source English materials</a:t>
            </a:r>
          </a:p>
          <a:p>
            <a:endParaRPr lang="en-US" dirty="0"/>
          </a:p>
          <a:p>
            <a:r>
              <a:rPr lang="en-US" dirty="0" smtClean="0"/>
              <a:t>Learn how and why to modify those materials</a:t>
            </a:r>
          </a:p>
          <a:p>
            <a:endParaRPr lang="en-US" dirty="0"/>
          </a:p>
          <a:p>
            <a:r>
              <a:rPr lang="en-US" dirty="0" smtClean="0"/>
              <a:t>Learn about developing your own materials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get a little idea of each of these before diving 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 English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just translate what you have in the home language?</a:t>
            </a:r>
          </a:p>
          <a:p>
            <a:endParaRPr lang="en-US" dirty="0"/>
          </a:p>
          <a:p>
            <a:pPr lvl="1"/>
            <a:r>
              <a:rPr lang="en-US" dirty="0" smtClean="0"/>
              <a:t>NO.  Difficult, time-consuming, unrealistic.</a:t>
            </a:r>
          </a:p>
          <a:p>
            <a:pPr lvl="1"/>
            <a:endParaRPr lang="en-US" dirty="0"/>
          </a:p>
          <a:p>
            <a:r>
              <a:rPr lang="en-US" dirty="0" smtClean="0"/>
              <a:t>Later today you will use a guide to begin to look for some English-language materials in your area.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English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9" y="1417638"/>
            <a:ext cx="8303849" cy="4983162"/>
          </a:xfrm>
        </p:spPr>
        <p:txBody>
          <a:bodyPr/>
          <a:lstStyle/>
          <a:p>
            <a:r>
              <a:rPr lang="en-US" dirty="0" smtClean="0"/>
              <a:t>Helps your students</a:t>
            </a:r>
          </a:p>
          <a:p>
            <a:pPr lvl="1"/>
            <a:r>
              <a:rPr lang="en-US" dirty="0" smtClean="0"/>
              <a:t>Approach new and difficult texts</a:t>
            </a:r>
          </a:p>
          <a:p>
            <a:pPr lvl="1"/>
            <a:r>
              <a:rPr lang="en-US" dirty="0" smtClean="0"/>
              <a:t>Develop schemata before reading/watching</a:t>
            </a:r>
          </a:p>
          <a:p>
            <a:pPr lvl="1"/>
            <a:r>
              <a:rPr lang="en-US" dirty="0" smtClean="0"/>
              <a:t>Notice important vocabulary, usage</a:t>
            </a:r>
          </a:p>
          <a:p>
            <a:pPr lvl="1"/>
            <a:r>
              <a:rPr lang="en-US" dirty="0" smtClean="0"/>
              <a:t>Notice “normal” rhetorical structure of different genres (textbook chapter, research article, popular media source, website, etc.)</a:t>
            </a:r>
          </a:p>
          <a:p>
            <a:pPr lvl="1"/>
            <a:r>
              <a:rPr lang="en-US" dirty="0" smtClean="0"/>
              <a:t>focus on what is essential in the materials</a:t>
            </a:r>
          </a:p>
          <a:p>
            <a:endParaRPr lang="en-US" dirty="0"/>
          </a:p>
          <a:p>
            <a:r>
              <a:rPr lang="en-US" dirty="0" smtClean="0"/>
              <a:t>Your example teaches them how to eventually do this themselves (maybe 1 or 2 years later; not immediately)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6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New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materials you might create in English:</a:t>
            </a:r>
          </a:p>
          <a:p>
            <a:pPr lvl="1"/>
            <a:r>
              <a:rPr lang="en-US" dirty="0" smtClean="0"/>
              <a:t>Synthesis of different theories, approaches, studies</a:t>
            </a:r>
          </a:p>
          <a:p>
            <a:pPr lvl="1"/>
            <a:r>
              <a:rPr lang="en-US" dirty="0" smtClean="0"/>
              <a:t>Graphic organizers</a:t>
            </a:r>
          </a:p>
          <a:p>
            <a:pPr lvl="1"/>
            <a:r>
              <a:rPr lang="en-US" dirty="0" smtClean="0"/>
              <a:t>Glossaries</a:t>
            </a:r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 presentations/lecture handouts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 English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5" y="1269849"/>
            <a:ext cx="8140663" cy="5470119"/>
          </a:xfrm>
        </p:spPr>
        <p:txBody>
          <a:bodyPr>
            <a:normAutofit/>
          </a:bodyPr>
          <a:lstStyle/>
          <a:p>
            <a:r>
              <a:rPr lang="en-US" dirty="0" smtClean="0"/>
              <a:t>Discussion:</a:t>
            </a:r>
          </a:p>
          <a:p>
            <a:endParaRPr lang="en-US" dirty="0"/>
          </a:p>
          <a:p>
            <a:r>
              <a:rPr lang="en-US" dirty="0" smtClean="0"/>
              <a:t>What sorts of materials do you currently use in your course preparation now?</a:t>
            </a:r>
          </a:p>
          <a:p>
            <a:endParaRPr lang="en-US" dirty="0"/>
          </a:p>
          <a:p>
            <a:r>
              <a:rPr lang="en-US" dirty="0" smtClean="0"/>
              <a:t>What sorts of materials do you assign your students to use for your classes?</a:t>
            </a:r>
          </a:p>
          <a:p>
            <a:endParaRPr lang="en-US" dirty="0"/>
          </a:p>
          <a:p>
            <a:r>
              <a:rPr lang="en-US" dirty="0" smtClean="0"/>
              <a:t>Which class should you focus on when you begin your search for English materials? Consider at least these factors:</a:t>
            </a:r>
          </a:p>
          <a:p>
            <a:pPr lvl="1"/>
            <a:r>
              <a:rPr lang="en-US" dirty="0" smtClean="0"/>
              <a:t>Comfort level with material</a:t>
            </a:r>
          </a:p>
          <a:p>
            <a:pPr lvl="1"/>
            <a:r>
              <a:rPr lang="en-US" dirty="0" smtClean="0"/>
              <a:t>Knowledge of that area in English</a:t>
            </a:r>
          </a:p>
          <a:p>
            <a:pPr lvl="1"/>
            <a:r>
              <a:rPr lang="en-US" dirty="0" smtClean="0"/>
              <a:t>Which class are you likely to teach first in English?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8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4628</TotalTime>
  <Words>554</Words>
  <Application>Microsoft Macintosh PowerPoint</Application>
  <PresentationFormat>On-screen Show (4:3)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PowerPoint Presentation</vt:lpstr>
      <vt:lpstr>CATT Vision</vt:lpstr>
      <vt:lpstr>15-Second Introductions</vt:lpstr>
      <vt:lpstr>Today’s Agenda</vt:lpstr>
      <vt:lpstr>Modifying and Developing Materials</vt:lpstr>
      <vt:lpstr>Sourcing English Materials</vt:lpstr>
      <vt:lpstr>Modifying English Materials</vt:lpstr>
      <vt:lpstr>Developing New Materials</vt:lpstr>
      <vt:lpstr>Sourcing English Materials</vt:lpstr>
      <vt:lpstr>Sourcing English Materials</vt:lpstr>
      <vt:lpstr>Internet Searches for English Materials</vt:lpstr>
      <vt:lpstr>Publisher Materials</vt:lpstr>
      <vt:lpstr>Copyright Information</vt:lpstr>
      <vt:lpstr>Sourcing English Materials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Agenda</dc:title>
  <dc:creator>Tara Chandler</dc:creator>
  <cp:lastModifiedBy>COH</cp:lastModifiedBy>
  <cp:revision>129</cp:revision>
  <cp:lastPrinted>2016-01-06T18:31:45Z</cp:lastPrinted>
  <dcterms:created xsi:type="dcterms:W3CDTF">2014-09-30T03:35:02Z</dcterms:created>
  <dcterms:modified xsi:type="dcterms:W3CDTF">2017-02-04T17:23:06Z</dcterms:modified>
</cp:coreProperties>
</file>